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embeddedFontLst>
    <p:embeddedFont>
      <p:font typeface="Arial Narrow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font" Target="fonts/font4.fntdata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84972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879600" y="1079501"/>
            <a:ext cx="5054600" cy="15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 b="1" i="0" u="none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143000" y="35131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ctrTitle"/>
          </p:nvPr>
        </p:nvSpPr>
        <p:spPr>
          <a:xfrm>
            <a:off x="628650" y="620710"/>
            <a:ext cx="7886700" cy="1020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628650" y="558800"/>
            <a:ext cx="7886700" cy="1087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1938337" y="871537"/>
            <a:ext cx="5059362" cy="19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 Narrow"/>
              <a:buNone/>
            </a:pPr>
            <a:r>
              <a:rPr lang="ru-RU" sz="3600" b="1" i="0" u="sng" strike="noStrike" cap="none" dirty="0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Правила  </a:t>
            </a:r>
            <a:r>
              <a:rPr lang="ru-RU" sz="3600" b="1" i="0" u="sng" strike="noStrike" cap="none" dirty="0" err="1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поведінки</a:t>
            </a:r>
            <a:r>
              <a:rPr lang="ru-RU" sz="3600" b="1" i="0" u="sng" strike="noStrike" cap="none" dirty="0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  </a:t>
            </a:r>
            <a:r>
              <a:rPr lang="ru-RU" sz="3600" b="1" i="0" u="sng" strike="noStrike" cap="none" dirty="0" err="1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під</a:t>
            </a:r>
            <a:r>
              <a:rPr lang="ru-RU" sz="3600" b="1" i="0" u="sng" strike="noStrike" cap="none" dirty="0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/>
            </a:r>
            <a:br>
              <a:rPr lang="ru-RU" sz="3600" b="1" i="0" u="sng" strike="noStrike" cap="none" dirty="0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ru-RU" sz="3600" b="1" i="0" u="sng" strike="noStrike" cap="none" dirty="0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  час  </a:t>
            </a:r>
            <a:r>
              <a:rPr lang="ru-RU" sz="3600" b="1" i="0" u="sng" strike="noStrike" cap="none" dirty="0" err="1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літнього</a:t>
            </a:r>
            <a:r>
              <a:rPr lang="ru-RU" sz="3600" b="1" i="0" u="sng" strike="noStrike" cap="none" dirty="0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ru-RU" sz="3600" b="1" i="0" u="sng" strike="noStrike" cap="none" dirty="0" err="1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відпочинку</a:t>
            </a:r>
            <a:r>
              <a:rPr lang="ru-RU" sz="3600" b="1" i="0" u="sng" strike="noStrike" cap="none" dirty="0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  на </a:t>
            </a:r>
            <a:r>
              <a:rPr lang="ru-RU" sz="3600" b="1" i="0" u="sng" strike="noStrike" cap="none" dirty="0" err="1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воді</a:t>
            </a:r>
            <a:r>
              <a:rPr lang="ru-RU" sz="3600" b="1" i="0" u="sng" strike="noStrike" cap="none" dirty="0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,  </a:t>
            </a:r>
            <a:r>
              <a:rPr lang="ru-RU" sz="3600" b="1" i="0" u="sng" strike="noStrike" cap="none" dirty="0" err="1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біля</a:t>
            </a:r>
            <a:r>
              <a:rPr lang="ru-RU" sz="3600" b="1" i="0" u="sng" strike="noStrike" cap="none" dirty="0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  </a:t>
            </a:r>
            <a:r>
              <a:rPr lang="ru-RU" sz="3600" b="1" i="0" u="sng" strike="noStrike" cap="none" dirty="0" err="1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водоймищ</a:t>
            </a:r>
            <a:endParaRPr sz="3600" b="1" i="0" u="none" strike="noStrike" cap="none" dirty="0">
              <a:solidFill>
                <a:schemeClr val="accen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523875" y="3479800"/>
            <a:ext cx="7342187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/>
              <a:buNone/>
            </a:pPr>
            <a:r>
              <a:rPr lang="ru-RU" sz="2400" b="1" i="1" u="none" strike="noStrike" cap="none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Уміння</a:t>
            </a:r>
            <a:r>
              <a:rPr lang="ru-RU" sz="2400" b="1" i="1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b="1" i="1" u="none" strike="noStrike" cap="none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триматися</a:t>
            </a:r>
            <a:r>
              <a:rPr lang="ru-RU" sz="2400" b="1" i="1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на </a:t>
            </a:r>
            <a:r>
              <a:rPr lang="ru-RU" sz="2400" b="1" i="1" u="none" strike="noStrike" cap="none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воді</a:t>
            </a:r>
            <a:r>
              <a:rPr lang="ru-RU" sz="2400" b="1" i="1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ru-RU" sz="2400" b="1" i="1" u="none" strike="noStrike" cap="none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запорука</a:t>
            </a:r>
            <a:r>
              <a:rPr lang="ru-RU" sz="2400" b="1" i="1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b="1" i="1" u="none" strike="noStrike" cap="none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безпеки</a:t>
            </a:r>
            <a:r>
              <a:rPr lang="ru-RU" sz="2400" b="1" i="1" u="none" strike="noStrike" cap="none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sz="2400" b="1" i="1" u="none" strike="noStrike" cap="none" dirty="0" smtClean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/>
              <a:buNone/>
            </a:pP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 i="1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 i="1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 i="1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 i="1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Font typeface="Arial"/>
              <a:buNone/>
            </a:pPr>
            <a:r>
              <a:rPr lang="ru-RU" sz="2400" b="1" i="1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4E79"/>
              </a:buClr>
              <a:buFont typeface="Arial"/>
              <a:buNone/>
            </a:pPr>
            <a:r>
              <a:rPr lang="ru-RU" sz="2000" b="0" i="1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  <p:sp>
        <p:nvSpPr>
          <p:cNvPr id="92" name="Shape 92"/>
          <p:cNvSpPr txBox="1"/>
          <p:nvPr/>
        </p:nvSpPr>
        <p:spPr>
          <a:xfrm>
            <a:off x="2699792" y="2881312"/>
            <a:ext cx="4572000" cy="27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E79"/>
              </a:buClr>
              <a:buFont typeface="Arial"/>
              <a:buNone/>
            </a:pPr>
            <a:r>
              <a:rPr lang="ru-RU" sz="1200" i="1" dirty="0" err="1" smtClean="0">
                <a:solidFill>
                  <a:srgbClr val="1F4E79"/>
                </a:solidFill>
              </a:rPr>
              <a:t>Підготувала</a:t>
            </a:r>
            <a:r>
              <a:rPr lang="ru-RU" sz="1200" i="1" dirty="0" smtClean="0">
                <a:solidFill>
                  <a:srgbClr val="1F4E79"/>
                </a:solidFill>
              </a:rPr>
              <a:t>: </a:t>
            </a:r>
            <a:r>
              <a:rPr lang="ru-RU" sz="1200" i="1" dirty="0" err="1" smtClean="0">
                <a:solidFill>
                  <a:srgbClr val="1F4E79"/>
                </a:solidFill>
              </a:rPr>
              <a:t>Ірина</a:t>
            </a:r>
            <a:r>
              <a:rPr lang="ru-RU" sz="1200" i="1" dirty="0" smtClean="0">
                <a:solidFill>
                  <a:srgbClr val="1F4E79"/>
                </a:solidFill>
              </a:rPr>
              <a:t> </a:t>
            </a:r>
            <a:r>
              <a:rPr lang="ru-RU" sz="1200" i="1" dirty="0" err="1" smtClean="0">
                <a:solidFill>
                  <a:srgbClr val="1F4E79"/>
                </a:solidFill>
              </a:rPr>
              <a:t>Бальва</a:t>
            </a:r>
            <a:r>
              <a:rPr lang="ru-RU" sz="1200" i="1" dirty="0" smtClean="0">
                <a:solidFill>
                  <a:srgbClr val="1F4E79"/>
                </a:solidFill>
              </a:rPr>
              <a:t>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7343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рiчцi є течія. 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Дно річки може бути замуленим.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Вода у ставках стояча, тобто більш забруднена, ніж у річках, i це може спричинити зараження при купанні.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Char char="•"/>
            </a:pPr>
            <a:r>
              <a:rPr lang="ru-RU" sz="24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Гинуть тi, хто порушує правила безпеки на воді!</a:t>
            </a:r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28650" y="560387"/>
            <a:ext cx="7886700" cy="108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 Narrow"/>
              <a:buNone/>
            </a:pPr>
            <a:r>
              <a:rPr lang="ru-RU" sz="4800" b="1" i="0" u="none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Пам'ятайте!</a:t>
            </a:r>
            <a:endParaRPr sz="4800" b="1" i="0" u="none" strike="noStrike" cap="none">
              <a:solidFill>
                <a:schemeClr val="accen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Shape 10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19175" y="2090737"/>
            <a:ext cx="6892925" cy="4351337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622300" y="676275"/>
            <a:ext cx="7881937" cy="1182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 Narrow"/>
              <a:buNone/>
            </a:pPr>
            <a:r>
              <a:rPr lang="ru-RU" sz="4400" b="1" i="0" u="none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Купайтесь у спеціально відведених для цього місцях</a:t>
            </a:r>
            <a:endParaRPr sz="4400" b="1" i="0" u="none" strike="noStrike" cap="none">
              <a:solidFill>
                <a:schemeClr val="accen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якщо поблизу вас є який-небудь плавучий предмет (найкраще рятувальне коло), киньте його так, щоб потопаючий міг за нього вхопитися, краще, якщо прив’яжете до нього мотузку, за яку потім можна підтягнути потопаючого до берега;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ctrTitle"/>
          </p:nvPr>
        </p:nvSpPr>
        <p:spPr>
          <a:xfrm>
            <a:off x="628650" y="554037"/>
            <a:ext cx="7886700" cy="10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 Narrow"/>
              <a:buNone/>
            </a:pPr>
            <a:r>
              <a:rPr lang="ru-RU" sz="4000" b="1" i="1" u="sng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Щоб допомогти потопаючому, слід дотримуватись правил:</a:t>
            </a:r>
            <a:endParaRPr sz="4000" b="1" i="0" u="none" strike="noStrike" cap="none">
              <a:solidFill>
                <a:schemeClr val="accen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40162" y="3035300"/>
            <a:ext cx="3608387" cy="4773612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якщо ви спробуєте підпливти до потопаючого, краще, коли у вас в руках буде рятувальний засіб, щоб потопаючий хапався за нього, а не за вас, розмовляйте з потерпілим, заспокоюйте його;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опинившись на березі, викличте, за можливості, швидку допомогу (103)</a:t>
            </a:r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ctrTitle"/>
          </p:nvPr>
        </p:nvSpPr>
        <p:spPr>
          <a:xfrm>
            <a:off x="628650" y="554037"/>
            <a:ext cx="7886700" cy="10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 Narrow"/>
              <a:buNone/>
            </a:pPr>
            <a:r>
              <a:rPr lang="ru-RU" sz="4000" b="1" i="1" u="sng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Щоб допомогти потопаючому, слід дотримуватись правил:</a:t>
            </a:r>
            <a:endParaRPr sz="4000" b="1" i="0" u="none" strike="noStrike" cap="none">
              <a:solidFill>
                <a:schemeClr val="accen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Shape 12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" r="-462" b="6755"/>
          <a:stretch/>
        </p:blipFill>
        <p:spPr>
          <a:xfrm>
            <a:off x="255587" y="212725"/>
            <a:ext cx="8685212" cy="641032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/>
          <p:nvPr/>
        </p:nvSpPr>
        <p:spPr>
          <a:xfrm>
            <a:off x="390525" y="630237"/>
            <a:ext cx="3986212" cy="12604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1719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ru-RU" sz="20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Надання першої медичної допомоги потерпілому після витягнення з води</a:t>
            </a:r>
            <a:r>
              <a:rPr lang="ru-RU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Arial"/>
              <a:buChar char="•"/>
            </a:pPr>
            <a:r>
              <a:rPr lang="ru-RU" sz="1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діти</a:t>
            </a:r>
            <a:r>
              <a:rPr lang="ru-R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повинні купатися обов’язково </a:t>
            </a:r>
            <a:r>
              <a:rPr lang="ru-RU" sz="1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під наглядом дорослих</a:t>
            </a:r>
            <a:r>
              <a:rPr lang="ru-R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вчитися плавати потрібно під керівництвом інструктора або батьків;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 купайтеся i не пірнайте у незнайомих місцях, це можна робити у спеціально обладнаних місцях;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 можна запливати за обмежувальні знаки;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слід дуже обережно поводитися на надувних матрацах та іграшках, особливо, коли є вітер або велика течія;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якщо течія вас підхопила, не панікуйте, треба пливти за течією, поступово i плавно повертаючи до берега;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 купайтеся у холодній воді, щоб не сталося переохолодження;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 треба купатися довго, краще купатися декiлъка разів по 20-З0 хв.,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 можна гратися на воді у такі ігри, які можуть завдати шкоди;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 подавайте без потреби сигналів про допомогу;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 пірнайте під людей, не хапайте їх за ноги.</a:t>
            </a:r>
            <a:endParaRPr/>
          </a:p>
          <a:p>
            <a:pPr marL="228600" marR="0" lvl="0" indent="-139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ctrTitle"/>
          </p:nvPr>
        </p:nvSpPr>
        <p:spPr>
          <a:xfrm>
            <a:off x="628650" y="347662"/>
            <a:ext cx="7886700" cy="1298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 Narrow"/>
              <a:buNone/>
            </a:pPr>
            <a:r>
              <a:rPr lang="ru-RU" sz="4800" b="1" i="1" u="sng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Пам’ятайте, як слід правильно купатися:</a:t>
            </a:r>
            <a:endParaRPr sz="4800" b="1" i="0" u="none" strike="noStrike" cap="none">
              <a:solidFill>
                <a:schemeClr val="accen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вранці i ввечері;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 слід купатися наодинці;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 підпливайте до коловоротів, пароплавів i катерів;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 стрибайте головою вниз, де невідома глибина.</a:t>
            </a:r>
            <a:endParaRPr/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ctrTitle"/>
          </p:nvPr>
        </p:nvSpPr>
        <p:spPr>
          <a:xfrm>
            <a:off x="628650" y="450850"/>
            <a:ext cx="7886700" cy="1195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 Narrow"/>
              <a:buNone/>
            </a:pPr>
            <a:r>
              <a:rPr lang="ru-RU" sz="4800" b="1" i="1" u="sng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/>
            </a:r>
            <a:br>
              <a:rPr lang="ru-RU" sz="4800" b="1" i="1" u="sng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ru-RU" sz="4800" b="1" i="1" u="sng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/>
            </a:r>
            <a:br>
              <a:rPr lang="ru-RU" sz="4800" b="1" i="1" u="sng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ru-RU" sz="4800" b="1" i="1" u="sng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/>
            </a:r>
            <a:br>
              <a:rPr lang="ru-RU" sz="4800" b="1" i="1" u="sng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ru-RU" sz="4800" b="1" i="1" u="sng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/>
            </a:r>
            <a:br>
              <a:rPr lang="ru-RU" sz="4800" b="1" i="1" u="sng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ru-RU" sz="4800" b="1" i="1" u="sng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/>
            </a:r>
            <a:br>
              <a:rPr lang="ru-RU" sz="4800" b="1" i="1" u="sng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ru-RU" sz="4800" b="1" i="1" u="sng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/>
            </a:r>
            <a:br>
              <a:rPr lang="ru-RU" sz="4800" b="1" i="1" u="sng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ru-RU" sz="4800" b="0" i="0" u="none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/>
            </a:r>
            <a:br>
              <a:rPr lang="ru-RU" sz="4800" b="0" i="0" u="none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ru-RU" sz="4800" b="0" i="0" u="none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/>
            </a:r>
            <a:br>
              <a:rPr lang="ru-RU" sz="4800" b="0" i="0" u="none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ru-RU" sz="4400" b="1" i="1" u="sng" strike="noStrike" cap="none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Пам’ятайте, як слід правильно купатися:</a:t>
            </a:r>
            <a:endParaRPr sz="4800" b="1" i="0" u="none" strike="noStrike" cap="none">
              <a:solidFill>
                <a:schemeClr val="accen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353</Words>
  <Application>Microsoft Office PowerPoint</Application>
  <PresentationFormat>Екран (4:3)</PresentationFormat>
  <Paragraphs>39</Paragraphs>
  <Slides>8</Slides>
  <Notes>8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слайдів</vt:lpstr>
      </vt:variant>
      <vt:variant>
        <vt:i4>8</vt:i4>
      </vt:variant>
    </vt:vector>
  </HeadingPairs>
  <TitlesOfParts>
    <vt:vector size="12" baseType="lpstr">
      <vt:lpstr>Arial</vt:lpstr>
      <vt:lpstr>Arial Narrow</vt:lpstr>
      <vt:lpstr>1_Office Theme</vt:lpstr>
      <vt:lpstr>Office Theme</vt:lpstr>
      <vt:lpstr>Правила  поведінки  під   час  літнього відпочинку  на воді,  біля  водоймищ</vt:lpstr>
      <vt:lpstr>Пам'ятайте!</vt:lpstr>
      <vt:lpstr>Купайтесь у спеціально відведених для цього місцях</vt:lpstr>
      <vt:lpstr>Щоб допомогти потопаючому, слід дотримуватись правил:</vt:lpstr>
      <vt:lpstr>Щоб допомогти потопаючому, слід дотримуватись правил:</vt:lpstr>
      <vt:lpstr>Презентація PowerPoint</vt:lpstr>
      <vt:lpstr>Пам’ятайте, як слід правильно купатися:</vt:lpstr>
      <vt:lpstr>        Пам’ятайте, як слід правильно купатися: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 поведінки  під   час  літнього відпочинку  на воді,  біля  водоймищ</dc:title>
  <dc:creator>222</dc:creator>
  <cp:lastModifiedBy>222</cp:lastModifiedBy>
  <cp:revision>2</cp:revision>
  <dcterms:modified xsi:type="dcterms:W3CDTF">2020-05-28T10:34:04Z</dcterms:modified>
</cp:coreProperties>
</file>