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DAB431-C219-4B83-A6D0-6056EA2E3541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A6C765-EA1B-47F4-8D1B-FF3A3D94C613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ic.academic.ru/pictures/enc_medicine/0211768447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9" y="1000108"/>
            <a:ext cx="728667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ПЕРША ДОМЕДИЧНА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en-US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Михасевич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ol6[1]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6143636" y="214290"/>
            <a:ext cx="3000364" cy="63357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ЗАТИСКАННЯ  СУДИНИ  ПАЛЬЦЯМИ</a:t>
            </a:r>
            <a:endParaRPr lang="ru-RU" b="1" dirty="0"/>
          </a:p>
        </p:txBody>
      </p:sp>
      <p:pic>
        <p:nvPicPr>
          <p:cNvPr id="5" name="Picture 5" descr="vol602[1]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468313" y="2571744"/>
            <a:ext cx="4746629" cy="382270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ПІДНЯТТЯ </a:t>
            </a:r>
          </a:p>
          <a:p>
            <a:pPr>
              <a:buNone/>
            </a:pPr>
            <a:r>
              <a:rPr lang="uk-UA" b="1" dirty="0"/>
              <a:t>   УШКОДЖЕНОЇ </a:t>
            </a:r>
          </a:p>
          <a:p>
            <a:pPr>
              <a:buNone/>
            </a:pPr>
            <a:r>
              <a:rPr lang="uk-UA" b="1" dirty="0"/>
              <a:t>   КІНЦІВКИ</a:t>
            </a:r>
            <a:endParaRPr lang="ru-RU" b="1" dirty="0"/>
          </a:p>
        </p:txBody>
      </p:sp>
      <p:pic>
        <p:nvPicPr>
          <p:cNvPr id="4" name="Picture 15" descr="94811574[1]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3500431" y="-95091"/>
            <a:ext cx="4643470" cy="712577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7239000" cy="4846320"/>
          </a:xfrm>
        </p:spPr>
        <p:txBody>
          <a:bodyPr/>
          <a:lstStyle/>
          <a:p>
            <a:r>
              <a:rPr lang="uk-UA" b="1" dirty="0"/>
              <a:t>МАКСИМАЛЬНЕ  ЗГИНАННЯ  КІНЦІВКИ</a:t>
            </a:r>
            <a:endParaRPr lang="ru-RU" b="1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4540096" y="2357430"/>
            <a:ext cx="3911762" cy="36433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684213" y="2420938"/>
            <a:ext cx="3582023" cy="357983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НАКЛАДАННЯ  </a:t>
            </a:r>
          </a:p>
          <a:p>
            <a:pPr>
              <a:buNone/>
            </a:pPr>
            <a:r>
              <a:rPr lang="uk-UA" b="1" dirty="0"/>
              <a:t>   ЗАКРУТКИ </a:t>
            </a:r>
            <a:endParaRPr lang="ru-RU" b="1" dirty="0"/>
          </a:p>
        </p:txBody>
      </p:sp>
      <p:pic>
        <p:nvPicPr>
          <p:cNvPr id="4" name="Picture 17" descr="zhgut-iz-podruchnyh-sredstv[1]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3143240" y="642918"/>
            <a:ext cx="5599128" cy="602775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НАКЛАДАННЯ</a:t>
            </a:r>
          </a:p>
          <a:p>
            <a:pPr>
              <a:buNone/>
            </a:pPr>
            <a:r>
              <a:rPr lang="uk-UA" b="1" dirty="0"/>
              <a:t>   ДЖГУТА</a:t>
            </a:r>
            <a:endParaRPr lang="ru-RU" b="1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357686" y="0"/>
            <a:ext cx="3929090" cy="4286256"/>
            <a:chOff x="158" y="527"/>
            <a:chExt cx="1769" cy="3629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58" y="2523"/>
              <a:ext cx="1769" cy="1633"/>
              <a:chOff x="158" y="2523"/>
              <a:chExt cx="1769" cy="1633"/>
            </a:xfrm>
          </p:grpSpPr>
          <p:pic>
            <p:nvPicPr>
              <p:cNvPr id="9" name="Picture 32" descr="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8" y="2523"/>
                <a:ext cx="1769" cy="163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249" y="3838"/>
                <a:ext cx="163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1600"/>
                  <a:t>фиксирование жгута </a:t>
                </a:r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58" y="527"/>
              <a:ext cx="1769" cy="1804"/>
              <a:chOff x="158" y="527"/>
              <a:chExt cx="1769" cy="1804"/>
            </a:xfrm>
          </p:grpSpPr>
          <p:pic>
            <p:nvPicPr>
              <p:cNvPr id="7" name="Picture 30" descr="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8" y="527"/>
                <a:ext cx="1769" cy="1717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295" y="1888"/>
                <a:ext cx="1542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ru-RU" sz="1600"/>
                  <a:t>растягивание жгута</a:t>
                </a:r>
              </a:p>
              <a:p>
                <a:pPr>
                  <a:spcBef>
                    <a:spcPct val="50000"/>
                  </a:spcBef>
                </a:pPr>
                <a:endParaRPr lang="ru-RU" sz="1600"/>
              </a:p>
            </p:txBody>
          </p:sp>
        </p:grpSp>
      </p:grpSp>
      <p:pic>
        <p:nvPicPr>
          <p:cNvPr id="11" name="Picture 13" descr="17066[1]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/>
          <a:stretch>
            <a:fillRect/>
          </a:stretch>
        </p:blipFill>
        <p:spPr bwMode="auto">
          <a:xfrm>
            <a:off x="250824" y="2857496"/>
            <a:ext cx="4392613" cy="3714776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64048"/>
            <a:ext cx="4041345" cy="30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ПЕРЕЛОМИ І ВИВИХИ,ЇХ  ОЗНАКИ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Біль, припухлість, синці, незвична  </a:t>
            </a:r>
            <a:r>
              <a:rPr lang="uk-UA" b="1" dirty="0" err="1"/>
              <a:t>рухо-</a:t>
            </a:r>
            <a:r>
              <a:rPr lang="uk-UA" b="1" dirty="0"/>
              <a:t> </a:t>
            </a:r>
            <a:r>
              <a:rPr lang="uk-UA" b="1" dirty="0" err="1"/>
              <a:t>мість</a:t>
            </a:r>
            <a:r>
              <a:rPr lang="uk-UA" b="1" dirty="0"/>
              <a:t>  у  місцях  перелому, кістковий  хрускіт, порушення  функцій  кінцівки.</a:t>
            </a:r>
          </a:p>
          <a:p>
            <a:r>
              <a:rPr lang="uk-UA" b="1" dirty="0"/>
              <a:t>Сильний біль, деформація  травмованого суглоба (порівняно зі здоровою  </a:t>
            </a:r>
            <a:r>
              <a:rPr lang="uk-UA" b="1" dirty="0" err="1"/>
              <a:t>кінців-кою</a:t>
            </a:r>
            <a:r>
              <a:rPr lang="uk-UA" b="1" dirty="0"/>
              <a:t>), вимушене </a:t>
            </a:r>
            <a:r>
              <a:rPr lang="uk-UA" b="1" dirty="0" err="1"/>
              <a:t>по-</a:t>
            </a:r>
            <a:r>
              <a:rPr lang="uk-UA" b="1" dirty="0"/>
              <a:t> </a:t>
            </a:r>
          </a:p>
          <a:p>
            <a:pPr>
              <a:buNone/>
            </a:pPr>
            <a:r>
              <a:rPr lang="uk-UA" b="1" dirty="0"/>
              <a:t>   </a:t>
            </a:r>
            <a:r>
              <a:rPr lang="uk-UA" b="1" dirty="0" err="1"/>
              <a:t>ложення</a:t>
            </a:r>
            <a:r>
              <a:rPr lang="uk-UA" b="1" dirty="0"/>
              <a:t>  кінцівки,</a:t>
            </a:r>
          </a:p>
          <a:p>
            <a:pPr>
              <a:buNone/>
            </a:pPr>
            <a:r>
              <a:rPr lang="uk-UA" b="1" dirty="0"/>
              <a:t>   різке  хворобливе  </a:t>
            </a:r>
          </a:p>
          <a:p>
            <a:pPr>
              <a:buNone/>
            </a:pPr>
            <a:r>
              <a:rPr lang="uk-UA" b="1" dirty="0"/>
              <a:t>   обмеження  </a:t>
            </a:r>
            <a:r>
              <a:rPr lang="uk-UA" b="1" dirty="0" err="1"/>
              <a:t>актив-</a:t>
            </a:r>
            <a:endParaRPr lang="uk-UA" b="1" dirty="0"/>
          </a:p>
          <a:p>
            <a:pPr>
              <a:buNone/>
            </a:pPr>
            <a:r>
              <a:rPr lang="uk-UA" b="1" dirty="0"/>
              <a:t>   них рухів  у  суглобі.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Перша  допомога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Провести  іммобілізацію – забезпечити  нерухомість кісток  у місці  перелому.</a:t>
            </a:r>
            <a:endParaRPr lang="ru-RU" b="1" dirty="0"/>
          </a:p>
        </p:txBody>
      </p:sp>
      <p:pic>
        <p:nvPicPr>
          <p:cNvPr id="4" name="Picture 5" descr="perelo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2786058"/>
            <a:ext cx="7248546" cy="561654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71_image02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352006"/>
            <a:ext cx="6700862" cy="25058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71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При переломі плечової та стегнової кісток потрібна фіксація трьох суглобів.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При транспортуванні постраждалому вводять анальгін, морфін  з  метою  зменшення  больового  відчуття.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Допомога при відмороженні, тепловому,сонячному ударах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9416"/>
            <a:ext cx="8143932" cy="4846320"/>
          </a:xfrm>
        </p:spPr>
        <p:txBody>
          <a:bodyPr>
            <a:normAutofit lnSpcReduction="10000"/>
          </a:bodyPr>
          <a:lstStyle/>
          <a:p>
            <a:r>
              <a:rPr lang="uk-UA" sz="2800" b="1" dirty="0"/>
              <a:t>Потерпілого покласти в теплу ванну, пити гарячий  чай, змінити мокрий  одяг, взуття, відморожені ділянки протирають спиртом .</a:t>
            </a:r>
          </a:p>
          <a:p>
            <a:r>
              <a:rPr lang="uk-UA" sz="2800" b="1" dirty="0"/>
              <a:t>Тепловий  удар ( сонячний як різновид): винести потерпілого на свіже повітря, розстебнути одяг, покласти холодний компрес на голову , шию, ділянку грудей, напоїти холодним напоєм.</a:t>
            </a:r>
          </a:p>
          <a:p>
            <a:r>
              <a:rPr lang="uk-UA" sz="2800" b="1" dirty="0"/>
              <a:t>Непритомність - вдихати нашатирний спирт.</a:t>
            </a:r>
          </a:p>
          <a:p>
            <a:r>
              <a:rPr lang="uk-UA" sz="2800" b="1" dirty="0"/>
              <a:t>При зупинці дихання – штучне дихання.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76705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за  </a:t>
            </a:r>
            <a:r>
              <a:rPr lang="ru-RU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967334"/>
            <a:ext cx="700092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Всім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бажаю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тільки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приємних  клопотів</a:t>
            </a:r>
          </a:p>
          <a:p>
            <a:pPr algn="ctr"/>
            <a:endParaRPr lang="uk-U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858180" cy="64293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3200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3200" b="1" i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sz="3200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3200" b="1" i="1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скерованих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збе-реження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здійснюваних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немедичними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взаємодопомога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потерпілим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самодопомога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надан-ня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терміновість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споді-вань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сприятливий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потерпілим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так само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кваліфіковано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 до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однаковими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46633"/>
              </p:ext>
            </p:extLst>
          </p:nvPr>
        </p:nvGraphicFramePr>
        <p:xfrm>
          <a:off x="467544" y="538934"/>
          <a:ext cx="7858180" cy="628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2871720" imgH="2174040" progId="">
                  <p:embed/>
                </p:oleObj>
              </mc:Choice>
              <mc:Fallback>
                <p:oleObj r:id="rId3" imgW="2871720" imgH="21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8934"/>
                        <a:ext cx="7858180" cy="628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7239000" cy="1643074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rgbClr val="C00000"/>
                </a:solidFill>
              </a:rPr>
              <a:t/>
            </a:r>
            <a:br>
              <a:rPr lang="ru-RU" i="1" u="sng" dirty="0">
                <a:solidFill>
                  <a:srgbClr val="C00000"/>
                </a:solidFill>
              </a:rPr>
            </a:br>
            <a:r>
              <a:rPr lang="ru-RU" i="1" u="sng" dirty="0">
                <a:solidFill>
                  <a:srgbClr val="C00000"/>
                </a:solidFill>
              </a:rPr>
              <a:t/>
            </a:r>
            <a:br>
              <a:rPr lang="ru-RU" i="1" u="sng" dirty="0">
                <a:solidFill>
                  <a:srgbClr val="C00000"/>
                </a:solidFill>
              </a:rPr>
            </a:br>
            <a:r>
              <a:rPr lang="ru-RU" i="1" u="sng" dirty="0">
                <a:solidFill>
                  <a:srgbClr val="C00000"/>
                </a:solidFill>
              </a:rPr>
              <a:t/>
            </a:r>
            <a:br>
              <a:rPr lang="ru-RU" i="1" u="sng" dirty="0">
                <a:solidFill>
                  <a:srgbClr val="C00000"/>
                </a:solidFill>
              </a:rPr>
            </a:br>
            <a:r>
              <a:rPr lang="ru-RU" i="1" u="sng" dirty="0">
                <a:solidFill>
                  <a:srgbClr val="C00000"/>
                </a:solidFill>
              </a:rPr>
              <a:t/>
            </a:r>
            <a:br>
              <a:rPr lang="ru-RU" i="1" u="sng" dirty="0">
                <a:solidFill>
                  <a:srgbClr val="C00000"/>
                </a:solidFill>
              </a:rPr>
            </a:br>
            <a:r>
              <a:rPr lang="ru-RU" i="1" u="sng" dirty="0" err="1">
                <a:solidFill>
                  <a:srgbClr val="C00000"/>
                </a:solidFill>
              </a:rPr>
              <a:t>ТермінальнІ</a:t>
            </a:r>
            <a:r>
              <a:rPr lang="ru-RU" i="1" u="sng" dirty="0">
                <a:solidFill>
                  <a:srgbClr val="C00000"/>
                </a:solidFill>
              </a:rPr>
              <a:t> </a:t>
            </a:r>
            <a:r>
              <a:rPr lang="ru-RU" i="1" u="sng" dirty="0" err="1">
                <a:solidFill>
                  <a:srgbClr val="C00000"/>
                </a:solidFill>
              </a:rPr>
              <a:t>стани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крайні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, </a:t>
            </a:r>
            <a:r>
              <a:rPr lang="ru-RU" dirty="0" err="1"/>
              <a:t>перехідні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 </a:t>
            </a:r>
            <a:r>
              <a:rPr lang="ru-RU" dirty="0" err="1"/>
              <a:t>життя</a:t>
            </a:r>
            <a:r>
              <a:rPr lang="ru-RU" dirty="0"/>
              <a:t> до 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7239000" cy="4098306"/>
          </a:xfrm>
        </p:spPr>
        <p:txBody>
          <a:bodyPr/>
          <a:lstStyle/>
          <a:p>
            <a:pPr>
              <a:buNone/>
            </a:pPr>
            <a:r>
              <a:rPr lang="ru-RU" b="1" dirty="0" err="1"/>
              <a:t>Розрізняють</a:t>
            </a:r>
            <a:r>
              <a:rPr lang="ru-RU" b="1" dirty="0"/>
              <a:t>  4  </a:t>
            </a:r>
            <a:r>
              <a:rPr lang="ru-RU" b="1" dirty="0" err="1"/>
              <a:t>термінальні</a:t>
            </a:r>
            <a:r>
              <a:rPr lang="ru-RU" b="1" dirty="0"/>
              <a:t> </a:t>
            </a:r>
            <a:r>
              <a:rPr lang="ru-RU" b="1" dirty="0" err="1"/>
              <a:t>стани</a:t>
            </a:r>
            <a:r>
              <a:rPr lang="ru-RU" b="1" dirty="0"/>
              <a:t> (</a:t>
            </a:r>
            <a:r>
              <a:rPr lang="ru-RU" b="1" dirty="0" err="1"/>
              <a:t>етапи</a:t>
            </a:r>
            <a:r>
              <a:rPr lang="ru-RU" b="1" dirty="0"/>
              <a:t> </a:t>
            </a:r>
            <a:r>
              <a:rPr lang="ru-RU" b="1" dirty="0" err="1"/>
              <a:t>вмирання</a:t>
            </a:r>
            <a:r>
              <a:rPr lang="ru-RU" b="1" dirty="0"/>
              <a:t>):</a:t>
            </a:r>
          </a:p>
          <a:p>
            <a:pPr>
              <a:buNone/>
            </a:pPr>
            <a:r>
              <a:rPr lang="ru-RU" b="1" dirty="0"/>
              <a:t>1) </a:t>
            </a:r>
            <a:r>
              <a:rPr lang="ru-RU" b="1" dirty="0" err="1"/>
              <a:t>передагональний</a:t>
            </a:r>
            <a:r>
              <a:rPr lang="ru-RU" b="1" dirty="0"/>
              <a:t> стан (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передагонія</a:t>
            </a:r>
            <a:r>
              <a:rPr lang="ru-RU" b="1" dirty="0"/>
              <a:t>, шок четвертого </a:t>
            </a:r>
            <a:r>
              <a:rPr lang="ru-RU" b="1" dirty="0" err="1"/>
              <a:t>ступеня</a:t>
            </a:r>
            <a:r>
              <a:rPr lang="ru-RU" b="1" dirty="0"/>
              <a:t>);</a:t>
            </a:r>
          </a:p>
          <a:p>
            <a:pPr>
              <a:buNone/>
            </a:pPr>
            <a:r>
              <a:rPr lang="ru-RU" b="1" dirty="0"/>
              <a:t>2) </a:t>
            </a:r>
            <a:r>
              <a:rPr lang="ru-RU" b="1" dirty="0" err="1"/>
              <a:t>термінальна</a:t>
            </a:r>
            <a:r>
              <a:rPr lang="ru-RU" b="1" dirty="0"/>
              <a:t>  пауза;</a:t>
            </a:r>
          </a:p>
          <a:p>
            <a:pPr>
              <a:buNone/>
            </a:pPr>
            <a:r>
              <a:rPr lang="ru-RU" b="1" dirty="0"/>
              <a:t>3) </a:t>
            </a:r>
            <a:r>
              <a:rPr lang="ru-RU" b="1" dirty="0" err="1"/>
              <a:t>агонія</a:t>
            </a:r>
            <a:r>
              <a:rPr lang="ru-RU" b="1" dirty="0"/>
              <a:t>;</a:t>
            </a:r>
          </a:p>
          <a:p>
            <a:pPr>
              <a:buNone/>
            </a:pPr>
            <a:r>
              <a:rPr lang="ru-RU" b="1" dirty="0"/>
              <a:t>4) </a:t>
            </a:r>
            <a:r>
              <a:rPr lang="ru-RU" b="1" dirty="0" err="1"/>
              <a:t>клінічна</a:t>
            </a:r>
            <a:r>
              <a:rPr lang="ru-RU" b="1" dirty="0"/>
              <a:t>  смерть.</a:t>
            </a:r>
          </a:p>
          <a:p>
            <a:pPr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3929066"/>
            <a:ext cx="72892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ПРОВОДЯТЬ РЕАНІМАЦІЮ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Підготовка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 до 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реанімації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ЗВІЛЬНИТИ  ГРУДНУ КЛІТКУ  </a:t>
            </a:r>
            <a:r>
              <a:rPr lang="ru-RU" sz="1800" dirty="0" err="1">
                <a:solidFill>
                  <a:srgbClr val="002060"/>
                </a:solidFill>
              </a:rPr>
              <a:t>постраЖдаЛОго</a:t>
            </a:r>
            <a:r>
              <a:rPr lang="ru-RU" sz="1800" dirty="0">
                <a:solidFill>
                  <a:srgbClr val="002060"/>
                </a:solidFill>
              </a:rPr>
              <a:t>  ТА  ПЕРЕВІРИТИ  ПРОХІДНІСТЬ  ДИХАЛЬНИХ  ШЛЯХІВ.</a:t>
            </a:r>
            <a:endParaRPr lang="ru-RU" sz="1800" dirty="0"/>
          </a:p>
        </p:txBody>
      </p:sp>
      <p:pic>
        <p:nvPicPr>
          <p:cNvPr id="4" name="Содержимое 5" descr="реан.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349" y="1714489"/>
            <a:ext cx="6628702" cy="474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реан. 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3650" y="1609725"/>
            <a:ext cx="6146099" cy="4846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323142"/>
          </a:xfrm>
        </p:spPr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9"/>
            <a:ext cx="824233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Непрямий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масаж</a:t>
            </a:r>
            <a:r>
              <a: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серця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Натискання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на  груди  </a:t>
            </a:r>
          </a:p>
          <a:p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ритмічно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50-60 </a:t>
            </a:r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разів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1 </a:t>
            </a:r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</a:t>
            </a:r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1143008"/>
          </a:xfrm>
        </p:spPr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7278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Штучне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дихання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остан. сердца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38" y="1450193"/>
            <a:ext cx="7880360" cy="51220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1428736"/>
            <a:ext cx="74009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Ритмічно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вдувають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повітря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16-18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разів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за 1 </a:t>
            </a:r>
            <a:r>
              <a:rPr lang="ru-RU" sz="32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хв</a:t>
            </a:r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Autofit/>
          </a:bodyPr>
          <a:lstStyle/>
          <a:p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/>
              <a:t/>
            </a:r>
            <a:br>
              <a:rPr lang="uk-UA" sz="4400" dirty="0"/>
            </a:br>
            <a:r>
              <a:rPr lang="uk-UA" sz="4000" dirty="0">
                <a:solidFill>
                  <a:srgbClr val="00B050"/>
                </a:solidFill>
              </a:rPr>
              <a:t>Класифікація  кровотеч:</a:t>
            </a:r>
            <a:r>
              <a:rPr lang="uk-UA" sz="4400" dirty="0"/>
              <a:t/>
            </a:r>
            <a:br>
              <a:rPr lang="uk-UA" sz="4400" dirty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dirty="0"/>
              <a:t>Капілярна</a:t>
            </a:r>
          </a:p>
          <a:p>
            <a:r>
              <a:rPr lang="uk-UA" sz="2800" b="1" dirty="0"/>
              <a:t>Венозна</a:t>
            </a:r>
          </a:p>
          <a:p>
            <a:r>
              <a:rPr lang="uk-UA" sz="2800" b="1" dirty="0"/>
              <a:t>Артеріальна</a:t>
            </a:r>
          </a:p>
          <a:p>
            <a:r>
              <a:rPr lang="uk-UA" sz="2800" b="1" dirty="0"/>
              <a:t>Паренхіматозна</a:t>
            </a:r>
          </a:p>
          <a:p>
            <a:pPr>
              <a:buNone/>
            </a:pPr>
            <a:r>
              <a:rPr lang="uk-UA" sz="2800" b="1" dirty="0"/>
              <a:t>(внутрішня)</a:t>
            </a:r>
            <a:endParaRPr lang="ru-RU" sz="2800" b="1" dirty="0"/>
          </a:p>
        </p:txBody>
      </p:sp>
      <p:pic>
        <p:nvPicPr>
          <p:cNvPr id="4" name="Picture 2" descr="C:\Users\User\Desktop\кровотечения.jpg"/>
          <p:cNvPicPr>
            <a:picLocks noChangeAspect="1" noChangeArrowheads="1"/>
          </p:cNvPicPr>
          <p:nvPr/>
        </p:nvPicPr>
        <p:blipFill>
          <a:blip r:embed="rId2"/>
          <a:srcRect t="2856" b="2856"/>
          <a:stretch>
            <a:fillRect/>
          </a:stretch>
        </p:blipFill>
        <p:spPr>
          <a:xfrm>
            <a:off x="285721" y="4071942"/>
            <a:ext cx="4214842" cy="2220908"/>
          </a:xfrm>
          <a:prstGeom prst="rect">
            <a:avLst/>
          </a:prstGeom>
        </p:spPr>
      </p:pic>
      <p:pic>
        <p:nvPicPr>
          <p:cNvPr id="5" name="Picture 2" descr="C:\Users\User\Desktop\капилляр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571612"/>
            <a:ext cx="421480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B050"/>
                </a:solidFill>
              </a:rPr>
              <a:t>Способи  зупинки  кровотечі: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НАКЛАДАННЯ   ТУГОЇ  ПОВ’ЯЗКИ </a:t>
            </a:r>
            <a:endParaRPr lang="ru-RU" b="1" dirty="0"/>
          </a:p>
        </p:txBody>
      </p:sp>
      <p:pic>
        <p:nvPicPr>
          <p:cNvPr id="4" name="Picture 5" descr="Картинка 115 из 1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71472" y="2143115"/>
            <a:ext cx="6881841" cy="371477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379</Words>
  <Application>Microsoft Office PowerPoint</Application>
  <PresentationFormat>Екран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Изящная</vt:lpstr>
      <vt:lpstr>Презентація PowerPoint</vt:lpstr>
      <vt:lpstr>Презентація PowerPoint</vt:lpstr>
      <vt:lpstr>Презентація PowerPoint</vt:lpstr>
      <vt:lpstr>    ТермінальнІ стани — це крайні стани, перехідні від  життя до  смерті.  </vt:lpstr>
      <vt:lpstr>Підготовка  до  реанімації. ЗВІЛЬНИТИ  ГРУДНУ КЛІТКУ  постраЖдаЛОго  ТА  ПЕРЕВІРИТИ  ПРОХІДНІСТЬ  ДИХАЛЬНИХ  ШЛЯХІВ.</vt:lpstr>
      <vt:lpstr> </vt:lpstr>
      <vt:lpstr>Презентація PowerPoint</vt:lpstr>
      <vt:lpstr>   Класифікація  кровотеч: </vt:lpstr>
      <vt:lpstr>Способи  зупинки  кровотечі: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ПЕРЕЛОМИ І ВИВИХИ,ЇХ  ОЗНАКИ</vt:lpstr>
      <vt:lpstr>Перша  допомога</vt:lpstr>
      <vt:lpstr>Презентація PowerPoint</vt:lpstr>
      <vt:lpstr>Допомога при відмороженні, тепловому,сонячному ударах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222</cp:lastModifiedBy>
  <cp:revision>13</cp:revision>
  <dcterms:created xsi:type="dcterms:W3CDTF">2015-01-12T21:43:06Z</dcterms:created>
  <dcterms:modified xsi:type="dcterms:W3CDTF">2020-05-21T08:47:35Z</dcterms:modified>
</cp:coreProperties>
</file>