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6" r:id="rId8"/>
    <p:sldId id="263" r:id="rId9"/>
    <p:sldId id="264" r:id="rId10"/>
    <p:sldId id="267"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87" d="100"/>
          <a:sy n="87" d="100"/>
        </p:scale>
        <p:origin x="-14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214676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397803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427175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322071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3291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86883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237116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367325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106094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106725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A85DB7-2EE7-4CF4-AFB3-365ECCAD4F40}" type="datetimeFigureOut">
              <a:rPr lang="uk-UA" smtClean="0"/>
              <a:t>13.05.2020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8F4CE41B-4D58-4E0F-B7CF-73314619A852}" type="slidenum">
              <a:rPr lang="uk-UA" smtClean="0"/>
              <a:t>‹№›</a:t>
            </a:fld>
            <a:endParaRPr lang="uk-UA" dirty="0"/>
          </a:p>
        </p:txBody>
      </p:sp>
    </p:spTree>
    <p:extLst>
      <p:ext uri="{BB962C8B-B14F-4D97-AF65-F5344CB8AC3E}">
        <p14:creationId xmlns:p14="http://schemas.microsoft.com/office/powerpoint/2010/main" val="295655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85DB7-2EE7-4CF4-AFB3-365ECCAD4F40}" type="datetimeFigureOut">
              <a:rPr lang="uk-UA" smtClean="0"/>
              <a:t>13.05.2020</a:t>
            </a:fld>
            <a:endParaRPr lang="uk-UA"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CE41B-4D58-4E0F-B7CF-73314619A852}" type="slidenum">
              <a:rPr lang="uk-UA" smtClean="0"/>
              <a:t>‹№›</a:t>
            </a:fld>
            <a:endParaRPr lang="uk-UA" dirty="0"/>
          </a:p>
        </p:txBody>
      </p:sp>
    </p:spTree>
    <p:extLst>
      <p:ext uri="{BB962C8B-B14F-4D97-AF65-F5344CB8AC3E}">
        <p14:creationId xmlns:p14="http://schemas.microsoft.com/office/powerpoint/2010/main" val="3105944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7" y="0"/>
            <a:ext cx="91576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3657" y="2564904"/>
            <a:ext cx="9137322" cy="1470025"/>
          </a:xfrm>
        </p:spPr>
        <p:txBody>
          <a:bodyPr>
            <a:noAutofit/>
          </a:bodyPr>
          <a:lstStyle/>
          <a:p>
            <a: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7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Дії</a:t>
            </a:r>
            <a: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під час </a:t>
            </a:r>
            <a:r>
              <a:rPr lang="ru-RU" sz="7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механічної</a:t>
            </a:r>
            <a: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7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небезпеки</a:t>
            </a:r>
            <a:r>
              <a:rPr lang="ru-RU" sz="7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ru-RU"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Підготувала</a:t>
            </a: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Олена</a:t>
            </a: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Селіванова</a:t>
            </a: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7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uk-UA"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8324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0"/>
            <a:ext cx="9144000" cy="6858000"/>
          </a:xfrm>
        </p:spPr>
        <p:txBody>
          <a:bodyPr>
            <a:normAutofit/>
          </a:bodyPr>
          <a:lstStyle/>
          <a:p>
            <a:r>
              <a:rPr lang="uk-UA" sz="6000" dirty="0" smtClean="0">
                <a:solidFill>
                  <a:schemeClr val="bg1"/>
                </a:solidFill>
                <a:latin typeface="Times New Roman" pitchFamily="18" charset="0"/>
                <a:cs typeface="Times New Roman" pitchFamily="18" charset="0"/>
              </a:rPr>
              <a:t>Дякуємо за увагу!</a:t>
            </a:r>
            <a:br>
              <a:rPr lang="uk-UA" sz="6000" dirty="0" smtClean="0">
                <a:solidFill>
                  <a:schemeClr val="bg1"/>
                </a:solidFill>
                <a:latin typeface="Times New Roman" pitchFamily="18" charset="0"/>
                <a:cs typeface="Times New Roman" pitchFamily="18" charset="0"/>
              </a:rPr>
            </a:br>
            <a:r>
              <a:rPr lang="uk-UA" sz="6000" dirty="0" smtClean="0">
                <a:solidFill>
                  <a:srgbClr val="FF0000"/>
                </a:solidFill>
                <a:latin typeface="Times New Roman" pitchFamily="18" charset="0"/>
                <a:cs typeface="Times New Roman" pitchFamily="18" charset="0"/>
              </a:rPr>
              <a:t>БУДЬТЕ ОБЕРЕЖНІ!</a:t>
            </a:r>
            <a:endParaRPr lang="uk-UA" sz="6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512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1601"/>
            <a:ext cx="9144000" cy="6382930"/>
          </a:xfrm>
        </p:spPr>
        <p:txBody>
          <a:bodyPr>
            <a:normAutofit/>
          </a:bodyPr>
          <a:lstStyle/>
          <a:p>
            <a:pPr algn="l"/>
            <a:r>
              <a:rPr lang="uk-UA" sz="3600" dirty="0" smtClean="0">
                <a:solidFill>
                  <a:schemeClr val="bg1"/>
                </a:solidFill>
                <a:latin typeface="Times New Roman" pitchFamily="18" charset="0"/>
                <a:cs typeface="Times New Roman" pitchFamily="18" charset="0"/>
              </a:rPr>
              <a:t>   Під механічними небезпеками розуміються небажані впливи на людину, створюються об</a:t>
            </a:r>
            <a:r>
              <a:rPr lang="en-US" sz="3600" dirty="0" smtClean="0">
                <a:solidFill>
                  <a:schemeClr val="bg1"/>
                </a:solidFill>
                <a:latin typeface="Times New Roman" pitchFamily="18" charset="0"/>
                <a:cs typeface="Times New Roman" pitchFamily="18" charset="0"/>
              </a:rPr>
              <a:t>`</a:t>
            </a:r>
            <a:r>
              <a:rPr lang="uk-UA" sz="3600" dirty="0" smtClean="0">
                <a:solidFill>
                  <a:schemeClr val="bg1"/>
                </a:solidFill>
                <a:latin typeface="Times New Roman" pitchFamily="18" charset="0"/>
                <a:cs typeface="Times New Roman" pitchFamily="18" charset="0"/>
              </a:rPr>
              <a:t>єктами, що рухаються, обертаються або падають.</a:t>
            </a:r>
            <a:br>
              <a:rPr lang="uk-UA" sz="3600" dirty="0" smtClean="0">
                <a:solidFill>
                  <a:schemeClr val="bg1"/>
                </a:solidFill>
                <a:latin typeface="Times New Roman" pitchFamily="18" charset="0"/>
                <a:cs typeface="Times New Roman" pitchFamily="18" charset="0"/>
              </a:rPr>
            </a:br>
            <a:r>
              <a:rPr lang="uk-UA" sz="3600" dirty="0" smtClean="0">
                <a:solidFill>
                  <a:schemeClr val="bg1"/>
                </a:solidFill>
                <a:latin typeface="Times New Roman" pitchFamily="18" charset="0"/>
                <a:cs typeface="Times New Roman" pitchFamily="18" charset="0"/>
              </a:rPr>
              <a:t>   </a:t>
            </a:r>
            <a:r>
              <a:rPr lang="uk-UA" sz="3600" b="1" dirty="0" smtClean="0">
                <a:solidFill>
                  <a:srgbClr val="FF0000"/>
                </a:solidFill>
                <a:latin typeface="Times New Roman" pitchFamily="18" charset="0"/>
                <a:cs typeface="Times New Roman" pitchFamily="18" charset="0"/>
              </a:rPr>
              <a:t>Механічні небезпеки за джерелом походження бувають:</a:t>
            </a:r>
            <a:br>
              <a:rPr lang="uk-UA" sz="3600" b="1" dirty="0" smtClean="0">
                <a:solidFill>
                  <a:srgbClr val="FF0000"/>
                </a:solidFill>
                <a:latin typeface="Times New Roman" pitchFamily="18" charset="0"/>
                <a:cs typeface="Times New Roman" pitchFamily="18" charset="0"/>
              </a:rPr>
            </a:br>
            <a:r>
              <a:rPr lang="uk-UA" sz="3600" dirty="0" smtClean="0">
                <a:solidFill>
                  <a:schemeClr val="bg1"/>
                </a:solidFill>
                <a:latin typeface="Times New Roman" pitchFamily="18" charset="0"/>
                <a:cs typeface="Times New Roman" pitchFamily="18" charset="0"/>
              </a:rPr>
              <a:t>- природного походження</a:t>
            </a:r>
            <a:br>
              <a:rPr lang="uk-UA" sz="3600" dirty="0" smtClean="0">
                <a:solidFill>
                  <a:schemeClr val="bg1"/>
                </a:solidFill>
                <a:latin typeface="Times New Roman" pitchFamily="18" charset="0"/>
                <a:cs typeface="Times New Roman" pitchFamily="18" charset="0"/>
              </a:rPr>
            </a:br>
            <a:r>
              <a:rPr lang="uk-UA" sz="3600" dirty="0" smtClean="0">
                <a:solidFill>
                  <a:schemeClr val="bg1"/>
                </a:solidFill>
                <a:latin typeface="Times New Roman" pitchFamily="18" charset="0"/>
                <a:cs typeface="Times New Roman" pitchFamily="18" charset="0"/>
              </a:rPr>
              <a:t>- штучного походження</a:t>
            </a:r>
            <a:endParaRPr lang="uk-UA"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6763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0"/>
            <a:ext cx="9144000" cy="2938338"/>
          </a:xfrm>
        </p:spPr>
        <p:txBody>
          <a:bodyPr>
            <a:normAutofit/>
          </a:bodyPr>
          <a:lstStyle/>
          <a:p>
            <a:pPr algn="l"/>
            <a:r>
              <a:rPr lang="uk-UA" sz="2400" b="1" dirty="0" smtClean="0">
                <a:solidFill>
                  <a:schemeClr val="bg1"/>
                </a:solidFill>
                <a:latin typeface="Times New Roman" pitchFamily="18" charset="0"/>
                <a:cs typeface="Times New Roman" pitchFamily="18" charset="0"/>
              </a:rPr>
              <a:t>   </a:t>
            </a:r>
            <a:r>
              <a:rPr lang="uk-UA" sz="2400" b="1" dirty="0" smtClean="0">
                <a:solidFill>
                  <a:srgbClr val="FF0000"/>
                </a:solidFill>
                <a:latin typeface="Times New Roman" pitchFamily="18" charset="0"/>
                <a:cs typeface="Times New Roman" pitchFamily="18" charset="0"/>
              </a:rPr>
              <a:t>Механічні небезпеки природного походження це:</a:t>
            </a:r>
            <a:r>
              <a:rPr lang="uk-UA" sz="2400" b="1" dirty="0" smtClean="0">
                <a:solidFill>
                  <a:schemeClr val="bg1"/>
                </a:solidFill>
                <a:latin typeface="Times New Roman" pitchFamily="18" charset="0"/>
                <a:cs typeface="Times New Roman" pitchFamily="18" charset="0"/>
              </a:rPr>
              <a:t/>
            </a:r>
            <a:br>
              <a:rPr lang="uk-UA" sz="2400" b="1"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сніжні лавини</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обвали</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каменепади</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селі</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слизькі поверхні, що сприяють падінню</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знаходження на значній висоті тощо.</a:t>
            </a:r>
            <a:endParaRPr lang="uk-UA" sz="2400" dirty="0">
              <a:solidFill>
                <a:schemeClr val="bg1"/>
              </a:solidFill>
              <a:latin typeface="Times New Roman" pitchFamily="18" charset="0"/>
              <a:cs typeface="Times New Roman" pitchFamily="18" charset="0"/>
            </a:endParaRPr>
          </a:p>
        </p:txBody>
      </p:sp>
      <p:pic>
        <p:nvPicPr>
          <p:cNvPr id="3074" name="Picture 2" descr="В Італії сніжна лавина накрила будівлю готелю: є постраждалі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0928"/>
            <a:ext cx="4427984" cy="32422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Что такое сель и чем опасен селевой пото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1" y="2780928"/>
            <a:ext cx="4212188" cy="32422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023151"/>
            <a:ext cx="4427984" cy="584775"/>
          </a:xfrm>
          <a:prstGeom prst="rect">
            <a:avLst/>
          </a:prstGeom>
          <a:noFill/>
        </p:spPr>
        <p:txBody>
          <a:bodyPr wrap="square" rtlCol="0">
            <a:spAutoFit/>
          </a:bodyPr>
          <a:lstStyle/>
          <a:p>
            <a:pPr algn="ctr"/>
            <a:r>
              <a:rPr lang="ru-RU" sz="3200" dirty="0" err="1" smtClean="0">
                <a:solidFill>
                  <a:srgbClr val="FF0000"/>
                </a:solidFill>
                <a:latin typeface="Times New Roman" pitchFamily="18" charset="0"/>
                <a:cs typeface="Times New Roman" pitchFamily="18" charset="0"/>
              </a:rPr>
              <a:t>Сн</a:t>
            </a:r>
            <a:r>
              <a:rPr lang="uk-UA" sz="3200" dirty="0" smtClean="0">
                <a:solidFill>
                  <a:srgbClr val="FF0000"/>
                </a:solidFill>
                <a:latin typeface="Times New Roman" pitchFamily="18" charset="0"/>
                <a:cs typeface="Times New Roman" pitchFamily="18" charset="0"/>
              </a:rPr>
              <a:t>іжна лавина</a:t>
            </a:r>
            <a:endParaRPr lang="uk-UA" sz="3200" dirty="0">
              <a:solidFill>
                <a:srgbClr val="FF0000"/>
              </a:solidFill>
              <a:latin typeface="Times New Roman" pitchFamily="18" charset="0"/>
              <a:cs typeface="Times New Roman" pitchFamily="18" charset="0"/>
            </a:endParaRPr>
          </a:p>
        </p:txBody>
      </p:sp>
      <p:sp>
        <p:nvSpPr>
          <p:cNvPr id="4" name="TextBox 3"/>
          <p:cNvSpPr txBox="1"/>
          <p:nvPr/>
        </p:nvSpPr>
        <p:spPr>
          <a:xfrm>
            <a:off x="4932041" y="6023151"/>
            <a:ext cx="4211959" cy="584775"/>
          </a:xfrm>
          <a:prstGeom prst="rect">
            <a:avLst/>
          </a:prstGeom>
          <a:noFill/>
        </p:spPr>
        <p:txBody>
          <a:bodyPr wrap="square" rtlCol="0">
            <a:spAutoFit/>
          </a:bodyPr>
          <a:lstStyle/>
          <a:p>
            <a:pPr algn="ctr"/>
            <a:r>
              <a:rPr lang="uk-UA" sz="3200" dirty="0" smtClean="0">
                <a:solidFill>
                  <a:srgbClr val="FF0000"/>
                </a:solidFill>
                <a:latin typeface="Times New Roman" pitchFamily="18" charset="0"/>
                <a:cs typeface="Times New Roman" pitchFamily="18" charset="0"/>
              </a:rPr>
              <a:t>Сель</a:t>
            </a:r>
            <a:endParaRPr lang="uk-UA"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6343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0"/>
            <a:ext cx="9144000" cy="2780928"/>
          </a:xfrm>
        </p:spPr>
        <p:txBody>
          <a:bodyPr>
            <a:normAutofit/>
          </a:bodyPr>
          <a:lstStyle/>
          <a:p>
            <a:pPr algn="l"/>
            <a:r>
              <a:rPr lang="uk-UA" sz="2400" dirty="0" smtClean="0">
                <a:solidFill>
                  <a:srgbClr val="FF0000"/>
                </a:solidFill>
                <a:latin typeface="Times New Roman" pitchFamily="18" charset="0"/>
                <a:cs typeface="Times New Roman" pitchFamily="18" charset="0"/>
              </a:rPr>
              <a:t>   </a:t>
            </a:r>
            <a:r>
              <a:rPr lang="uk-UA" sz="2400" b="1" dirty="0" smtClean="0">
                <a:solidFill>
                  <a:srgbClr val="FF0000"/>
                </a:solidFill>
                <a:latin typeface="Times New Roman" pitchFamily="18" charset="0"/>
                <a:cs typeface="Times New Roman" pitchFamily="18" charset="0"/>
              </a:rPr>
              <a:t>Штучні механічні небезпеки це:</a:t>
            </a:r>
            <a:r>
              <a:rPr lang="uk-UA" sz="2400" b="1" dirty="0" smtClean="0">
                <a:solidFill>
                  <a:schemeClr val="bg1"/>
                </a:solidFill>
                <a:latin typeface="Times New Roman" pitchFamily="18" charset="0"/>
                <a:cs typeface="Times New Roman" pitchFamily="18" charset="0"/>
              </a:rPr>
              <a:t/>
            </a:r>
            <a:br>
              <a:rPr lang="uk-UA" sz="2400" b="1"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машини і механізми, що рухаються</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хиткі конструкції</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ріжучі, колючі та падаючі предмети</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ємності та посудини, що працюють під тиском</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слизькі та нерівні поверхні штучного походження</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відкриті люки тощо.</a:t>
            </a:r>
            <a:endParaRPr lang="uk-UA" sz="2400" dirty="0">
              <a:solidFill>
                <a:schemeClr val="bg1"/>
              </a:solidFill>
              <a:latin typeface="Times New Roman" pitchFamily="18" charset="0"/>
              <a:cs typeface="Times New Roman" pitchFamily="18" charset="0"/>
            </a:endParaRPr>
          </a:p>
        </p:txBody>
      </p:sp>
      <p:pic>
        <p:nvPicPr>
          <p:cNvPr id="4098" name="Picture 2" descr="Смертельная авария на Краснова (видео) - Одесса Vgorode.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5" y="2852936"/>
            <a:ext cx="4296613"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645" y="5949280"/>
            <a:ext cx="4296613" cy="584775"/>
          </a:xfrm>
          <a:prstGeom prst="rect">
            <a:avLst/>
          </a:prstGeom>
          <a:noFill/>
        </p:spPr>
        <p:txBody>
          <a:bodyPr wrap="square" rtlCol="0">
            <a:spAutoFit/>
          </a:bodyPr>
          <a:lstStyle/>
          <a:p>
            <a:pPr algn="ctr"/>
            <a:r>
              <a:rPr lang="uk-UA" sz="3200" dirty="0" smtClean="0">
                <a:solidFill>
                  <a:srgbClr val="FF0000"/>
                </a:solidFill>
                <a:latin typeface="Times New Roman" pitchFamily="18" charset="0"/>
                <a:cs typeface="Times New Roman" pitchFamily="18" charset="0"/>
              </a:rPr>
              <a:t>Автомобільна аварія</a:t>
            </a:r>
            <a:endParaRPr lang="uk-UA" sz="3200" dirty="0">
              <a:solidFill>
                <a:srgbClr val="FF0000"/>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540" y="2852936"/>
            <a:ext cx="412845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15540" y="5949280"/>
            <a:ext cx="4128459" cy="584775"/>
          </a:xfrm>
          <a:prstGeom prst="rect">
            <a:avLst/>
          </a:prstGeom>
          <a:noFill/>
        </p:spPr>
        <p:txBody>
          <a:bodyPr wrap="square" rtlCol="0">
            <a:spAutoFit/>
          </a:bodyPr>
          <a:lstStyle/>
          <a:p>
            <a:pPr algn="ctr"/>
            <a:r>
              <a:rPr lang="uk-UA" sz="3200" dirty="0" smtClean="0">
                <a:solidFill>
                  <a:srgbClr val="FF0000"/>
                </a:solidFill>
                <a:latin typeface="Times New Roman" pitchFamily="18" charset="0"/>
                <a:cs typeface="Times New Roman" pitchFamily="18" charset="0"/>
              </a:rPr>
              <a:t>Відкриті люки</a:t>
            </a:r>
            <a:endParaRPr lang="uk-UA"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114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926" y="0"/>
            <a:ext cx="9150925" cy="6858000"/>
          </a:xfrm>
        </p:spPr>
        <p:txBody>
          <a:bodyPr>
            <a:noAutofit/>
          </a:bodyPr>
          <a:lstStyle/>
          <a:p>
            <a:pPr algn="l"/>
            <a:r>
              <a:rPr lang="uk-UA" sz="2400" b="1" dirty="0" smtClean="0">
                <a:solidFill>
                  <a:schemeClr val="bg1"/>
                </a:solidFill>
                <a:latin typeface="Times New Roman" pitchFamily="18" charset="0"/>
                <a:cs typeface="Times New Roman" pitchFamily="18" charset="0"/>
              </a:rPr>
              <a:t>   </a:t>
            </a:r>
            <a:r>
              <a:rPr lang="uk-UA" sz="2400" dirty="0">
                <a:solidFill>
                  <a:schemeClr val="bg1"/>
                </a:solidFill>
                <a:latin typeface="Times New Roman" pitchFamily="18" charset="0"/>
                <a:cs typeface="Times New Roman" pitchFamily="18" charset="0"/>
              </a:rPr>
              <a:t>Перераховані вище небезпеки є причиною числених травм, падінь, переломів, забиттів, синців тощо</a:t>
            </a:r>
            <a:r>
              <a:rPr lang="uk-UA" sz="2400" dirty="0" smtClean="0">
                <a:solidFill>
                  <a:schemeClr val="bg1"/>
                </a:solidFill>
                <a:latin typeface="Times New Roman" pitchFamily="18" charset="0"/>
                <a:cs typeface="Times New Roman" pitchFamily="18" charset="0"/>
              </a:rPr>
              <a:t>.</a:t>
            </a:r>
            <a:br>
              <a:rPr lang="uk-UA" sz="2400" dirty="0" smtClean="0">
                <a:solidFill>
                  <a:schemeClr val="bg1"/>
                </a:solidFill>
                <a:latin typeface="Times New Roman" pitchFamily="18" charset="0"/>
                <a:cs typeface="Times New Roman" pitchFamily="18" charset="0"/>
              </a:rPr>
            </a:br>
            <a:r>
              <a:rPr lang="uk-UA" sz="2000" dirty="0">
                <a:solidFill>
                  <a:schemeClr val="bg1"/>
                </a:solidFill>
                <a:latin typeface="Times New Roman" pitchFamily="18" charset="0"/>
                <a:cs typeface="Times New Roman" pitchFamily="18" charset="0"/>
              </a:rPr>
              <a:t/>
            </a:r>
            <a:br>
              <a:rPr lang="uk-UA" sz="2000" dirty="0">
                <a:solidFill>
                  <a:schemeClr val="bg1"/>
                </a:solidFill>
                <a:latin typeface="Times New Roman" pitchFamily="18" charset="0"/>
                <a:cs typeface="Times New Roman" pitchFamily="18" charset="0"/>
              </a:rPr>
            </a:br>
            <a:r>
              <a:rPr lang="uk-UA" sz="2400" dirty="0">
                <a:solidFill>
                  <a:schemeClr val="bg1"/>
                </a:solidFill>
                <a:latin typeface="Times New Roman" pitchFamily="18" charset="0"/>
                <a:cs typeface="Times New Roman" pitchFamily="18" charset="0"/>
              </a:rPr>
              <a:t> </a:t>
            </a:r>
            <a:r>
              <a:rPr lang="uk-UA" sz="2400" b="1" dirty="0" smtClean="0">
                <a:solidFill>
                  <a:srgbClr val="FF0000"/>
                </a:solidFill>
                <a:latin typeface="Times New Roman" pitchFamily="18" charset="0"/>
                <a:cs typeface="Times New Roman" pitchFamily="18" charset="0"/>
              </a:rPr>
              <a:t>Небезпеку або ступінь незахищеності при появі джерела небезпеки можна зменшити відповідними запобіжними заходами:</a:t>
            </a:r>
            <a:br>
              <a:rPr lang="uk-UA" sz="2400" b="1" dirty="0" smtClean="0">
                <a:solidFill>
                  <a:srgbClr val="FF0000"/>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 суворе дотримання правил поведінки в місцях підвищеної небезпеки</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 огородження, попереджувальні знаки небезпеки</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  автоматичний контроль, сигнальні знаки</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 суворе дотримання технологічних режимів роботи з приладами, колючими, ріжучими предметами</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 контроль справності приладів, своєчасне проведення </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перевірки технічного стану споруд, будинків транспортних засобів </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 вилучення з використання недосконалих та недостатньо надійних приладів, техніки, транспортних засобів</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 постійний моніторинг природних небезпек</a:t>
            </a:r>
            <a:br>
              <a:rPr lang="uk-UA" sz="2100" dirty="0" smtClean="0">
                <a:solidFill>
                  <a:schemeClr val="bg1"/>
                </a:solidFill>
                <a:latin typeface="Times New Roman" pitchFamily="18" charset="0"/>
                <a:cs typeface="Times New Roman" pitchFamily="18" charset="0"/>
              </a:rPr>
            </a:br>
            <a:r>
              <a:rPr lang="uk-UA" sz="2100" dirty="0" smtClean="0">
                <a:solidFill>
                  <a:schemeClr val="bg1"/>
                </a:solidFill>
                <a:latin typeface="Times New Roman" pitchFamily="18" charset="0"/>
                <a:cs typeface="Times New Roman" pitchFamily="18" charset="0"/>
              </a:rPr>
              <a:t>- природоохоронне  та безпечне землекористування тощо.</a:t>
            </a:r>
            <a:br>
              <a:rPr lang="uk-UA" sz="2100" dirty="0" smtClean="0">
                <a:solidFill>
                  <a:schemeClr val="bg1"/>
                </a:solidFill>
                <a:latin typeface="Times New Roman" pitchFamily="18" charset="0"/>
                <a:cs typeface="Times New Roman" pitchFamily="18" charset="0"/>
              </a:rPr>
            </a:br>
            <a:r>
              <a:rPr lang="uk-UA" sz="2000" dirty="0" smtClean="0">
                <a:solidFill>
                  <a:schemeClr val="bg1"/>
                </a:solidFill>
                <a:latin typeface="Times New Roman" pitchFamily="18" charset="0"/>
                <a:cs typeface="Times New Roman" pitchFamily="18" charset="0"/>
              </a:rPr>
              <a:t/>
            </a:r>
            <a:br>
              <a:rPr lang="uk-UA" sz="2000" dirty="0" smtClean="0">
                <a:solidFill>
                  <a:schemeClr val="bg1"/>
                </a:solidFill>
                <a:latin typeface="Times New Roman" pitchFamily="18" charset="0"/>
                <a:cs typeface="Times New Roman" pitchFamily="18" charset="0"/>
              </a:rPr>
            </a:br>
            <a:r>
              <a:rPr lang="uk-UA" sz="2000" dirty="0" smtClean="0">
                <a:solidFill>
                  <a:schemeClr val="bg1"/>
                </a:solidFill>
                <a:latin typeface="Times New Roman" pitchFamily="18" charset="0"/>
                <a:cs typeface="Times New Roman" pitchFamily="18" charset="0"/>
              </a:rPr>
              <a:t/>
            </a:r>
            <a:br>
              <a:rPr lang="uk-UA" sz="2000" dirty="0" smtClean="0">
                <a:solidFill>
                  <a:schemeClr val="bg1"/>
                </a:solidFill>
                <a:latin typeface="Times New Roman" pitchFamily="18" charset="0"/>
                <a:cs typeface="Times New Roman" pitchFamily="18" charset="0"/>
              </a:rPr>
            </a:br>
            <a:r>
              <a:rPr lang="uk-UA" sz="2000"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252047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7672" y="-8308"/>
            <a:ext cx="9171671" cy="3797348"/>
          </a:xfrm>
        </p:spPr>
        <p:txBody>
          <a:bodyPr>
            <a:normAutofit/>
          </a:bodyPr>
          <a:lstStyle/>
          <a:p>
            <a:pPr algn="l"/>
            <a:r>
              <a:rPr lang="uk-UA" sz="2400" dirty="0" smtClean="0">
                <a:solidFill>
                  <a:schemeClr val="bg1"/>
                </a:solidFill>
                <a:latin typeface="Times New Roman" pitchFamily="18" charset="0"/>
                <a:cs typeface="Times New Roman" pitchFamily="18" charset="0"/>
              </a:rPr>
              <a:t>  Якщо в результаті впливу небезпечних і шкідливих факторів механічного походження на організм людини відбулося ушкодження організму, яке привело до травми, виникає необхідність первинної долікарняної допомоги постраждалому.</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Первинна долікарняна допомога – це ряд термінових лікувально-профілактичних заходів, які необхідно провести при травмах, нещасних випадках.</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a:t>
            </a:r>
            <a:endParaRPr lang="uk-UA" sz="2400" dirty="0">
              <a:solidFill>
                <a:schemeClr val="bg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188767"/>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19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0"/>
            <a:ext cx="9144000" cy="3068960"/>
          </a:xfrm>
        </p:spPr>
        <p:txBody>
          <a:bodyPr>
            <a:normAutofit/>
          </a:bodyPr>
          <a:lstStyle/>
          <a:p>
            <a:pPr algn="l"/>
            <a:r>
              <a:rPr lang="uk-UA" sz="2400" dirty="0" smtClean="0">
                <a:solidFill>
                  <a:schemeClr val="bg1"/>
                </a:solidFill>
                <a:latin typeface="Times New Roman" pitchFamily="18" charset="0"/>
                <a:cs typeface="Times New Roman" pitchFamily="18" charset="0"/>
              </a:rPr>
              <a:t>   Первинна долікарняна </a:t>
            </a:r>
            <a:r>
              <a:rPr lang="uk-UA" sz="2400" dirty="0">
                <a:solidFill>
                  <a:schemeClr val="bg1"/>
                </a:solidFill>
                <a:latin typeface="Times New Roman" pitchFamily="18" charset="0"/>
                <a:cs typeface="Times New Roman" pitchFamily="18" charset="0"/>
              </a:rPr>
              <a:t>допомога надається безпосередньо на місці поразки або поблизу від неї з використанням підручних засобів</a:t>
            </a:r>
            <a:r>
              <a:rPr lang="uk-UA" sz="2400" dirty="0" smtClean="0">
                <a:solidFill>
                  <a:schemeClr val="bg1"/>
                </a:solidFill>
                <a:latin typeface="Times New Roman" pitchFamily="18" charset="0"/>
                <a:cs typeface="Times New Roman" pitchFamily="18" charset="0"/>
              </a:rPr>
              <a:t>.</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При </a:t>
            </a:r>
            <a:r>
              <a:rPr lang="uk-UA" sz="2400" dirty="0">
                <a:solidFill>
                  <a:schemeClr val="bg1"/>
                </a:solidFill>
                <a:latin typeface="Times New Roman" pitchFamily="18" charset="0"/>
                <a:cs typeface="Times New Roman" pitchFamily="18" charset="0"/>
              </a:rPr>
              <a:t>організації надання першої долікарняної допомоги особливу увагу необхідно звернути на її своєчасність, зокрема при станах загрозливих для життя (травмах, що супроводжуються кровотечею, шоком, втратою свідомості).</a:t>
            </a:r>
            <a:br>
              <a:rPr lang="uk-UA" sz="2400" dirty="0">
                <a:solidFill>
                  <a:schemeClr val="bg1"/>
                </a:solidFill>
                <a:latin typeface="Times New Roman" pitchFamily="18" charset="0"/>
                <a:cs typeface="Times New Roman" pitchFamily="18" charset="0"/>
              </a:rPr>
            </a:br>
            <a:r>
              <a:rPr lang="uk-UA" sz="2400" dirty="0">
                <a:solidFill>
                  <a:schemeClr val="bg1"/>
                </a:solidFill>
                <a:latin typeface="Times New Roman" pitchFamily="18" charset="0"/>
                <a:cs typeface="Times New Roman" pitchFamily="18" charset="0"/>
              </a:rPr>
              <a:t/>
            </a:r>
            <a:br>
              <a:rPr lang="uk-UA" sz="2400" dirty="0">
                <a:solidFill>
                  <a:schemeClr val="bg1"/>
                </a:solidFill>
                <a:latin typeface="Times New Roman" pitchFamily="18" charset="0"/>
                <a:cs typeface="Times New Roman" pitchFamily="18" charset="0"/>
              </a:rPr>
            </a:br>
            <a:endParaRPr lang="uk-UA" sz="2400" dirty="0">
              <a:solidFill>
                <a:schemeClr val="bg1"/>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20888"/>
            <a:ext cx="8712968"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2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1721" y="0"/>
            <a:ext cx="9158997" cy="6861175"/>
          </a:xfrm>
        </p:spPr>
        <p:txBody>
          <a:bodyPr>
            <a:noAutofit/>
          </a:bodyPr>
          <a:lstStyle/>
          <a:p>
            <a:pPr algn="l"/>
            <a:r>
              <a:rPr lang="uk-UA" sz="2400" dirty="0" smtClean="0">
                <a:solidFill>
                  <a:schemeClr val="bg1"/>
                </a:solidFill>
                <a:latin typeface="Times New Roman" pitchFamily="18" charset="0"/>
                <a:cs typeface="Times New Roman" pitchFamily="18" charset="0"/>
              </a:rPr>
              <a:t>   </a:t>
            </a:r>
            <a:r>
              <a:rPr lang="uk-UA" sz="2400" b="1" dirty="0" smtClean="0">
                <a:solidFill>
                  <a:srgbClr val="FF0000"/>
                </a:solidFill>
                <a:latin typeface="Times New Roman" pitchFamily="18" charset="0"/>
                <a:cs typeface="Times New Roman" pitchFamily="18" charset="0"/>
              </a:rPr>
              <a:t>Послідовність надання первинної долікарняної допомоги:</a:t>
            </a:r>
            <a:br>
              <a:rPr lang="uk-UA" sz="2400" b="1" dirty="0" smtClean="0">
                <a:solidFill>
                  <a:srgbClr val="FF0000"/>
                </a:solidFill>
                <a:latin typeface="Times New Roman" pitchFamily="18" charset="0"/>
                <a:cs typeface="Times New Roman" pitchFamily="18" charset="0"/>
              </a:rPr>
            </a:br>
            <a:r>
              <a:rPr lang="uk-UA" sz="2400" b="1" dirty="0" smtClean="0">
                <a:solidFill>
                  <a:schemeClr val="bg1"/>
                </a:solidFill>
                <a:latin typeface="Times New Roman" pitchFamily="18" charset="0"/>
                <a:cs typeface="Times New Roman" pitchFamily="18" charset="0"/>
              </a:rPr>
              <a:t/>
            </a:r>
            <a:br>
              <a:rPr lang="uk-UA" sz="2400" b="1"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1. Усунути вплив на організм ушкоджуючих факторів, винести з небезпечної зони.</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2. Оцінити стан потерпілого (характер та важкість травми, найбільшу загрозу для життя) і послідовність заходів щодо його рятування.</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3. Вжити необхідних заходів щодо відновлення життєво важливих функцій організму та запобігання ускладненням (зупинити кровотечу, знеболити, відновити прохідність дихальних шляхів, здійснити штучне дихання, провести зовнішній масаж серця).</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4. Підтримувати основні життєві функції потерпілого до прибуття медичного працівника.</a:t>
            </a:r>
            <a:br>
              <a:rPr lang="uk-UA" sz="2400" dirty="0" smtClean="0">
                <a:solidFill>
                  <a:schemeClr val="bg1"/>
                </a:solidFill>
                <a:latin typeface="Times New Roman" pitchFamily="18" charset="0"/>
                <a:cs typeface="Times New Roman" pitchFamily="18" charset="0"/>
              </a:rPr>
            </a:br>
            <a:r>
              <a:rPr lang="uk-UA" sz="2400" dirty="0">
                <a:solidFill>
                  <a:schemeClr val="bg1"/>
                </a:solidFill>
                <a:latin typeface="Times New Roman" pitchFamily="18" charset="0"/>
                <a:cs typeface="Times New Roman" pitchFamily="18" charset="0"/>
              </a:rPr>
              <a:t>5. Викликати швидку медичну допомогу або </a:t>
            </a:r>
            <a:r>
              <a:rPr lang="uk-UA" sz="2400" dirty="0" smtClean="0">
                <a:solidFill>
                  <a:schemeClr val="bg1"/>
                </a:solidFill>
                <a:latin typeface="Times New Roman" pitchFamily="18" charset="0"/>
                <a:cs typeface="Times New Roman" pitchFamily="18" charset="0"/>
              </a:rPr>
              <a:t>вжити заходів </a:t>
            </a:r>
            <a:r>
              <a:rPr lang="uk-UA" sz="2400" dirty="0">
                <a:solidFill>
                  <a:schemeClr val="bg1"/>
                </a:solidFill>
                <a:latin typeface="Times New Roman" pitchFamily="18" charset="0"/>
                <a:cs typeface="Times New Roman" pitchFamily="18" charset="0"/>
              </a:rPr>
              <a:t>щодо транспортування потерпілого до найближчого лікувального закладу.</a:t>
            </a:r>
            <a:br>
              <a:rPr lang="uk-UA" sz="2400" dirty="0">
                <a:solidFill>
                  <a:schemeClr val="bg1"/>
                </a:solidFill>
                <a:latin typeface="Times New Roman" pitchFamily="18" charset="0"/>
                <a:cs typeface="Times New Roman" pitchFamily="18" charset="0"/>
              </a:rPr>
            </a:br>
            <a:endParaRPr lang="uk-U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5994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44" y="-20706"/>
            <a:ext cx="9148544" cy="2592288"/>
          </a:xfrm>
        </p:spPr>
        <p:txBody>
          <a:bodyPr>
            <a:noAutofit/>
          </a:bodyPr>
          <a:lstStyle/>
          <a:p>
            <a:pPr algn="l"/>
            <a:r>
              <a:rPr lang="uk-UA" sz="2400" dirty="0" smtClean="0">
                <a:solidFill>
                  <a:schemeClr val="bg1"/>
                </a:solidFill>
                <a:latin typeface="Times New Roman" pitchFamily="18" charset="0"/>
                <a:cs typeface="Times New Roman" pitchFamily="18" charset="0"/>
              </a:rPr>
              <a:t>   </a:t>
            </a:r>
            <a:br>
              <a:rPr lang="uk-UA" sz="2400" dirty="0" smtClean="0">
                <a:solidFill>
                  <a:schemeClr val="bg1"/>
                </a:solidFill>
                <a:latin typeface="Times New Roman" pitchFamily="18" charset="0"/>
                <a:cs typeface="Times New Roman" pitchFamily="18" charset="0"/>
              </a:rPr>
            </a:br>
            <a:r>
              <a:rPr lang="uk-UA" sz="2400" b="1" dirty="0">
                <a:solidFill>
                  <a:schemeClr val="bg1"/>
                </a:solidFill>
                <a:latin typeface="Times New Roman" pitchFamily="18" charset="0"/>
                <a:cs typeface="Times New Roman" pitchFamily="18" charset="0"/>
              </a:rPr>
              <a:t> </a:t>
            </a:r>
            <a:r>
              <a:rPr lang="uk-UA" sz="2400" b="1" dirty="0" smtClean="0">
                <a:solidFill>
                  <a:schemeClr val="bg1"/>
                </a:solidFill>
                <a:latin typeface="Times New Roman" pitchFamily="18" charset="0"/>
                <a:cs typeface="Times New Roman" pitchFamily="18" charset="0"/>
              </a:rPr>
              <a:t>  </a:t>
            </a:r>
            <a:r>
              <a:rPr lang="uk-UA" sz="2400" b="1" dirty="0" smtClean="0">
                <a:solidFill>
                  <a:srgbClr val="FF0000"/>
                </a:solidFill>
                <a:latin typeface="Times New Roman" pitchFamily="18" charset="0"/>
                <a:cs typeface="Times New Roman" pitchFamily="18" charset="0"/>
              </a:rPr>
              <a:t>Ступені важкості механічного ушкодження:</a:t>
            </a:r>
            <a:br>
              <a:rPr lang="uk-UA" sz="2400" b="1" dirty="0" smtClean="0">
                <a:solidFill>
                  <a:srgbClr val="FF0000"/>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легкий (легкі рани, розтягнення)</a:t>
            </a:r>
            <a:br>
              <a:rPr lang="uk-UA" sz="2400" dirty="0" smtClean="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середньої важкості (рани без сильної кровотечі, вивихи, неускладнені закриті переломи).</a:t>
            </a:r>
            <a:r>
              <a:rPr lang="uk-UA" sz="2400" dirty="0">
                <a:solidFill>
                  <a:schemeClr val="bg1"/>
                </a:solidFill>
                <a:latin typeface="Times New Roman" pitchFamily="18" charset="0"/>
                <a:cs typeface="Times New Roman" pitchFamily="18" charset="0"/>
              </a:rPr>
              <a:t/>
            </a:r>
            <a:br>
              <a:rPr lang="uk-UA" sz="2400" dirty="0">
                <a:solidFill>
                  <a:schemeClr val="bg1"/>
                </a:solidFill>
                <a:latin typeface="Times New Roman" pitchFamily="18" charset="0"/>
                <a:cs typeface="Times New Roman" pitchFamily="18" charset="0"/>
              </a:rPr>
            </a:br>
            <a:r>
              <a:rPr lang="uk-UA" sz="2400" dirty="0" smtClean="0">
                <a:solidFill>
                  <a:schemeClr val="bg1"/>
                </a:solidFill>
                <a:latin typeface="Times New Roman" pitchFamily="18" charset="0"/>
                <a:cs typeface="Times New Roman" pitchFamily="18" charset="0"/>
              </a:rPr>
              <a:t>- важкий (травми голови, живота, рани з сильною кровотечею, відкриті переломи)</a:t>
            </a:r>
            <a:endParaRPr lang="uk-UA" sz="2400" dirty="0">
              <a:solidFill>
                <a:schemeClr val="bg1"/>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403350"/>
            <a:ext cx="5580113" cy="4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8015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121</Words>
  <Application>Microsoft Office PowerPoint</Application>
  <PresentationFormat>Екран (4:3)</PresentationFormat>
  <Paragraphs>14</Paragraphs>
  <Slides>10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10</vt:i4>
      </vt:variant>
    </vt:vector>
  </HeadingPairs>
  <TitlesOfParts>
    <vt:vector size="11" baseType="lpstr">
      <vt:lpstr>Тема Office</vt:lpstr>
      <vt:lpstr>  Дії під час механічної небезпеки                Підготувала: Олена Селіванова  </vt:lpstr>
      <vt:lpstr>   Під механічними небезпеками розуміються небажані впливи на людину, створюються об`єктами, що рухаються, обертаються або падають.    Механічні небезпеки за джерелом походження бувають: - природного походження - штучного походження</vt:lpstr>
      <vt:lpstr>   Механічні небезпеки природного походження це: - сніжні лавини - обвали - каменепади - селі - слизькі поверхні, що сприяють падінню - знаходження на значній висоті тощо.</vt:lpstr>
      <vt:lpstr>   Штучні механічні небезпеки це: - машини і механізми, що рухаються - хиткі конструкції - ріжучі, колючі та падаючі предмети - ємності та посудини, що працюють під тиском - слизькі та нерівні поверхні штучного походження - відкриті люки тощо.</vt:lpstr>
      <vt:lpstr>   Перераховані вище небезпеки є причиною числених травм, падінь, переломів, забиттів, синців тощо.   Небезпеку або ступінь незахищеності при появі джерела небезпеки можна зменшити відповідними запобіжними заходами: - суворе дотримання правил поведінки в місцях підвищеної небезпеки - огородження, попереджувальні знаки небезпеки -  автоматичний контроль, сигнальні знаки - суворе дотримання технологічних режимів роботи з приладами, колючими, ріжучими предметами - контроль справності приладів, своєчасне проведення  перевірки технічного стану споруд, будинків транспортних засобів  - вилучення з використання недосконалих та недостатньо надійних приладів, техніки, транспортних засобів - постійний моніторинг природних небезпек - природоохоронне  та безпечне землекористування тощо.    </vt:lpstr>
      <vt:lpstr>  Якщо в результаті впливу небезпечних і шкідливих факторів механічного походження на організм людини відбулося ушкодження організму, яке привело до травми, виникає необхідність первинної долікарняної допомоги постраждалому.    Первинна долікарняна допомога – це ряд термінових лікувально-профілактичних заходів, які необхідно провести при травмах, нещасних випадках.    </vt:lpstr>
      <vt:lpstr>   Первинна долікарняна допомога надається безпосередньо на місці поразки або поблизу від неї з використанням підручних засобів.    При організації надання першої долікарняної допомоги особливу увагу необхідно звернути на її своєчасність, зокрема при станах загрозливих для життя (травмах, що супроводжуються кровотечею, шоком, втратою свідомості).  </vt:lpstr>
      <vt:lpstr>   Послідовність надання первинної долікарняної допомоги:  1. Усунути вплив на організм ушкоджуючих факторів, винести з небезпечної зони. 2. Оцінити стан потерпілого (характер та важкість травми, найбільшу загрозу для життя) і послідовність заходів щодо його рятування. 3. Вжити необхідних заходів щодо відновлення життєво важливих функцій організму та запобігання ускладненням (зупинити кровотечу, знеболити, відновити прохідність дихальних шляхів, здійснити штучне дихання, провести зовнішній масаж серця). 4. Підтримувати основні життєві функції потерпілого до прибуття медичного працівника. 5. Викликати швидку медичну допомогу або вжити заходів щодо транспортування потерпілого до найближчого лікувального закладу. </vt:lpstr>
      <vt:lpstr>       Ступені важкості механічного ушкодження: - легкий (легкі рани, розтягнення) - середньої важкості (рани без сильної кровотечі, вивихи, неускладнені закриті переломи). - важкий (травми голови, живота, рани з сильною кровотечею, відкриті переломи)</vt:lpstr>
      <vt:lpstr>Дякуємо за увагу! БУДЬТЕ ОБЕРЕЖНІ!</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Дії під час механічної безпеки</dc:title>
  <dc:creator>Витя</dc:creator>
  <cp:lastModifiedBy>222</cp:lastModifiedBy>
  <cp:revision>22</cp:revision>
  <dcterms:created xsi:type="dcterms:W3CDTF">2020-05-08T07:35:27Z</dcterms:created>
  <dcterms:modified xsi:type="dcterms:W3CDTF">2020-05-13T07:55:17Z</dcterms:modified>
</cp:coreProperties>
</file>