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5" r:id="rId2"/>
    <p:sldMasterId id="2147483738" r:id="rId3"/>
    <p:sldMasterId id="2147483750" r:id="rId4"/>
    <p:sldMasterId id="2147483763" r:id="rId5"/>
    <p:sldMasterId id="2147483776" r:id="rId6"/>
    <p:sldMasterId id="2147483814" r:id="rId7"/>
    <p:sldMasterId id="2147483827" r:id="rId8"/>
    <p:sldMasterId id="2147483840" r:id="rId9"/>
    <p:sldMasterId id="2147483853" r:id="rId10"/>
    <p:sldMasterId id="2147483866" r:id="rId11"/>
    <p:sldMasterId id="2147483892" r:id="rId12"/>
    <p:sldMasterId id="2147483931" r:id="rId13"/>
    <p:sldMasterId id="2147483944" r:id="rId14"/>
    <p:sldMasterId id="2147483957" r:id="rId15"/>
    <p:sldMasterId id="2147483983" r:id="rId16"/>
  </p:sldMasterIdLst>
  <p:notesMasterIdLst>
    <p:notesMasterId r:id="rId30"/>
  </p:notesMasterIdLst>
  <p:sldIdLst>
    <p:sldId id="256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70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>
        <p:scale>
          <a:sx n="94" d="100"/>
          <a:sy n="94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E8998-4324-408C-8996-DD2E04B2B79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17B17-30A2-4D49-8614-1413021C199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40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17B17-30A2-4D49-8614-1413021C1995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822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-342880" y="4714884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588" y="578645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8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46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274638"/>
            <a:ext cx="1638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14600" y="274638"/>
            <a:ext cx="47625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198329047"/>
          <p:cNvPicPr>
            <a:picLocks noChangeAspect="1" noChangeArrowheads="1"/>
          </p:cNvPicPr>
          <p:nvPr/>
        </p:nvPicPr>
        <p:blipFill>
          <a:blip r:embed="rId2" cstate="print"/>
          <a:srcRect t="8319" b="118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997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652963"/>
            <a:ext cx="6400800" cy="15367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D7D463-5F29-454A-AA29-705B40254D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BB97E-47A9-4A0A-9A73-6C6689AE58B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CD4F3-BF47-4DA9-88C2-ECA583A9A48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571536" y="-71462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714348" y="1785938"/>
            <a:ext cx="4572007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5429250" y="1785938"/>
            <a:ext cx="3214688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4550-F01D-469C-A959-13EA8239FCF6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1C9E-B799-4887-B1F9-A6199DDAF026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92356-88EF-4810-9B8D-1B15CAC7377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B2CB9-D9AC-46E7-B068-969B14CA0799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34CC1-1A24-41CE-BBA0-C03B0D88CB1B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B433B-CEE7-43D6-A527-CBB052E7DC38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4B92-91CC-48EB-8A16-7C504AB849DA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BCD88-EF63-45DC-8FB4-FA6D13A198D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2CFA-C730-4B95-AF97-95657C5F9BC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08CD-284D-42D0-A0BD-DBFA1A6CAF59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0D017-A126-4648-A3CE-29A973E58B4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28596" y="171448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571735" y="1714488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8595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571736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785850" y="-16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4786313" y="1714500"/>
            <a:ext cx="3786187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4550-F01D-469C-A959-13EA8239FCF6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1C9E-B799-4887-B1F9-A6199DDAF026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92356-88EF-4810-9B8D-1B15CAC7377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B2CB9-D9AC-46E7-B068-969B14CA0799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34CC1-1A24-41CE-BBA0-C03B0D88CB1B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B433B-CEE7-43D6-A527-CBB052E7DC38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幻灯片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4B92-91CC-48EB-8A16-7C504AB849DA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BCD88-EF63-45DC-8FB4-FA6D13A198D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2CFA-C730-4B95-AF97-95657C5F9BC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08CD-284D-42D0-A0BD-DBFA1A6CAF59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0D017-A126-4648-A3CE-29A973E58B4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BA8D-DCE6-48AC-BF21-EAC57D7818E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5EEF0-94B7-4A0C-A042-00028D4064AB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9EE90-6896-4E12-9442-34AD0DEA9EF4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B036D-6D50-44AD-8958-FD13C35CB0E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9984-AA3B-4E1E-BB0B-E2E9EA82556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928726" y="5143512"/>
            <a:ext cx="82296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E3C8-8821-4CAD-B53E-8FE55458BBD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3D41-182A-4A4C-BB1C-FD3132437F6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32324-CE2E-44CE-B3F1-104D31DD8AA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CB31F-D20A-4B1E-A4B7-85DF8663AABA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AB76-A7F2-4642-BFD3-BA423B06DC4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B6491-BC9D-4E5C-BCF9-A4563FF56E8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D27BA8D-DCE6-48AC-BF21-EAC57D7818E0}" type="slidenum">
              <a:rPr lang="en-US" smtClean="0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5EEF0-94B7-4A0C-A042-00028D4064AB}" type="slidenum">
              <a:rPr lang="en-US" smtClean="0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9EE90-6896-4E12-9442-34AD0DEA9EF4}" type="slidenum">
              <a:rPr lang="en-US" smtClean="0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B036D-6D50-44AD-8958-FD13C35CB0EE}" type="slidenum">
              <a:rPr lang="en-US" smtClean="0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9984-AA3B-4E1E-BB0B-E2E9EA82556C}" type="slidenum">
              <a:rPr lang="en-US" smtClean="0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E3C8-8821-4CAD-B53E-8FE55458BBD2}" type="slidenum">
              <a:rPr lang="en-US" smtClean="0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3D41-182A-4A4C-BB1C-FD3132437F61}" type="slidenum">
              <a:rPr lang="en-US" smtClean="0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32324-CE2E-44CE-B3F1-104D31DD8AAE}" type="slidenum">
              <a:rPr lang="en-US" smtClean="0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CB31F-D20A-4B1E-A4B7-85DF8663AABA}" type="slidenum">
              <a:rPr lang="en-US" smtClean="0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AB76-A7F2-4642-BFD3-BA423B06DC4E}" type="slidenum">
              <a:rPr lang="en-US" smtClean="0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B6491-BC9D-4E5C-BCF9-A4563FF56E87}" type="slidenum">
              <a:rPr lang="en-US" smtClean="0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15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1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image" Target="../media/image20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image" Target="../media/image2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image" Target="../media/image2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ags" Target="../tags/tag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ags" Target="../tags/tag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9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1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C35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C354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C354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C354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C35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74638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65708.png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7884" y="3728366"/>
            <a:ext cx="3286116" cy="312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65708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885938" cy="1796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1198329047"/>
          <p:cNvPicPr>
            <a:picLocks noChangeAspect="1" noChangeArrowheads="1"/>
          </p:cNvPicPr>
          <p:nvPr/>
        </p:nvPicPr>
        <p:blipFill>
          <a:blip r:embed="rId14" cstate="print"/>
          <a:srcRect t="8914" b="118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09075" cy="1484313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484313"/>
            <a:ext cx="9144000" cy="5373687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527AB4-BD00-4EFC-9ABC-9362D2721E94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B78F7"/>
            </a:gs>
            <a:gs pos="17999">
              <a:srgbClr val="7C88DE"/>
            </a:gs>
            <a:gs pos="36000">
              <a:schemeClr val="tx2">
                <a:lumMod val="40000"/>
                <a:lumOff val="60000"/>
              </a:schemeClr>
            </a:gs>
            <a:gs pos="61000">
              <a:schemeClr val="accent4">
                <a:lumMod val="60000"/>
                <a:lumOff val="40000"/>
              </a:schemeClr>
            </a:gs>
            <a:gs pos="82001">
              <a:schemeClr val="accent4">
                <a:lumMod val="75000"/>
              </a:schemeClr>
            </a:gs>
            <a:gs pos="100000">
              <a:srgbClr val="7030A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bbeca574eb532b2c033f7ab022f696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70517" y="4071942"/>
            <a:ext cx="3173484" cy="27860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527AB4-BD00-4EFC-9ABC-9362D2721E94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613525"/>
            <a:ext cx="495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ru-RU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ru-RU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9919195-ACAF-4205-9D9B-97E221B0FADF}" type="datetimeFigureOut">
              <a:rPr lang="uk-UA" smtClean="0"/>
              <a:pPr/>
              <a:t>05.04.2021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5D1328-E9F4-4AE7-9EEF-6DAD5EEEF5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08720"/>
            <a:ext cx="7668344" cy="2304256"/>
          </a:xfrm>
        </p:spPr>
        <p:txBody>
          <a:bodyPr>
            <a:noAutofit/>
          </a:bodyPr>
          <a:lstStyle/>
          <a:p>
            <a:r>
              <a:rPr lang="uk-UA" sz="6000" dirty="0" err="1" smtClean="0"/>
              <a:t>“Добро</a:t>
            </a:r>
            <a:r>
              <a:rPr lang="uk-UA" sz="6000" dirty="0" smtClean="0"/>
              <a:t> починається з </a:t>
            </a:r>
            <a:r>
              <a:rPr lang="uk-UA" sz="6000" dirty="0" err="1" smtClean="0"/>
              <a:t>тебе”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5747355" y="5827801"/>
            <a:ext cx="3191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Підготувала: Ірина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Бальва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Click="0" advTm="2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2241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Чи потрібні честь і совість?!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4644008" y="1700809"/>
            <a:ext cx="4071367" cy="4536504"/>
          </a:xfrm>
        </p:spPr>
        <p:txBody>
          <a:bodyPr>
            <a:noAutofit/>
          </a:bodyPr>
          <a:lstStyle/>
          <a:p>
            <a:r>
              <a:rPr lang="uk-UA" sz="2400" dirty="0" smtClean="0"/>
              <a:t>Честь і совість завжди потрібні у нашому не переконана, що совість – це внутрішній голос теперішньої людини; голос, що контролює наші думки, вчинки, справи. Міркуючи про честь, ми думаємо винятково про чесних людей. Дуже жаль, що зараз чесним людям доводиться важко…</a:t>
            </a:r>
            <a:endParaRPr lang="uk-UA" sz="2400" dirty="0"/>
          </a:p>
        </p:txBody>
      </p:sp>
      <p:pic>
        <p:nvPicPr>
          <p:cNvPr id="5" name="Рисунок 4" descr="u0Ej9kMnaTCXne6kYVQIDg=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4373009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000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uk-UA" dirty="0" smtClean="0"/>
              <a:t>Добро і зло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4355976" y="1340768"/>
            <a:ext cx="4359399" cy="4802857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Обидві ці сили дуже могутні, тільки одна з них  творча, життєдайна, а друга – руйнівна, страшна, жорстока. На жаль, у житті не як у казці: добро не завжди перемагає зло. Християнська мораль вчить нас нейтралізувати зло добром, не відповідати злочином на злочин, не мститися за кривди, бо це може призвести до трагедії.</a:t>
            </a:r>
            <a:endParaRPr lang="uk-UA" sz="2400" dirty="0"/>
          </a:p>
        </p:txBody>
      </p:sp>
      <p:pic>
        <p:nvPicPr>
          <p:cNvPr id="5" name="Рисунок 4" descr="u0Qg90EnaTWdnOpluskYl4ACQ=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357379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3000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dirty="0" smtClean="0"/>
              <a:t>Насіння добра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3995937" y="1412776"/>
            <a:ext cx="4536504" cy="5445224"/>
          </a:xfrm>
        </p:spPr>
        <p:txBody>
          <a:bodyPr>
            <a:normAutofit fontScale="85000" lnSpcReduction="10000"/>
          </a:bodyPr>
          <a:lstStyle/>
          <a:p>
            <a:r>
              <a:rPr lang="uk-UA" sz="2400" dirty="0" smtClean="0"/>
              <a:t>Добро кожного дня сіє насіння доброти в дитячих серденьках.   Дитячому серці здатне прорости будь-яке насіння. Кожна насінинка може розквітнути  чарівною квіткою, зробивши серце дитини добрим, ласкавим, ніжним.  А може, на жаль, зарости чорним чортополохом зі злим, безжалісним серцем. Адже зло не спить</a:t>
            </a:r>
            <a:r>
              <a:rPr lang="uk-UA" sz="2400" dirty="0" smtClean="0"/>
              <a:t>!!!</a:t>
            </a:r>
            <a:endParaRPr lang="en-US" sz="2400" dirty="0" smtClean="0"/>
          </a:p>
          <a:p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прекрасним</a:t>
            </a:r>
            <a:r>
              <a:rPr lang="ru-RU" sz="2400" dirty="0"/>
              <a:t> могло б бути наше </a:t>
            </a:r>
            <a:r>
              <a:rPr lang="ru-RU" sz="2400" dirty="0" err="1"/>
              <a:t>буття</a:t>
            </a:r>
            <a:r>
              <a:rPr lang="ru-RU" sz="2400" dirty="0"/>
              <a:t>, </a:t>
            </a:r>
            <a:r>
              <a:rPr lang="ru-RU" sz="2400" dirty="0" err="1"/>
              <a:t>якби</a:t>
            </a:r>
            <a:r>
              <a:rPr lang="ru-RU" sz="2400" dirty="0"/>
              <a:t> </a:t>
            </a:r>
            <a:r>
              <a:rPr lang="ru-RU" sz="2400" dirty="0" err="1"/>
              <a:t>кожна</a:t>
            </a:r>
            <a:r>
              <a:rPr lang="ru-RU" sz="2400" dirty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 жила за таким правилом: “</a:t>
            </a:r>
            <a:r>
              <a:rPr lang="ru-RU" sz="2400" dirty="0" err="1"/>
              <a:t>Поводься</a:t>
            </a:r>
            <a:r>
              <a:rPr lang="ru-RU" sz="2400" dirty="0"/>
              <a:t> з </a:t>
            </a:r>
            <a:r>
              <a:rPr lang="ru-RU" sz="2400" dirty="0" err="1"/>
              <a:t>іншими</a:t>
            </a:r>
            <a:r>
              <a:rPr lang="ru-RU" sz="2400" dirty="0"/>
              <a:t> так, як </a:t>
            </a:r>
            <a:r>
              <a:rPr lang="ru-RU" sz="2400" dirty="0" err="1"/>
              <a:t>би</a:t>
            </a:r>
            <a:r>
              <a:rPr lang="ru-RU" sz="2400" dirty="0"/>
              <a:t> 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/>
              <a:t>хотів</a:t>
            </a:r>
            <a:r>
              <a:rPr lang="ru-RU" sz="2400" dirty="0"/>
              <a:t>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поводилися</a:t>
            </a:r>
            <a:r>
              <a:rPr lang="ru-RU" sz="2400" dirty="0"/>
              <a:t> з тобою”. </a:t>
            </a:r>
            <a:r>
              <a:rPr lang="ru-RU" sz="2400" dirty="0" err="1"/>
              <a:t>Тоді</a:t>
            </a:r>
            <a:r>
              <a:rPr lang="ru-RU" sz="2400" dirty="0"/>
              <a:t> б </a:t>
            </a:r>
            <a:r>
              <a:rPr lang="ru-RU" sz="2400" dirty="0" err="1"/>
              <a:t>зникли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, сварки, </a:t>
            </a:r>
            <a:r>
              <a:rPr lang="ru-RU" sz="2400" dirty="0" err="1"/>
              <a:t>вбивства</a:t>
            </a:r>
            <a:r>
              <a:rPr lang="ru-RU" sz="2400" dirty="0"/>
              <a:t>, </a:t>
            </a:r>
            <a:r>
              <a:rPr lang="ru-RU" sz="2400" dirty="0" err="1"/>
              <a:t>злочини,ворожнеча</a:t>
            </a:r>
            <a:r>
              <a:rPr lang="ru-RU" sz="2400" dirty="0"/>
              <a:t>, </a:t>
            </a:r>
            <a:r>
              <a:rPr lang="ru-RU" sz="2400" dirty="0" err="1"/>
              <a:t>помста</a:t>
            </a:r>
            <a:r>
              <a:rPr lang="ru-RU" sz="2400" dirty="0"/>
              <a:t> –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ті</a:t>
            </a:r>
            <a:r>
              <a:rPr lang="ru-RU" sz="2400" dirty="0"/>
              <a:t> </a:t>
            </a:r>
            <a:r>
              <a:rPr lang="ru-RU" sz="2400" dirty="0" err="1"/>
              <a:t>атрибути</a:t>
            </a:r>
            <a:r>
              <a:rPr lang="ru-RU" sz="2400" dirty="0"/>
              <a:t> зла,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несуть</a:t>
            </a:r>
            <a:r>
              <a:rPr lang="ru-RU" sz="2400" dirty="0"/>
              <a:t> людям </a:t>
            </a:r>
            <a:r>
              <a:rPr lang="ru-RU" sz="2400" dirty="0" err="1"/>
              <a:t>знищення</a:t>
            </a:r>
            <a:r>
              <a:rPr lang="ru-RU" sz="2400" dirty="0"/>
              <a:t>.</a:t>
            </a:r>
          </a:p>
          <a:p>
            <a:endParaRPr lang="uk-UA" sz="2400" dirty="0" smtClean="0"/>
          </a:p>
        </p:txBody>
      </p:sp>
      <p:pic>
        <p:nvPicPr>
          <p:cNvPr id="5" name="Рисунок 4" descr="Pengu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264363" cy="3456384"/>
          </a:xfrm>
          <a:prstGeom prst="rect">
            <a:avLst/>
          </a:prstGeom>
        </p:spPr>
      </p:pic>
    </p:spTree>
  </p:cSld>
  <p:clrMapOvr>
    <a:masterClrMapping/>
  </p:clrMapOvr>
  <p:transition advTm="3000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4499992" y="1700809"/>
            <a:ext cx="4215383" cy="2808312"/>
          </a:xfrm>
        </p:spPr>
        <p:txBody>
          <a:bodyPr/>
          <a:lstStyle/>
          <a:p>
            <a:r>
              <a:rPr lang="uk-UA" sz="2800" dirty="0" smtClean="0"/>
              <a:t>Поспішайте творити добро, щоб наша земля квітувала садами, повнилася дитячим сміхом, буяла радістю!!!</a:t>
            </a:r>
            <a:endParaRPr lang="uk-UA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Рисунок 6" descr="uEYu9kEqaTWdmOakYl4ACQ=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3096344" cy="144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oa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365104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u0Ej9EE-dT2WnqftYVw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268760"/>
            <a:ext cx="3911476" cy="4032448"/>
          </a:xfrm>
          <a:prstGeom prst="rect">
            <a:avLst/>
          </a:prstGeom>
        </p:spPr>
      </p:pic>
    </p:spTree>
  </p:cSld>
  <p:clrMapOvr>
    <a:masterClrMapping/>
  </p:clrMapOvr>
  <p:transition advTm="2000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uk-UA" dirty="0" smtClean="0"/>
              <a:t>Мета дослідження: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827584" y="1628800"/>
            <a:ext cx="3714750" cy="4824536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/>
              <a:t>дослідити проблеми вашого регіону: соціальні, екологічні, культурні; </a:t>
            </a:r>
          </a:p>
          <a:p>
            <a:r>
              <a:rPr lang="uk-UA" sz="2400" dirty="0" smtClean="0"/>
              <a:t>визначити їх шлях вирішення силами учнів вашого класу, школи, громади; </a:t>
            </a:r>
          </a:p>
          <a:p>
            <a:r>
              <a:rPr lang="uk-UA" sz="2400" dirty="0" smtClean="0"/>
              <a:t>спланувати та провести соціальну акцію: благодійний концерт чи ярмарок, екологічний рейд, фестиваль соціальної реклами тощо</a:t>
            </a:r>
            <a:endParaRPr lang="uk-UA" sz="2400" dirty="0"/>
          </a:p>
        </p:txBody>
      </p:sp>
      <p:pic>
        <p:nvPicPr>
          <p:cNvPr id="6" name="Рисунок 5" descr="u0Uj80AgaTeUnupluskYVwACQ=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39" y="1556792"/>
            <a:ext cx="345904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000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uk-UA" dirty="0" smtClean="0"/>
              <a:t>Поняття добра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4211960" y="1556792"/>
            <a:ext cx="3714750" cy="428625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Добро – це дуже важлива цінність, яку потрібно творити щодня. Бо допомагаючи комусь, ми перш за все допомагаємо собі боротися з поганим у своєму серці.</a:t>
            </a:r>
            <a:endParaRPr lang="uk-UA" dirty="0"/>
          </a:p>
        </p:txBody>
      </p:sp>
      <p:pic>
        <p:nvPicPr>
          <p:cNvPr id="6" name="Рисунок 5" descr="0028-024-Dobro-i-zlo-konspekt-u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3645975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Tm="4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uk-UA" dirty="0" smtClean="0"/>
              <a:t>Твори добро!!!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467544" y="1412776"/>
            <a:ext cx="4464496" cy="5445224"/>
          </a:xfrm>
        </p:spPr>
        <p:txBody>
          <a:bodyPr/>
          <a:lstStyle/>
          <a:p>
            <a:r>
              <a:rPr lang="uk-UA" sz="2400" dirty="0" smtClean="0"/>
              <a:t>Мені дуже шкода дивитися на бідних дітей із дитячих будинків, як їм жити без мами і тата, тому я вважаю, що таким дітям треба допомагати. Навіть перевівши через дорогу бабусю, ти вже зробиш добре діло. Тож люби світ, допомагай кожному хто потребує допомоги. І головне вір, що у тебе все буде добре. Тож творіть добро!</a:t>
            </a:r>
            <a:endParaRPr lang="uk-UA" sz="2400" dirty="0"/>
          </a:p>
        </p:txBody>
      </p:sp>
      <p:pic>
        <p:nvPicPr>
          <p:cNvPr id="7" name="Рисунок 6" descr="u0Qh9kEmaTWdnOpluskYl0IDg=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573016"/>
            <a:ext cx="349137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uk-UA" dirty="0" smtClean="0"/>
              <a:t>Проблема добра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323528" y="1484784"/>
            <a:ext cx="3714750" cy="5184576"/>
          </a:xfrm>
        </p:spPr>
        <p:txBody>
          <a:bodyPr/>
          <a:lstStyle/>
          <a:p>
            <a:r>
              <a:rPr lang="uk-UA" sz="2400" dirty="0" smtClean="0"/>
              <a:t>Ми боїмося чинити добро, тому що не впевнені, що нам за це віддячать. Хотілося б скинути ці обмеження і просто робити добро безкорисливо, не сподіваючись на вигоду. Від цього можна отримати велику радість.  Але у нашому непростому світі важко робити добро.</a:t>
            </a:r>
            <a:endParaRPr lang="uk-UA" sz="2400" dirty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348880"/>
            <a:ext cx="3686810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Tm="5000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Людина починається з добра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323528" y="1484784"/>
            <a:ext cx="4464496" cy="5157192"/>
          </a:xfrm>
        </p:spPr>
        <p:txBody>
          <a:bodyPr/>
          <a:lstStyle/>
          <a:p>
            <a:pPr>
              <a:buNone/>
            </a:pPr>
            <a:r>
              <a:rPr lang="uk-UA" sz="2800" dirty="0" smtClean="0"/>
              <a:t> Мудрець сказав: живи, добро звершай</a:t>
            </a:r>
          </a:p>
          <a:p>
            <a:pPr>
              <a:buNone/>
            </a:pPr>
            <a:r>
              <a:rPr lang="uk-UA" sz="2800" dirty="0" smtClean="0"/>
              <a:t> Та нагород за це не вимагай.</a:t>
            </a:r>
          </a:p>
          <a:p>
            <a:pPr>
              <a:buNone/>
            </a:pPr>
            <a:r>
              <a:rPr lang="uk-UA" sz="2800" dirty="0" smtClean="0"/>
              <a:t> Лише в добро і вищу правду віра</a:t>
            </a:r>
          </a:p>
          <a:p>
            <a:pPr>
              <a:buNone/>
            </a:pPr>
            <a:r>
              <a:rPr lang="uk-UA" sz="2800" dirty="0" smtClean="0"/>
              <a:t> Людину відрізня від мавпи й звіра.</a:t>
            </a:r>
          </a:p>
          <a:p>
            <a:pPr>
              <a:buNone/>
            </a:pPr>
            <a:r>
              <a:rPr lang="uk-UA" sz="2800" dirty="0" smtClean="0"/>
              <a:t> Нехай ця істина стара:</a:t>
            </a:r>
          </a:p>
          <a:p>
            <a:pPr>
              <a:buNone/>
            </a:pPr>
            <a:r>
              <a:rPr lang="uk-UA" sz="2800" dirty="0" smtClean="0"/>
              <a:t> Людина починається з добра</a:t>
            </a:r>
            <a:endParaRPr lang="uk-UA" sz="2800" dirty="0"/>
          </a:p>
        </p:txBody>
      </p:sp>
      <p:pic>
        <p:nvPicPr>
          <p:cNvPr id="7" name="Рисунок 6" descr="u0Ej9EE-dT2WnqftYV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628800"/>
            <a:ext cx="4496066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Милосердя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0" y="764704"/>
            <a:ext cx="4788024" cy="5760640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    Милосердя – готовність комусь допомогти, пожертвувати собою заради інших, безкорисливо робити добро. З давніх-давен відомо, що заподіяне комусь зло повернеться до тебе сторазовим злом, а добро, що ти комусь зробив, повернеться до тебе. І якщо ми хочемо, щоб до нас ставилися добре, то ми повинні ставитися добре до навколишніх. Так будемо ж милосердні!</a:t>
            </a:r>
            <a:endParaRPr lang="uk-UA" sz="2400" dirty="0"/>
          </a:p>
        </p:txBody>
      </p:sp>
      <p:pic>
        <p:nvPicPr>
          <p:cNvPr id="5" name="Рисунок 4" descr="430204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5888" y="1700808"/>
            <a:ext cx="4052969" cy="2837562"/>
          </a:xfrm>
          <a:prstGeom prst="rect">
            <a:avLst/>
          </a:prstGeom>
        </p:spPr>
      </p:pic>
    </p:spTree>
  </p:cSld>
  <p:clrMapOvr>
    <a:masterClrMapping/>
  </p:clrMapOvr>
  <p:transition spd="med" advTm="3000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Добро – це міра, яка іде від чистого серця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3491880" y="1857375"/>
            <a:ext cx="5223495" cy="428625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Не говори про доброту, коли ти сам нею не сяєш,</a:t>
            </a:r>
          </a:p>
          <a:p>
            <a:r>
              <a:rPr lang="uk-UA" sz="2400" dirty="0" smtClean="0"/>
              <a:t>Коли у радощах витаєш, забувши про чужу біду.</a:t>
            </a:r>
          </a:p>
          <a:p>
            <a:r>
              <a:rPr lang="uk-UA" sz="2400" dirty="0" smtClean="0"/>
              <a:t>Бо доброта не тільки те, що обіймає тепле слово, </a:t>
            </a:r>
          </a:p>
          <a:p>
            <a:r>
              <a:rPr lang="uk-UA" sz="2400" dirty="0" smtClean="0"/>
              <a:t>В цім почутті така основа, яка з глибин душі росте.</a:t>
            </a:r>
            <a:endParaRPr lang="uk-UA" sz="2400" dirty="0"/>
          </a:p>
        </p:txBody>
      </p:sp>
      <p:pic>
        <p:nvPicPr>
          <p:cNvPr id="5" name="Рисунок 4" descr="72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3501105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3000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uk-UA" dirty="0" smtClean="0"/>
              <a:t>Допомагай іншим!!!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4788024" y="1412776"/>
            <a:ext cx="3855343" cy="4680521"/>
          </a:xfrm>
        </p:spPr>
        <p:txBody>
          <a:bodyPr/>
          <a:lstStyle/>
          <a:p>
            <a:r>
              <a:rPr lang="uk-UA" sz="1800" dirty="0" smtClean="0"/>
              <a:t>Хіба чекати плати за добро?</a:t>
            </a:r>
          </a:p>
          <a:p>
            <a:r>
              <a:rPr lang="uk-UA" sz="1800" dirty="0" smtClean="0"/>
              <a:t>Нехай в руці зламається перо,</a:t>
            </a:r>
          </a:p>
          <a:p>
            <a:r>
              <a:rPr lang="uk-UA" sz="1800" dirty="0" smtClean="0"/>
              <a:t>Нехай твоя зламається рука,</a:t>
            </a:r>
          </a:p>
          <a:p>
            <a:r>
              <a:rPr lang="uk-UA" sz="1800" dirty="0" smtClean="0"/>
              <a:t>Що за добро добра собі чека!</a:t>
            </a:r>
          </a:p>
          <a:p>
            <a:r>
              <a:rPr lang="uk-UA" sz="1800" dirty="0" smtClean="0"/>
              <a:t>Добро твориться просто – ні за так.</a:t>
            </a:r>
          </a:p>
          <a:p>
            <a:r>
              <a:rPr lang="uk-UA" sz="1800" dirty="0" smtClean="0"/>
              <a:t>Так, як цвіте і опадає мак,</a:t>
            </a:r>
          </a:p>
          <a:p>
            <a:r>
              <a:rPr lang="uk-UA" sz="1800" dirty="0" smtClean="0"/>
              <a:t>Як хмарка в'ється і сміється пташка, </a:t>
            </a:r>
          </a:p>
          <a:p>
            <a:r>
              <a:rPr lang="uk-UA" sz="1800" dirty="0" smtClean="0"/>
              <a:t>Як трудиться мурашка-горопашка.</a:t>
            </a:r>
          </a:p>
          <a:p>
            <a:r>
              <a:rPr lang="uk-UA" sz="1800" dirty="0" smtClean="0"/>
              <a:t>Хай сіє зерна скрізь метка рука,</a:t>
            </a:r>
          </a:p>
          <a:p>
            <a:r>
              <a:rPr lang="uk-UA" sz="1800" dirty="0" smtClean="0"/>
              <a:t>І в океан добра тече ріка,</a:t>
            </a:r>
          </a:p>
          <a:p>
            <a:r>
              <a:rPr lang="uk-UA" sz="1800" dirty="0" smtClean="0"/>
              <a:t>І не зросте із нього ковила…</a:t>
            </a:r>
          </a:p>
          <a:p>
            <a:r>
              <a:rPr lang="uk-UA" sz="1800" dirty="0" smtClean="0"/>
              <a:t>Лиш так змагаймо океани зла…</a:t>
            </a:r>
            <a:endParaRPr lang="uk-UA" sz="1800" dirty="0"/>
          </a:p>
        </p:txBody>
      </p:sp>
      <p:pic>
        <p:nvPicPr>
          <p:cNvPr id="5" name="Рисунок 4" descr="u0Qh9kEmaTWdnOpluskYl0IDg=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36912"/>
            <a:ext cx="3761370" cy="2808312"/>
          </a:xfrm>
          <a:prstGeom prst="rect">
            <a:avLst/>
          </a:prstGeom>
        </p:spPr>
      </p:pic>
    </p:spTree>
  </p:cSld>
  <p:clrMapOvr>
    <a:masterClrMapping/>
  </p:clrMapOvr>
  <p:transition spd="med" advTm="4000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22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6">
  <a:themeElements>
    <a:clrScheme name="Default Design 1">
      <a:dk1>
        <a:srgbClr val="000000"/>
      </a:dk1>
      <a:lt1>
        <a:srgbClr val="FAF0E6"/>
      </a:lt1>
      <a:dk2>
        <a:srgbClr val="000000"/>
      </a:dk2>
      <a:lt2>
        <a:srgbClr val="8C8C8C"/>
      </a:lt2>
      <a:accent1>
        <a:srgbClr val="E9BD91"/>
      </a:accent1>
      <a:accent2>
        <a:srgbClr val="CE9A63"/>
      </a:accent2>
      <a:accent3>
        <a:srgbClr val="FCF6F0"/>
      </a:accent3>
      <a:accent4>
        <a:srgbClr val="000000"/>
      </a:accent4>
      <a:accent5>
        <a:srgbClr val="F2DBC7"/>
      </a:accent5>
      <a:accent6>
        <a:srgbClr val="BA8B59"/>
      </a:accent6>
      <a:hlink>
        <a:srgbClr val="AD6521"/>
      </a:hlink>
      <a:folHlink>
        <a:srgbClr val="6B4D2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CF6F0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CF6F0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FFFFF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FFFFF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23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1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19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Тема5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CD1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CD1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CD1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CD1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FFF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FFF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FFF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Тема Office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2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2">
  <a:themeElements>
    <a:clrScheme name="Тема Office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5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CD1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CD1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CD1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CD1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FFF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FFF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FFF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Тема22</Template>
  <TotalTime>137</TotalTime>
  <Words>709</Words>
  <Application>Microsoft Office PowerPoint</Application>
  <PresentationFormat>Екран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слайдів</vt:lpstr>
      </vt:variant>
      <vt:variant>
        <vt:i4>13</vt:i4>
      </vt:variant>
    </vt:vector>
  </HeadingPairs>
  <TitlesOfParts>
    <vt:vector size="29" baseType="lpstr">
      <vt:lpstr>Тема13</vt:lpstr>
      <vt:lpstr>Тема2</vt:lpstr>
      <vt:lpstr>1_Default Design</vt:lpstr>
      <vt:lpstr>Тема24</vt:lpstr>
      <vt:lpstr>1_Тема2</vt:lpstr>
      <vt:lpstr>2_Default Design</vt:lpstr>
      <vt:lpstr>Тема5</vt:lpstr>
      <vt:lpstr>Тема4</vt:lpstr>
      <vt:lpstr>Тема1</vt:lpstr>
      <vt:lpstr>Тема22</vt:lpstr>
      <vt:lpstr>Тема6</vt:lpstr>
      <vt:lpstr>Тема23</vt:lpstr>
      <vt:lpstr>Тема16</vt:lpstr>
      <vt:lpstr>Тема19</vt:lpstr>
      <vt:lpstr>Тема9</vt:lpstr>
      <vt:lpstr>1_Тема5</vt:lpstr>
      <vt:lpstr>“Добро починається з тебе”</vt:lpstr>
      <vt:lpstr>Мета дослідження:</vt:lpstr>
      <vt:lpstr>Поняття добра</vt:lpstr>
      <vt:lpstr>Твори добро!!!</vt:lpstr>
      <vt:lpstr>Проблема добра</vt:lpstr>
      <vt:lpstr>Людина починається з добра</vt:lpstr>
      <vt:lpstr>Милосердя</vt:lpstr>
      <vt:lpstr>Добро – це міра, яка іде від чистого серця</vt:lpstr>
      <vt:lpstr>Допомагай іншим!!!</vt:lpstr>
      <vt:lpstr>Чи потрібні честь і совість?!</vt:lpstr>
      <vt:lpstr>Добро і зло</vt:lpstr>
      <vt:lpstr>Насіння добра</vt:lpstr>
      <vt:lpstr> 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“Добро починається з тебе”</dc:title>
  <dc:creator>3</dc:creator>
  <cp:lastModifiedBy>222</cp:lastModifiedBy>
  <cp:revision>16</cp:revision>
  <dcterms:created xsi:type="dcterms:W3CDTF">2013-04-23T15:07:40Z</dcterms:created>
  <dcterms:modified xsi:type="dcterms:W3CDTF">2021-04-05T06:26:52Z</dcterms:modified>
</cp:coreProperties>
</file>