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CAC70-C3C4-4278-A0C5-9C85D187A4DB}" type="datetimeFigureOut">
              <a:rPr lang="uk-UA" smtClean="0"/>
              <a:t>15.04.2021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F949F-AF40-4D29-A914-EAB75B1AF7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820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949F-AF40-4D29-A914-EAB75B1AF7FD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694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AC-5F18-4474-8960-812076231D45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3022-56D7-4830-94E2-210073A627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3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AC-5F18-4474-8960-812076231D45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3022-56D7-4830-94E2-210073A627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91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AC-5F18-4474-8960-812076231D45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3022-56D7-4830-94E2-210073A627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AC-5F18-4474-8960-812076231D45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3022-56D7-4830-94E2-210073A627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1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AC-5F18-4474-8960-812076231D45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3022-56D7-4830-94E2-210073A627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3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AC-5F18-4474-8960-812076231D45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3022-56D7-4830-94E2-210073A627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7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AC-5F18-4474-8960-812076231D45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3022-56D7-4830-94E2-210073A627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0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AC-5F18-4474-8960-812076231D45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3022-56D7-4830-94E2-210073A627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9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AC-5F18-4474-8960-812076231D45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3022-56D7-4830-94E2-210073A627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1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AC-5F18-4474-8960-812076231D45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3022-56D7-4830-94E2-210073A627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0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AC-5F18-4474-8960-812076231D45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3022-56D7-4830-94E2-210073A627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2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E13AC-5F18-4474-8960-812076231D45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73022-56D7-4830-94E2-210073A627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1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ШАБЛОНИ ДЛЯ ПРЕЗЕНТАЦІЙ\images.jpe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-5892" y="0"/>
            <a:ext cx="9155784" cy="6858000"/>
          </a:xfrm>
          <a:prstGeom prst="rect">
            <a:avLst/>
          </a:prstGeom>
          <a:noFill/>
        </p:spPr>
      </p:pic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928662" y="2428868"/>
            <a:ext cx="792961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6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Протипожежна </a:t>
            </a:r>
            <a:r>
              <a:rPr kumimoji="0" lang="uk-UA" sz="6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безпека та її правила</a:t>
            </a:r>
            <a:r>
              <a:rPr kumimoji="0" lang="uk-UA" sz="66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7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666863" y="6093296"/>
            <a:ext cx="5207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b="1" i="1" dirty="0">
                <a:solidFill>
                  <a:srgbClr val="002060"/>
                </a:solidFill>
              </a:rPr>
              <a:t>Підготувала: Мирослава </a:t>
            </a:r>
            <a:r>
              <a:rPr lang="uk-UA" sz="2400" b="1" i="1" dirty="0" err="1">
                <a:solidFill>
                  <a:srgbClr val="002060"/>
                </a:solidFill>
              </a:rPr>
              <a:t>Радківська</a:t>
            </a:r>
            <a:r>
              <a:rPr lang="uk-UA" sz="2400" b="1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4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А\рамки\015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642910" y="1357298"/>
            <a:ext cx="55721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зателефонувати до служби 101 (якщо це можливо);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повідомити повну домашню адресу, що горить, свій телефон, прізвище, ім’я та по батькові, скільки поверхів у будинку, якщо не знаєте - як до нього під’їхати;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вікна відкривати не можна, адже кисень посилить полум’я;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негайно вийти з приміщення, покликати дорослих;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 час пожежі заборонено користуватися ліфтами;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висотного будинку не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бiжiть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сходами вниз, якщо зайнялося внизу, а рятуйтеся на даху, використовуйте пожежну драбину.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214678" y="3286124"/>
            <a:ext cx="378621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Пам’ятайте!</a:t>
            </a:r>
            <a:r>
              <a:rPr lang="uk-UA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 остерігатися задимленості, високої температури, загазованості, обвалу конструкцій та споруд, вибухів технічного обладнання. Найбільш небезпечними точками виникнення пожеж зазвичай стають частини квартири, де знаходяться електричні прилади та опалювальні пристрої, а також місця для зберігання вугілля, дров, бензину (підвали, горища, балкони, гаражі).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29000"/>
            <a:ext cx="2428892" cy="2231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357562"/>
            <a:ext cx="1828799" cy="289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142984"/>
            <a:ext cx="2500330" cy="210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20" y="357166"/>
            <a:ext cx="56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Правила поведінки при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пожежі в будинку:</a:t>
            </a:r>
            <a:endParaRPr lang="uk-UA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643578"/>
            <a:ext cx="628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Пам'ятайте! </a:t>
            </a:r>
            <a:r>
              <a:rPr lang="uk-UA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 уберегти органи дихання від чадного газу, слід пробиратися до виходу повзком, бо внизу менше диму, накрити голову шматком мокрої тканини або пальтом.</a:t>
            </a:r>
            <a:endParaRPr lang="uk-UA" sz="1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4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ШКОЛА\рамки\015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857224" y="1643050"/>
            <a:ext cx="564360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Швидкість i якість надання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долiкарськоi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медичної допомоги визначається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пiдготовленiстю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осіб, які знаходяться поруч.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хтось постраждав від пожежі, слід: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заспокоїти постраждалого, покликати дорослих;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під рукою немає води, накинути на постраждалого цупку тканину;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тільки вогонь згасне, зняти тканину, щоб не травмувати обгорілу шкіру;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зривати одяг з обгорілого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тiла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акуратно розрізати його ножицями i зняти те, що знімається;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приїзду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лiкарiв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накласти на опік суху й чисту тканину;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викликати лікаря. 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428604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Правила надання допомоги постраждалим від пожежі: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images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333874"/>
            <a:ext cx="2929353" cy="1952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1822" y="1643050"/>
            <a:ext cx="219358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00430" y="5286388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Пам'ятайте!</a:t>
            </a:r>
            <a:endParaRPr lang="uk-UA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5786454"/>
            <a:ext cx="478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Ваші дії можуть врятувати життя людині.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2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А\рамки\015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42844" y="142852"/>
            <a:ext cx="61738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Правила поведінки з 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вибухонебезпечними предметами: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3857620" y="3143248"/>
            <a:ext cx="485778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знаходження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вибухонебезпечного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пристрою               ЗАБОРОНЕНО: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Наближатися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предмету;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руки;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Розряджати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кидати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ударяти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ньому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Розпалювати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кидати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предмет;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Приносити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предмет до дому,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табір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школу.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негайно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повідомити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міліцію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дорослих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знахідку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642910" y="1071546"/>
            <a:ext cx="528641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обгородити місцезнаходження вибухонебезпечного предмету;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нікого не допускати до цього місця, для цього організувати за допомогою місцевих жителів чергування до прибуття представників влади;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повідомити про знахідку місцеві органи влади: МНС по телефону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101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міліцію по телефону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102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військовий комісаріат, відділ (сектор) з питань надзвичайних ситуацій та цивільного захисту населення.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071546"/>
            <a:ext cx="2857520" cy="213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214686"/>
            <a:ext cx="328614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00100" y="5929330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Запам’ятайте!     </a:t>
            </a:r>
            <a:r>
              <a:rPr lang="uk-UA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жодних самостійних дій вдаватися не можна!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0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А\рамки\015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142844" y="142852"/>
            <a:ext cx="61571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Правила поведінки під час 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встановлення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новорічної ялинки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642910" y="1071546"/>
            <a:ext cx="592935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розмістити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стійкій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підставці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посудині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вона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перешкоджала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виходу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приміщення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знаходилася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відстані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півметра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телевізорів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приймачів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магнітофонів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легкозаймистих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матеріалів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гірлянди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спеціалізованих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крамницях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не на ринках, де часто-густо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зустрічається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неякісний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товар;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прикрашення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ялинки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електричні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гірлянди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ліцензійного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виготовлення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люмінацію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ялинки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здійснювати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знижувальний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трансформатор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гірляндами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послідовним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підключенням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електроламп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напругою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12 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ампочки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гірляндах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повинні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бути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потужністю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25 Вт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несправності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ялинкового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нагрівання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мигтіння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лампочок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іскріння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ілюмінація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негайно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вимкнена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вмикатися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з'ясування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усунення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несправностей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лампи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гірлянди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закріплюйте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надійно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падінні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поштовху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протягу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стати причиною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пожежі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обов'язково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перевірте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електричного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проводу,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ізоляцію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прикрашати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ялинку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целулоїдними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паперовими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легкозаймистими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іграшками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прикрасами, ватою, марлею. І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звичайно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ж,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прикраси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свічки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бенгальські вогні, феєрверки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938322"/>
            <a:ext cx="2143140" cy="2543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8" name="Picture 2" descr="https://encrypted-tbn2.gstatic.com/images?q=tbn:ANd9GcRcVgvaQjlwB0jbwY6EkOCrB3uJpcfHiGBG2lsP2BmVhWz6s_T8H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500438"/>
            <a:ext cx="214314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25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ШКОЛА\рамки\015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2273" name="Rectangle 1"/>
          <p:cNvSpPr>
            <a:spLocks noChangeArrowheads="1"/>
          </p:cNvSpPr>
          <p:nvPr/>
        </p:nvSpPr>
        <p:spPr bwMode="auto">
          <a:xfrm>
            <a:off x="642910" y="1142984"/>
            <a:ext cx="635798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особливо обережними із свічками треба бути вночі, коли увага людини менше концентрована, ніж у день;</a:t>
            </a:r>
            <a:endParaRPr kumimoji="0" lang="uk-UA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свічки повинні бути встановлені у надійні, стійки до перевертання утримувачі із негорючих матеріалів і знаходитись у надійно зафіксованому вертикальному положенні;</a:t>
            </a:r>
            <a:endParaRPr kumimoji="0" lang="uk-UA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свічки повинні розміщуватись на безпечній відстані від занавісок, тканин, меблів. Не можна їх тримати на протягах;</a:t>
            </a:r>
            <a:endParaRPr kumimoji="0" lang="uk-UA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неприпустимо розміщувати свічки під полицями, в нішах меблевих стінок, у стелажах та під іншими горючими предметами та матеріалами. Температура над полум'ям свічки висока, тому відстань від нього до горючої поверхні над ним має бути не менше 1 метра;</a:t>
            </a:r>
            <a:endParaRPr kumimoji="0" lang="uk-UA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треба слідкувати за безпечною відстанню до одежі та волосся і не нахилятися над полум'ям свічок;</a:t>
            </a:r>
            <a:endParaRPr kumimoji="0" lang="uk-UA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свічки обов'язково мають бути </a:t>
            </a:r>
            <a:r>
              <a:rPr lang="uk-UA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недоступн</a:t>
            </a: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для дітей та свійських тварин;</a:t>
            </a:r>
            <a:endParaRPr kumimoji="0" lang="uk-UA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встановлювати свічки потрібно відокремлено на відстані не менше 10 см. між двома свічками, які горять;</a:t>
            </a:r>
            <a:endParaRPr kumimoji="0" lang="uk-UA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не рекомендується переміщувати свічки, коли вони горять. До переміщення їх бажано загасити;</a:t>
            </a:r>
            <a:endParaRPr kumimoji="0" lang="uk-UA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не можна залишати свічки, які горять у спальнях дітей, без нагляду, на ніч;</a:t>
            </a:r>
            <a:endParaRPr kumimoji="0" lang="uk-UA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треба використовувати металевий </a:t>
            </a:r>
            <a:r>
              <a:rPr kumimoji="0" lang="uk-UA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загасник</a:t>
            </a: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або ложку. Це більш безпечно, ніж задування свічки, яке може викликати розлітання іскор та гарячого воску;</a:t>
            </a:r>
            <a:endParaRPr kumimoji="0" lang="uk-UA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після використання необхідно повністю пересвідчитись, що свічка загашена і не продовжує тліти або горіти;</a:t>
            </a:r>
            <a:endParaRPr kumimoji="0" lang="uk-UA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ні в якому разі не можна встановлювати свічки на ялинки.</a:t>
            </a:r>
            <a:endParaRPr kumimoji="0" lang="uk-UA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14290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Правила безпечного поводження зі свічками: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214422"/>
            <a:ext cx="184785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96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ШКОЛА\рамки\015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3297" name="Rectangle 1"/>
          <p:cNvSpPr>
            <a:spLocks noChangeArrowheads="1"/>
          </p:cNvSpPr>
          <p:nvPr/>
        </p:nvSpPr>
        <p:spPr bwMode="auto">
          <a:xfrm>
            <a:off x="785786" y="1142984"/>
            <a:ext cx="785818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рухів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бігайте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галасуйте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вільніться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довгого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шарфа,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уникнути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задушення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астебніть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одязі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ґудзики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блискавки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натовпі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зачепитися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завжди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тримайте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вільними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зігнутими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ліктях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притиснутими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тіла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чіпляйтеся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дерева,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стовпи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огорожі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зламати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руки;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іцно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тримайтеся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ногах,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уникайте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падіння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павши на землю,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скрутіться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клубок «калачиком»,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ляжте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закрийте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руками голову</a:t>
            </a: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потилицю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пинившись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спробуйте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негайно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підвестися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підтягніть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себе руки та</a:t>
            </a: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ноги,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підніміться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вперед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вгору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 напрямку переміщення натовпу)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натовпі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захищай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груди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піднятими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ліктями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іколи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намагайся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натовпу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вибирайся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вздовж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напрямку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руху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ебезпечні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вітрини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стовпи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дерева — все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нерухоме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Не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чіплятися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руками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намагатися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підняти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впали на землю.</a:t>
            </a: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Треба: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застібнутися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викинути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сумку,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парасольку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792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повинні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вільними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images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000504"/>
            <a:ext cx="364333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Правила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поведінка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паніки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uk-UA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86454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921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ятай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</a:p>
          <a:p>
            <a:pPr lvl="0" indent="7921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натовп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потяг тебе – не чини </a:t>
            </a:r>
            <a:r>
              <a:rPr lang="ru-RU" sz="1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йому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опору.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7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ШКОЛА\рамки\015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21" name="Rectangle 1"/>
          <p:cNvSpPr>
            <a:spLocks noChangeArrowheads="1"/>
          </p:cNvSpPr>
          <p:nvPr/>
        </p:nvSpPr>
        <p:spPr bwMode="auto">
          <a:xfrm>
            <a:off x="714348" y="1214422"/>
            <a:ext cx="79296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приміщеннях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використовуються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для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проведення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культурно-масових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заходів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дозволяється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uk-UA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використовувати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віконниці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вікна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затемнення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приміщень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обклеювати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стіни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вікна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шпалерами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папером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застосовувати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горючі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матеріали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не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оброблені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вогнезахисними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сумішами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для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акустичної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обробки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стін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стель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зберігати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бензин, гас та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легкозаймисті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горючі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рідини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зберігати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майно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інвентар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та 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матеріали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сценою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помостами,  а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підвалах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розміщених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приміщеннями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застосовувати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предмети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оформлення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приміщень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декорації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сценічне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обладнання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виготовлене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горючих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синтетичних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матеріалів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штучних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тканин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волокон (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пінопласту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поролону,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полівінілу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ko-K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тощо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uk-UA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uk-UA" altLang="ko-KR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Правила пожежної безпеки 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uk-UA" altLang="ko-KR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проведенні масових заходів:</a:t>
            </a:r>
            <a:endParaRPr lang="uk-UA" altLang="ko-KR" sz="2000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050" name="Picture 2" descr="D:\imagesкенгш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714752"/>
            <a:ext cx="277523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3857628"/>
            <a:ext cx="51435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відкритий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вогонь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факели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свічки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феєрверки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бенгальські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вогні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тощо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хлопушки,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дугові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прожектори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влаштовувати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світлові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ефекти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застосуванням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хімічних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можуть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викликати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загоряння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uk-UA" altLang="ko-KR" sz="1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установлювати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стільці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крісла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тощо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конструкції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виконано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пластмас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легкозаймистих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матеріалів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а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ставити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приставні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стільці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проходах залу;</a:t>
            </a:r>
            <a:endParaRPr lang="uk-UA" altLang="ko-KR" sz="1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установлювати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 дверях 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евакуаційних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виходів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замки та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запори,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важко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відкриваються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uk-UA" altLang="ko-KR" sz="1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установлювати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вікнах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глухі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грати</a:t>
            </a:r>
            <a:r>
              <a:rPr lang="ru-RU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altLang="ko-KR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2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А\рамки\015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785786" y="1142984"/>
            <a:ext cx="54292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купуйте петарди і феєрверки на стихійних ринках, а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тільки в магазинах; </a:t>
            </a:r>
            <a:endParaRPr kumimoji="0" lang="uk-UA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підходьте до місця феєрверку ближче ніж на 300 – 400 м;</a:t>
            </a:r>
            <a:endParaRPr kumimoji="0" lang="uk-UA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збирайте залишки ракет, що впали на землю;</a:t>
            </a:r>
            <a:endParaRPr kumimoji="0" lang="uk-UA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кожен виріб має бути забезпечений докладною інструкцією;</a:t>
            </a:r>
            <a:endParaRPr kumimoji="0" lang="uk-UA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переконайтеся, що термін їх придатності не закінчився;</a:t>
            </a:r>
            <a:endParaRPr kumimoji="0" lang="uk-UA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намагайтеся дізнатися, що у ракети всередині;</a:t>
            </a:r>
            <a:endParaRPr kumimoji="0" lang="uk-UA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минайте стороною піротехніку з дефектами;</a:t>
            </a:r>
            <a:endParaRPr kumimoji="0" lang="uk-UA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піротехніку не можна зберігати без упаковки;</a:t>
            </a:r>
            <a:endParaRPr kumimoji="0" lang="uk-UA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пускайте ракети біля будівель а тим більше всередині них;</a:t>
            </a:r>
            <a:endParaRPr kumimoji="0" lang="uk-UA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піротехніку, яка спрацювала, гасіть, дотримуючись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усіх застережних заходів</a:t>
            </a:r>
            <a:r>
              <a:rPr lang="uk-UA" altLang="ko-KR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знищуйте непридатні петарди в багатті або в печі; </a:t>
            </a:r>
            <a:endParaRPr kumimoji="0" lang="uk-UA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можна носити піротехнічні іграшки у кишенях;</a:t>
            </a:r>
            <a:endParaRPr kumimoji="0" lang="uk-UA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можна працювати з піротехнічними виробами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нетверезому</a:t>
            </a:r>
            <a:r>
              <a:rPr kumimoji="0" lang="uk-UA" altLang="ko-K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стані;</a:t>
            </a:r>
            <a:endParaRPr kumimoji="0" lang="uk-UA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палити, працюючи з піротехнікою;</a:t>
            </a:r>
            <a:endParaRPr kumimoji="0" lang="uk-UA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зберігайте піротехнічні вироби у недоступному для дітей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місці;</a:t>
            </a:r>
            <a:endParaRPr kumimoji="0" lang="uk-UA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допускайте відкритого вогню в приміщенні,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зберігаються</a:t>
            </a:r>
            <a:r>
              <a:rPr kumimoji="0" lang="uk-UA" altLang="ko-K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вироби;</a:t>
            </a:r>
            <a:endParaRPr kumimoji="0" lang="uk-UA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зберігайте їх на значній відстані від нагрівальних приладів;</a:t>
            </a:r>
            <a:endParaRPr kumimoji="0" lang="uk-UA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uk-UA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використовуйте піротехнічні вироби для бешкетування.</a:t>
            </a:r>
            <a:endParaRPr kumimoji="0" lang="uk-UA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uk-UA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142984"/>
            <a:ext cx="260985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214818"/>
            <a:ext cx="2681289" cy="199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657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Правила поведінки з піротехнічними засобами:</a:t>
            </a:r>
            <a:endParaRPr lang="uk-UA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3214686"/>
            <a:ext cx="2571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uk-UA" altLang="ko-KR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Пам'ятайте! 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uk-UA" altLang="ko-KR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Піротехнічні вироби бояться вологи - це може позначитись на їх роботі.</a:t>
            </a:r>
            <a:endParaRPr lang="uk-UA" altLang="ko-KR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92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1499</Words>
  <Application>Microsoft Office PowerPoint</Application>
  <PresentationFormat>Екран (4:3)</PresentationFormat>
  <Paragraphs>141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222</cp:lastModifiedBy>
  <cp:revision>2</cp:revision>
  <dcterms:created xsi:type="dcterms:W3CDTF">2018-08-04T17:22:08Z</dcterms:created>
  <dcterms:modified xsi:type="dcterms:W3CDTF">2021-04-15T08:26:53Z</dcterms:modified>
</cp:coreProperties>
</file>