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sldIdLst>
    <p:sldId id="353" r:id="rId3"/>
    <p:sldId id="392" r:id="rId4"/>
    <p:sldId id="372" r:id="rId5"/>
    <p:sldId id="377" r:id="rId6"/>
    <p:sldId id="378" r:id="rId7"/>
    <p:sldId id="265" r:id="rId8"/>
    <p:sldId id="376" r:id="rId9"/>
    <p:sldId id="267" r:id="rId10"/>
    <p:sldId id="268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90" r:id="rId25"/>
    <p:sldId id="393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FF00"/>
    <a:srgbClr val="FF0000"/>
    <a:srgbClr val="0000FF"/>
    <a:srgbClr val="660033"/>
    <a:srgbClr val="CC0099"/>
    <a:srgbClr val="FF0066"/>
    <a:srgbClr val="FFFF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2" d="100"/>
          <a:sy n="82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2C7D2-FBBB-45D3-808F-7FA17852EA97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953D-498E-4F3F-8B1C-E932EC833CE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4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0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7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9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2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1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AA3-2D77-456C-AEBA-F43142CCE51E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99B7-2E30-4EE8-B89E-1F3FEA4A34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90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http://64.mchs.gov.ru/upload/iblock/221/arkadiuszkubiec_pl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ска.jpg"/>
          <p:cNvPicPr>
            <a:picLocks noChangeAspect="1"/>
          </p:cNvPicPr>
          <p:nvPr/>
        </p:nvPicPr>
        <p:blipFill rotWithShape="1">
          <a:blip r:embed="rId2"/>
          <a:srcRect l="4326" t="8000" r="6689" b="8000"/>
          <a:stretch/>
        </p:blipFill>
        <p:spPr>
          <a:xfrm>
            <a:off x="0" y="0"/>
            <a:ext cx="931876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Вогник малий, а біда велика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Мета: поглибити знання учнів про причини виникнення пожежі, вчити цінувати людське життя та берегти своє здоров’я, ознайомити з працею пожежників, з їх діями при пожежі;</a:t>
            </a:r>
          </a:p>
          <a:p>
            <a:pPr>
              <a:buNone/>
            </a:pPr>
            <a:r>
              <a:rPr lang="uk-UA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розвивати пам'ять, увагу, спостережливість;</a:t>
            </a:r>
          </a:p>
          <a:p>
            <a:pPr>
              <a:buNone/>
            </a:pPr>
            <a:r>
              <a:rPr lang="uk-UA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виховувати навички обережного поводження з вогнем.</a:t>
            </a:r>
          </a:p>
          <a:p>
            <a:pPr>
              <a:buNone/>
            </a:pPr>
            <a:r>
              <a:rPr lang="uk-UA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Підготувала: </a:t>
            </a:r>
          </a:p>
          <a:p>
            <a:pPr>
              <a:buNone/>
            </a:pPr>
            <a:r>
              <a:rPr lang="uk-UA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Малінська</a:t>
            </a:r>
            <a:endParaRPr lang="uk-UA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Archive - Feb 23, 2012 - Story Информационно-новостной портал 'Час Пик'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14348" y="1285860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286060"/>
      </p:ext>
    </p:extLst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-324544" y="142852"/>
            <a:ext cx="8039816" cy="1502152"/>
          </a:xfrm>
          <a:prstGeom prst="parallelogram">
            <a:avLst/>
          </a:prstGeo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НЕОБЕРЕЖНЕ ПОВОДЖЕННЯ З ВОГНЕМ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/>
          <a:srcRect l="481" t="2076" r="1293" b="2076"/>
          <a:stretch>
            <a:fillRect/>
          </a:stretch>
        </p:blipFill>
        <p:spPr>
          <a:xfrm>
            <a:off x="142844" y="2643182"/>
            <a:ext cx="7286676" cy="4094991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/>
          <a:srcRect l="498" t="1166" r="7446" b="1166"/>
          <a:stretch>
            <a:fillRect/>
          </a:stretch>
        </p:blipFill>
        <p:spPr>
          <a:xfrm>
            <a:off x="4716016" y="1484784"/>
            <a:ext cx="4286280" cy="2569406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755576" y="142852"/>
            <a:ext cx="5529727" cy="1444109"/>
          </a:xfrm>
          <a:prstGeom prst="snip2SameRect">
            <a:avLst>
              <a:gd name="adj1" fmla="val 34584"/>
              <a:gd name="adj2" fmla="val 0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УДАРИ БЛИСКАВКИ</a:t>
            </a:r>
          </a:p>
        </p:txBody>
      </p:sp>
      <p:pic>
        <p:nvPicPr>
          <p:cNvPr id="53256" name="Picture 8" descr="http://img832.imageshack.us/img832/8237/1245693471793231295an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6" y="1357298"/>
            <a:ext cx="4857784" cy="5244998"/>
          </a:xfrm>
          <a:prstGeom prst="rect">
            <a:avLst/>
          </a:prstGeom>
          <a:noFill/>
        </p:spPr>
      </p:pic>
      <p:pic>
        <p:nvPicPr>
          <p:cNvPr id="53262" name="Picture 14" descr="http://1m1.ucoz.ru/VEKTOR/ARKHITEKTURA/ARKHITEKTURA_01/11/03.jpg"/>
          <p:cNvPicPr>
            <a:picLocks noChangeAspect="1" noChangeArrowheads="1"/>
          </p:cNvPicPr>
          <p:nvPr/>
        </p:nvPicPr>
        <p:blipFill>
          <a:blip r:embed="rId3"/>
          <a:srcRect r="5770"/>
          <a:stretch>
            <a:fillRect/>
          </a:stretch>
        </p:blipFill>
        <p:spPr bwMode="auto">
          <a:xfrm>
            <a:off x="142844" y="1714488"/>
            <a:ext cx="4214842" cy="428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214282" y="142852"/>
            <a:ext cx="8715436" cy="2178487"/>
          </a:xfrm>
          <a:prstGeom prst="flowChartDocument">
            <a:avLst/>
          </a:prstGeom>
          <a:solidFill>
            <a:schemeClr val="accent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ЗБЕРЕЖЕННЯ ЛЕГКОЗАЙМИСТИХ МАТЕРІАЛІВ ТА РЕЧОВИН НА БАЛКОНІ ТА ВДОМА</a:t>
            </a:r>
          </a:p>
        </p:txBody>
      </p:sp>
      <p:pic>
        <p:nvPicPr>
          <p:cNvPr id="4" name="Рисунок 3" descr="vector-paint-cans-preview-by-dragonart1-425x4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1647" l="5412" r="99765"/>
                    </a14:imgEffect>
                  </a14:imgLayer>
                </a14:imgProps>
              </a:ext>
            </a:extLst>
          </a:blip>
          <a:srcRect l="4819" r="87" b="39412"/>
          <a:stretch/>
        </p:blipFill>
        <p:spPr>
          <a:xfrm>
            <a:off x="0" y="2643915"/>
            <a:ext cx="5172075" cy="3295346"/>
          </a:xfrm>
          <a:prstGeom prst="rect">
            <a:avLst/>
          </a:prstGeom>
          <a:effectLst>
            <a:glow rad="101600">
              <a:srgbClr val="00FF00">
                <a:alpha val="60000"/>
              </a:srgbClr>
            </a:glow>
          </a:effectLst>
        </p:spPr>
      </p:pic>
      <p:pic>
        <p:nvPicPr>
          <p:cNvPr id="5" name="Рисунок 4" descr="19391-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0" b="52700" l="4600" r="93600"/>
                    </a14:imgEffect>
                  </a14:imgLayer>
                </a14:imgProps>
              </a:ext>
            </a:extLst>
          </a:blip>
          <a:srcRect b="46875"/>
          <a:stretch>
            <a:fillRect/>
          </a:stretch>
        </p:blipFill>
        <p:spPr>
          <a:xfrm>
            <a:off x="4860032" y="1988840"/>
            <a:ext cx="3966908" cy="4214842"/>
          </a:xfrm>
          <a:prstGeom prst="rect">
            <a:avLst/>
          </a:prstGeom>
          <a:effectLst>
            <a:glow rad="101600">
              <a:srgbClr val="00FF00">
                <a:alpha val="60000"/>
              </a:srgbClr>
            </a:glow>
          </a:effec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исплей 1"/>
          <p:cNvSpPr/>
          <p:nvPr/>
        </p:nvSpPr>
        <p:spPr>
          <a:xfrm>
            <a:off x="142845" y="142852"/>
            <a:ext cx="3997108" cy="1200329"/>
          </a:xfrm>
          <a:prstGeom prst="flowChartDisplay">
            <a:avLst/>
          </a:prstGeom>
          <a:solidFill>
            <a:schemeClr val="bg2">
              <a:lumMod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ВИТІК ГАЗУ</a:t>
            </a:r>
          </a:p>
        </p:txBody>
      </p:sp>
      <p:pic>
        <p:nvPicPr>
          <p:cNvPr id="50178" name="Picture 2" descr="http://img-fotki.yandex.ru/get/4514/lexa7193.2/0_4cc4c_b81e57d4_L.jpg"/>
          <p:cNvPicPr>
            <a:picLocks noChangeAspect="1" noChangeArrowheads="1"/>
          </p:cNvPicPr>
          <p:nvPr/>
        </p:nvPicPr>
        <p:blipFill>
          <a:blip r:embed="rId2"/>
          <a:srcRect b="31000"/>
          <a:stretch>
            <a:fillRect/>
          </a:stretch>
        </p:blipFill>
        <p:spPr bwMode="auto">
          <a:xfrm>
            <a:off x="4714876" y="1214422"/>
            <a:ext cx="4323521" cy="4286280"/>
          </a:xfrm>
          <a:prstGeom prst="rect">
            <a:avLst/>
          </a:prstGeom>
          <a:noFill/>
        </p:spPr>
      </p:pic>
      <p:pic>
        <p:nvPicPr>
          <p:cNvPr id="50180" name="Picture 4" descr="http://img-fotki.yandex.ru/get/5503/lexa7193.2/0_4cc4b_97648d71_L.jpg"/>
          <p:cNvPicPr>
            <a:picLocks noChangeAspect="1" noChangeArrowheads="1"/>
          </p:cNvPicPr>
          <p:nvPr/>
        </p:nvPicPr>
        <p:blipFill>
          <a:blip r:embed="rId3"/>
          <a:srcRect r="2542" b="31000"/>
          <a:stretch>
            <a:fillRect/>
          </a:stretch>
        </p:blipFill>
        <p:spPr bwMode="auto">
          <a:xfrm>
            <a:off x="142844" y="2143116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214282" y="142852"/>
            <a:ext cx="8715436" cy="2144435"/>
          </a:xfrm>
          <a:prstGeom prst="irregularSeal2">
            <a:avLst/>
          </a:prstGeom>
          <a:solidFill>
            <a:srgbClr val="00FF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   ПІРОТЕХНІКИ</a:t>
            </a:r>
          </a:p>
        </p:txBody>
      </p:sp>
      <p:pic>
        <p:nvPicPr>
          <p:cNvPr id="50180" name="Picture 4" descr="http://obrazky.superia.cz/1280/ohnostro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596" y="2153491"/>
            <a:ext cx="4214841" cy="4214841"/>
          </a:xfrm>
          <a:prstGeom prst="rect">
            <a:avLst/>
          </a:prstGeom>
          <a:noFill/>
        </p:spPr>
      </p:pic>
      <p:pic>
        <p:nvPicPr>
          <p:cNvPr id="50184" name="Picture 8" descr="http://eleschool15.ru/News/pirote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18" y="1988840"/>
            <a:ext cx="4214842" cy="5194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46464" y="1571612"/>
            <a:ext cx="8251073" cy="777061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ПОДЗВОНИТИ ДО СЛУЖБИ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50" charset="0"/>
                <a:ea typeface="Times New Roman" pitchFamily="18" charset="0"/>
                <a:cs typeface="Times New Roman" pitchFamily="18" charset="0"/>
              </a:rPr>
              <a:t>101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42976" y="142852"/>
            <a:ext cx="7358114" cy="1357322"/>
          </a:xfrm>
          <a:prstGeom prst="downArrowCallou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kumimoji="0" lang="uk-UA" sz="2800" b="1" i="0" u="none" strike="noStrike" cap="all" normalizeH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ПОВЕДІНКИ ПРИ ПОЖЕЖІ:</a:t>
            </a:r>
          </a:p>
        </p:txBody>
      </p:sp>
      <p:pic>
        <p:nvPicPr>
          <p:cNvPr id="47106" name="Picture 2" descr="http://firemax-01.com/images/phocagallery/bulgaria/thumbs/phoca_thumb_l_detsky-01.jpg"/>
          <p:cNvPicPr>
            <a:picLocks noChangeAspect="1" noChangeArrowheads="1"/>
          </p:cNvPicPr>
          <p:nvPr/>
        </p:nvPicPr>
        <p:blipFill>
          <a:blip r:embed="rId2"/>
          <a:srcRect t="12500" b="12499"/>
          <a:stretch>
            <a:fillRect/>
          </a:stretch>
        </p:blipFill>
        <p:spPr bwMode="auto">
          <a:xfrm>
            <a:off x="2379650" y="2551782"/>
            <a:ext cx="3978300" cy="416336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786182" y="2357430"/>
            <a:ext cx="3357586" cy="24288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63" y="142852"/>
            <a:ext cx="8786874" cy="2085796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ПОВІДОМИТИ ПОВНУ ДОМАШНЮ АДРЕСУ, ЩО ГОРИТЬ, СВІЙ ТЕЛЕФОН, ПРІЗВИЩЕ, ІМ'Я ТА ПО БАТЬКОВІ, СКІЛЬКИ ПОВЕРХІВ У БУДИНКУ, ЯКЩО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 ЗНАЄТЕ — ЯК ДО НЬОГО ПІД'ЇХАТИ</a:t>
            </a:r>
          </a:p>
        </p:txBody>
      </p:sp>
      <p:pic>
        <p:nvPicPr>
          <p:cNvPr id="3" name="Рисунок 2" descr="pozhary0020.jpg"/>
          <p:cNvPicPr>
            <a:picLocks noChangeAspect="1"/>
          </p:cNvPicPr>
          <p:nvPr/>
        </p:nvPicPr>
        <p:blipFill>
          <a:blip r:embed="rId2"/>
          <a:srcRect l="7328" t="1754" r="8401" b="10526"/>
          <a:stretch>
            <a:fillRect/>
          </a:stretch>
        </p:blipFill>
        <p:spPr>
          <a:xfrm>
            <a:off x="5072066" y="2357430"/>
            <a:ext cx="3786214" cy="4115450"/>
          </a:xfrm>
          <a:prstGeom prst="rect">
            <a:avLst/>
          </a:prstGeom>
        </p:spPr>
      </p:pic>
      <p:pic>
        <p:nvPicPr>
          <p:cNvPr id="4" name="Рисунок 3" descr="586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0" y="2357430"/>
            <a:ext cx="4496035" cy="41434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214942" y="2500306"/>
            <a:ext cx="1714512" cy="17145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428604"/>
            <a:ext cx="6715172" cy="1104245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 ВІДКРИВАТИ НЕ МОЖНА, АДЖЕ КИСЕНЬ ПОСИЛИТЬ ПОЛУМ'Я</a:t>
            </a:r>
          </a:p>
        </p:txBody>
      </p:sp>
      <p:pic>
        <p:nvPicPr>
          <p:cNvPr id="46084" name="Picture 4" descr="http://imhonn.ru/u/ed/news/951/text/1329734502.jpg"/>
          <p:cNvPicPr>
            <a:picLocks noChangeAspect="1" noChangeArrowheads="1"/>
          </p:cNvPicPr>
          <p:nvPr/>
        </p:nvPicPr>
        <p:blipFill>
          <a:blip r:embed="rId2"/>
          <a:srcRect l="9871" t="69743" r="56331"/>
          <a:stretch>
            <a:fillRect/>
          </a:stretch>
        </p:blipFill>
        <p:spPr bwMode="auto">
          <a:xfrm>
            <a:off x="1821637" y="1879820"/>
            <a:ext cx="5500726" cy="369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множение 3"/>
          <p:cNvSpPr/>
          <p:nvPr/>
        </p:nvSpPr>
        <p:spPr>
          <a:xfrm>
            <a:off x="323528" y="1650026"/>
            <a:ext cx="8568952" cy="4501508"/>
          </a:xfrm>
          <a:prstGeom prst="mathMultiply">
            <a:avLst>
              <a:gd name="adj1" fmla="val 25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22" y="142852"/>
            <a:ext cx="6715156" cy="1104245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 ВИЙТИ З ПРИМІЩЕННЯ, ПОКЛИКАТИ ДОРОСЛИХ</a:t>
            </a:r>
          </a:p>
        </p:txBody>
      </p:sp>
      <p:pic>
        <p:nvPicPr>
          <p:cNvPr id="5" name="Picture 3" descr="{59AC35F3-9195-45A7-A19B-BE0D6F978254}"/>
          <p:cNvPicPr>
            <a:picLocks noChangeAspect="1" noChangeArrowheads="1"/>
          </p:cNvPicPr>
          <p:nvPr/>
        </p:nvPicPr>
        <p:blipFill>
          <a:blip r:embed="rId2"/>
          <a:srcRect l="4390" t="5405" r="53051" b="50000"/>
          <a:stretch>
            <a:fillRect/>
          </a:stretch>
        </p:blipFill>
        <p:spPr bwMode="auto">
          <a:xfrm>
            <a:off x="214282" y="1500174"/>
            <a:ext cx="445513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{461B2D75-C9C7-4121-B99A-BD1329637A95}"/>
          <p:cNvPicPr>
            <a:picLocks noChangeAspect="1" noChangeArrowheads="1"/>
          </p:cNvPicPr>
          <p:nvPr/>
        </p:nvPicPr>
        <p:blipFill>
          <a:blip r:embed="rId3"/>
          <a:srcRect l="6021" t="7500" r="65854" b="61250"/>
          <a:stretch>
            <a:fillRect/>
          </a:stretch>
        </p:blipFill>
        <p:spPr bwMode="auto">
          <a:xfrm>
            <a:off x="4929190" y="3250405"/>
            <a:ext cx="4000528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28736" y="142852"/>
            <a:ext cx="6286528" cy="1104245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ЧАС ПОЖЕЖІ ЗАБОРОНЕНО КОРИСТУВАТИСЯ ЛІФТАМИ</a:t>
            </a:r>
          </a:p>
        </p:txBody>
      </p:sp>
      <p:pic>
        <p:nvPicPr>
          <p:cNvPr id="44034" name="Picture 2" descr="http://www.mediat-coaching.com/bibliotheque/Images_articles/ascenseu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928934"/>
            <a:ext cx="2429819" cy="2571768"/>
          </a:xfrm>
          <a:prstGeom prst="rect">
            <a:avLst/>
          </a:prstGeom>
          <a:noFill/>
          <a:effectLst>
            <a:glow rad="101600">
              <a:srgbClr val="0000FF">
                <a:alpha val="60000"/>
              </a:srgbClr>
            </a:glow>
          </a:effectLst>
        </p:spPr>
      </p:pic>
      <p:pic>
        <p:nvPicPr>
          <p:cNvPr id="44036" name="Picture 4" descr="http://www.file4all.ru/uploads/posts/2011-04/1302086966_pravila.povedenija.pri.pozhare.2.serija.iz.4.2006.divx.dvdrip.avi_snapshot_02.37_2011.04.06_14.47.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6244209" cy="4214842"/>
          </a:xfrm>
          <a:prstGeom prst="rect">
            <a:avLst/>
          </a:prstGeom>
          <a:noFill/>
          <a:effectLst>
            <a:glow rad="101600">
              <a:srgbClr val="0000FF">
                <a:alpha val="60000"/>
              </a:srgbClr>
            </a:glow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Що таке пожежа?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uk-UA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uk-UA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це процес горіння, який вийшов з-під контролю людини. 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</a:pPr>
            <a:endParaRPr lang="uk-UA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Пожежа - це страшне нещастя. Його наслідки вимірюються не тільки 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грошима,але і людськими життями. 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 якщо повністю дотримуватися правил протипожежної безпеки,</a:t>
            </a:r>
          </a:p>
          <a:p>
            <a:pPr lvl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цього можна уникнути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" name="Picture 10" descr="Две квартиры горели в субботу в Нижнем Тагил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556000" cy="25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Метка Электропроводка ЭлектроАС - Электромонтажные работы и электромонтаж, электролаборатория, наружное освещение, прокладка ка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357694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4282" y="142852"/>
            <a:ext cx="8715436" cy="1595021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БІЖІТЬ СХОДАМИ ВНИЗ, ЯКЩО ЗАЙНЯЛОСЯ ВНИЗУ, А РЯТУЙТЕСЯ НА ДАХУ, ВИКОРИСТОВУЙТЕ ПОЖЕЖНУ ДРАБИНУ</a:t>
            </a:r>
          </a:p>
        </p:txBody>
      </p:sp>
      <p:pic>
        <p:nvPicPr>
          <p:cNvPr id="43010" name="Picture 2" descr="http://900igr.net/datai/obg/Pravila-pri-pozhare/0015-016-Pri-pozhare-zapreschaetsja-tushit-ogon-do-vyzova-pozharnykh-vykhodit.jpg"/>
          <p:cNvPicPr>
            <a:picLocks noChangeAspect="1" noChangeArrowheads="1"/>
          </p:cNvPicPr>
          <p:nvPr/>
        </p:nvPicPr>
        <p:blipFill>
          <a:blip r:embed="rId2"/>
          <a:srcRect l="20625" t="6853" r="20312" b="6249"/>
          <a:stretch>
            <a:fillRect/>
          </a:stretch>
        </p:blipFill>
        <p:spPr bwMode="auto">
          <a:xfrm>
            <a:off x="214282" y="2071678"/>
            <a:ext cx="4143404" cy="4572032"/>
          </a:xfrm>
          <a:prstGeom prst="rect">
            <a:avLst/>
          </a:prstGeom>
          <a:noFill/>
        </p:spPr>
      </p:pic>
      <p:pic>
        <p:nvPicPr>
          <p:cNvPr id="43014" name="Picture 6" descr="http://www.heavy-metal.ru/zadmin_data/foto.image/64041.jpg"/>
          <p:cNvPicPr>
            <a:picLocks noChangeAspect="1" noChangeArrowheads="1"/>
          </p:cNvPicPr>
          <p:nvPr/>
        </p:nvPicPr>
        <p:blipFill>
          <a:blip r:embed="rId3"/>
          <a:srcRect l="10153"/>
          <a:stretch>
            <a:fillRect/>
          </a:stretch>
        </p:blipFill>
        <p:spPr bwMode="auto">
          <a:xfrm>
            <a:off x="4500562" y="2071678"/>
            <a:ext cx="4435842" cy="4567221"/>
          </a:xfrm>
          <a:prstGeom prst="rect">
            <a:avLst/>
          </a:prstGeom>
          <a:noFill/>
        </p:spPr>
      </p:pic>
      <p:pic>
        <p:nvPicPr>
          <p:cNvPr id="6" name="Picture 4" descr="http://www.coollady.ru/pic/0002/007/0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571744"/>
            <a:ext cx="1428760" cy="1428760"/>
          </a:xfrm>
          <a:prstGeom prst="rect">
            <a:avLst/>
          </a:prstGeom>
          <a:noFill/>
        </p:spPr>
      </p:pic>
      <p:pic>
        <p:nvPicPr>
          <p:cNvPr id="43016" name="Picture 8" descr="http://www.stendik.ru/news_image/2.jpg"/>
          <p:cNvPicPr>
            <a:picLocks noChangeAspect="1" noChangeArrowheads="1"/>
          </p:cNvPicPr>
          <p:nvPr/>
        </p:nvPicPr>
        <p:blipFill>
          <a:blip r:embed="rId5"/>
          <a:srcRect l="76148" t="59995" r="13982" b="27941"/>
          <a:stretch>
            <a:fillRect/>
          </a:stretch>
        </p:blipFill>
        <p:spPr bwMode="auto">
          <a:xfrm>
            <a:off x="4500562" y="435769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63" y="142852"/>
            <a:ext cx="8786874" cy="2085796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УБЕРЕГТИ ОРГАНИ ДИХАННЯ ВІД ЧАДНОГО ГАЗУ, СЛІД ЗАКРИТИ ОРГАНИ ДИХАННЯ МОКРОЮ ХУСТКОЮ ЧИ ТКАНИНОЮ, НАКРИТИ ГОЛОВУ ШМАТКОМ МОКРОЇ ТКАНИНИ АБО ПАЛЬТОМ</a:t>
            </a:r>
          </a:p>
        </p:txBody>
      </p:sp>
      <p:pic>
        <p:nvPicPr>
          <p:cNvPr id="3" name="Рисунок 2" descr="bezopasnost-2.jpg"/>
          <p:cNvPicPr>
            <a:picLocks noChangeAspect="1"/>
          </p:cNvPicPr>
          <p:nvPr/>
        </p:nvPicPr>
        <p:blipFill>
          <a:blip r:embed="rId2"/>
          <a:srcRect l="2451" t="40385" r="43990" b="38782"/>
          <a:stretch>
            <a:fillRect/>
          </a:stretch>
        </p:blipFill>
        <p:spPr>
          <a:xfrm>
            <a:off x="1464447" y="2143116"/>
            <a:ext cx="6215106" cy="181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{8892E97F-57AD-422B-83C6-11E0EDBF885B}"/>
          <p:cNvPicPr>
            <a:picLocks noChangeAspect="1" noChangeArrowheads="1"/>
          </p:cNvPicPr>
          <p:nvPr/>
        </p:nvPicPr>
        <p:blipFill>
          <a:blip r:embed="rId3"/>
          <a:srcRect l="11087" t="63254" r="60384" b="5653"/>
          <a:stretch>
            <a:fillRect/>
          </a:stretch>
        </p:blipFill>
        <p:spPr bwMode="auto">
          <a:xfrm>
            <a:off x="2678909" y="3929066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63" y="142852"/>
            <a:ext cx="8786874" cy="1595021"/>
          </a:xfrm>
          <a:prstGeom prst="horizontalScroll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УБЕРЕГТИ ОРГАНИ ДИХАННЯ ВІД ЧАДНОГО ГАЗУ, СЛІД ПРОБИВАТИСЯ ДО ВИХОДУ ПОПОВЗОМ, БО ВНИЗУ МЕНШЕ ДИМУ</a:t>
            </a:r>
          </a:p>
        </p:txBody>
      </p:sp>
      <p:pic>
        <p:nvPicPr>
          <p:cNvPr id="3" name="Рисунок 2" descr="poj-bez1.jpg"/>
          <p:cNvPicPr>
            <a:picLocks noChangeAspect="1"/>
          </p:cNvPicPr>
          <p:nvPr/>
        </p:nvPicPr>
        <p:blipFill>
          <a:blip r:embed="rId2"/>
          <a:srcRect l="1473" t="13236" r="52110" b="21720"/>
          <a:stretch>
            <a:fillRect/>
          </a:stretch>
        </p:blipFill>
        <p:spPr>
          <a:xfrm>
            <a:off x="2177274" y="1714488"/>
            <a:ext cx="4789452" cy="5007154"/>
          </a:xfrm>
          <a:prstGeom prst="rect">
            <a:avLst/>
          </a:prstGeom>
          <a:effectLst>
            <a:glow rad="101600">
              <a:srgbClr val="00FF00">
                <a:alpha val="60000"/>
              </a:srgbClr>
            </a:glow>
          </a:effectLst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рятує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15" descr="Сусанин / Вызов пожарных к 4 корпусу УдГУ оказался ложны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414340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Гражданские вертолёты всех типов Машиностроение / Авиастроение. Двигателестроение Отраслевые предложения Портал ПВ.Р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971923" cy="26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Черное зарево в Подольске обошлось без жертв Происшествия в Подольс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43000"/>
            <a:ext cx="4119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Поезда дальнего следования KM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38600"/>
            <a:ext cx="400052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76460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Пожежу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попередити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загасити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повсякденному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правил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пожежної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вибачає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uk-UA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uk-UA" sz="2000" b="1" i="1" dirty="0">
                <a:solidFill>
                  <a:srgbClr val="FF0000"/>
                </a:solidFill>
              </a:rPr>
              <a:t> </a:t>
            </a: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Будьте обережні з вогнем!</a:t>
            </a:r>
          </a:p>
          <a:p>
            <a:pPr>
              <a:lnSpc>
                <a:spcPct val="80000"/>
              </a:lnSpc>
              <a:buNone/>
            </a:pP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Бережіть себе!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uk-U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Запам’ятайте</a:t>
            </a:r>
            <a:r>
              <a:rPr lang="ru-RU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uk-UA" b="1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3622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чать презентацию на тему профессия пожар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74456"/>
            <a:ext cx="2660637" cy="419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6572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Пожежі часто виникають через такі причини:</a:t>
            </a:r>
            <a:endParaRPr kumimoji="0" lang="uk-UA" sz="60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 rot="5400000">
            <a:off x="2786062" y="857220"/>
            <a:ext cx="3429000" cy="8572560"/>
            <a:chOff x="140" y="4820"/>
            <a:chExt cx="900" cy="11440"/>
          </a:xfrm>
        </p:grpSpPr>
        <p:pic>
          <p:nvPicPr>
            <p:cNvPr id="5" name="Picture 16" descr="J007614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720" y="14500"/>
              <a:ext cx="28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J007614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810" y="11530"/>
              <a:ext cx="28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8" descr="J007614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720" y="8740"/>
              <a:ext cx="28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J007614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810" y="5770"/>
              <a:ext cx="28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0" descr="Clipart Guide - Stop Clipart, Clip Art Illustrations, Images, Graphics and Stop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5716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8642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2178827" y="357166"/>
            <a:ext cx="4786346" cy="721578"/>
          </a:xfrm>
          <a:prstGeom prst="trapezoid">
            <a:avLst/>
          </a:prstGeom>
          <a:solidFill>
            <a:srgbClr val="66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ІГРИ З ВОГНЕМ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</a:endParaRPr>
          </a:p>
        </p:txBody>
      </p:sp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2"/>
          <a:srcRect l="2343" t="55449" r="51563" b="7499"/>
          <a:stretch>
            <a:fillRect/>
          </a:stretch>
        </p:blipFill>
        <p:spPr>
          <a:xfrm>
            <a:off x="428596" y="1439633"/>
            <a:ext cx="8286808" cy="477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1657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1-jbi.ru/images/plakat22.jpg"/>
          <p:cNvPicPr>
            <a:picLocks noChangeAspect="1" noChangeArrowheads="1"/>
          </p:cNvPicPr>
          <p:nvPr/>
        </p:nvPicPr>
        <p:blipFill>
          <a:blip r:embed="rId2"/>
          <a:srcRect t="24794"/>
          <a:stretch>
            <a:fillRect/>
          </a:stretch>
        </p:blipFill>
        <p:spPr bwMode="auto">
          <a:xfrm>
            <a:off x="3714744" y="1428736"/>
            <a:ext cx="4929222" cy="52401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http://img-fotki.yandex.ru/get/6301/43159532.28/0_afc36_23859145_XXXL.jpg"/>
          <p:cNvPicPr>
            <a:picLocks noChangeAspect="1" noChangeArrowheads="1"/>
          </p:cNvPicPr>
          <p:nvPr/>
        </p:nvPicPr>
        <p:blipFill>
          <a:blip r:embed="rId3" cstate="print"/>
          <a:srcRect l="9534" t="8588" r="4660"/>
          <a:stretch>
            <a:fillRect/>
          </a:stretch>
        </p:blipFill>
        <p:spPr bwMode="auto">
          <a:xfrm>
            <a:off x="500034" y="2500306"/>
            <a:ext cx="2718094" cy="21431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500034" y="142852"/>
            <a:ext cx="6576359" cy="1514773"/>
          </a:xfrm>
          <a:prstGeom prst="wedgeEllipseCallout">
            <a:avLst>
              <a:gd name="adj1" fmla="val -45175"/>
              <a:gd name="adj2" fmla="val 975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НЕСПРАВНІСТЬ ЕЛЕКТРОПРОВОДКИ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5857892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165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stolingim.narod.ru/images/fire/13.jpg"/>
          <p:cNvPicPr>
            <a:picLocks noChangeAspect="1" noChangeArrowheads="1"/>
          </p:cNvPicPr>
          <p:nvPr/>
        </p:nvPicPr>
        <p:blipFill>
          <a:blip r:embed="rId2"/>
          <a:srcRect t="12162" b="24324"/>
          <a:stretch>
            <a:fillRect/>
          </a:stretch>
        </p:blipFill>
        <p:spPr bwMode="auto">
          <a:xfrm>
            <a:off x="1767393" y="2141145"/>
            <a:ext cx="5357850" cy="4721638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-108520" y="-603448"/>
            <a:ext cx="9109676" cy="2899708"/>
          </a:xfrm>
          <a:prstGeom prst="wedgeEllipseCallout">
            <a:avLst>
              <a:gd name="adj1" fmla="val -41754"/>
              <a:gd name="adj2" fmla="val 7999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УВІМКНЕННЯ В ОДНУ РОЗЕТКУ ДЕКІЛЬКОХ ПОБУТОВИХ ПРИЛАДІВ ВЕЛИКОЇ ПОТУЖНОСТІ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0" y="-171400"/>
            <a:ext cx="9001156" cy="1751826"/>
          </a:xfrm>
          <a:prstGeom prst="trapezoid">
            <a:avLst>
              <a:gd name="adj" fmla="val 8403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НЕСПРАВНА АБО ЗАЛИШЕНА БЕЗ ДОГЛЯДУ ПОБУТОВА ЕЛЕКТРОТЕХНІКА</a:t>
            </a:r>
          </a:p>
        </p:txBody>
      </p:sp>
      <p:pic>
        <p:nvPicPr>
          <p:cNvPr id="54274" name="Picture 2" descr="http://www.spas-extreme.ru/upload/iblock/dc2/dc2728c0a5183f816a6e330faf6126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928802"/>
            <a:ext cx="3357586" cy="470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6" name="Picture 4" descr="http://images03.olx.ru/ui/11/45/75/1303373877_190944075_1-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5447473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90694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85728"/>
            <a:ext cx="9144001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СУШІННЯ РЕЧЕЙ НАД ГАЗОВОЮ ПЛИТОЮ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7346" name="Picture 2" descr="http://www.1408.ru/Image/image013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481" y="1477806"/>
            <a:ext cx="3960440" cy="555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khersongaz.at.ua/img/pravyla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095375"/>
            <a:ext cx="3609975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42844" y="142852"/>
            <a:ext cx="8858312" cy="2093655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АПАЛЮВАННЯ ХЛОПАВОК І БЕНГАЛЬСЬКИХ ВОГНІВ ПОБЛИЗУ ХВОЇ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6324" name="Picture 4" descr="http://metodist.edu54.ru/sites/default/files/images/2010/09/147edded32609938ede03029e3953baee9eec94f.preview.jpg"/>
          <p:cNvPicPr>
            <a:picLocks noChangeAspect="1" noChangeArrowheads="1"/>
          </p:cNvPicPr>
          <p:nvPr/>
        </p:nvPicPr>
        <p:blipFill>
          <a:blip r:embed="rId2"/>
          <a:srcRect t="13636" b="23140"/>
          <a:stretch>
            <a:fillRect/>
          </a:stretch>
        </p:blipFill>
        <p:spPr bwMode="auto">
          <a:xfrm>
            <a:off x="132401" y="2000216"/>
            <a:ext cx="553720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6" name="Picture 6" descr="http://firemax-01.com/images/phocagallery/bulgaria/thumbs/phoca_thumb_l_detsky-09.jpg"/>
          <p:cNvPicPr>
            <a:picLocks noChangeAspect="1" noChangeArrowheads="1"/>
          </p:cNvPicPr>
          <p:nvPr/>
        </p:nvPicPr>
        <p:blipFill>
          <a:blip r:embed="rId3"/>
          <a:srcRect l="2162" t="14063" b="23437"/>
          <a:stretch>
            <a:fillRect/>
          </a:stretch>
        </p:blipFill>
        <p:spPr bwMode="auto">
          <a:xfrm>
            <a:off x="5786446" y="2928934"/>
            <a:ext cx="3232584" cy="28730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301</Words>
  <Application>Microsoft Office PowerPoint</Application>
  <PresentationFormat>Екран (4:3)</PresentationFormat>
  <Paragraphs>48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Blackoak Std</vt:lpstr>
      <vt:lpstr>Calibri</vt:lpstr>
      <vt:lpstr>Times New Roman</vt:lpstr>
      <vt:lpstr>Тема Office</vt:lpstr>
      <vt:lpstr>1_Тема Office</vt:lpstr>
      <vt:lpstr>Вогник малий, а біда велика</vt:lpstr>
      <vt:lpstr>Що таке пожежа?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Хто рятує від пожежі?</vt:lpstr>
      <vt:lpstr>Запам’ятайте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142</cp:revision>
  <dcterms:created xsi:type="dcterms:W3CDTF">2012-10-20T17:03:20Z</dcterms:created>
  <dcterms:modified xsi:type="dcterms:W3CDTF">2021-04-15T19:29:15Z</dcterms:modified>
</cp:coreProperties>
</file>