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91" r:id="rId3"/>
    <p:sldId id="292" r:id="rId4"/>
    <p:sldId id="270" r:id="rId5"/>
    <p:sldId id="288" r:id="rId6"/>
    <p:sldId id="289" r:id="rId7"/>
    <p:sldId id="290" r:id="rId8"/>
    <p:sldId id="257" r:id="rId9"/>
    <p:sldId id="258" r:id="rId10"/>
    <p:sldId id="263" r:id="rId11"/>
    <p:sldId id="266" r:id="rId12"/>
    <p:sldId id="265" r:id="rId13"/>
    <p:sldId id="271" r:id="rId14"/>
    <p:sldId id="293" r:id="rId15"/>
    <p:sldId id="267" r:id="rId16"/>
    <p:sldId id="269" r:id="rId17"/>
    <p:sldId id="275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8" autoAdjust="0"/>
    <p:restoredTop sz="94707" autoAdjust="0"/>
  </p:normalViewPr>
  <p:slideViewPr>
    <p:cSldViewPr>
      <p:cViewPr varScale="1">
        <p:scale>
          <a:sx n="82" d="100"/>
          <a:sy n="82" d="100"/>
        </p:scale>
        <p:origin x="117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>
            <a:extLst>
              <a:ext uri="{FF2B5EF4-FFF2-40B4-BE49-F238E27FC236}">
                <a16:creationId xmlns:a16="http://schemas.microsoft.com/office/drawing/2014/main" id="{BFE3867D-92A4-4952-AECC-BE722FF309E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6803" name="Rectangle 3">
              <a:extLst>
                <a:ext uri="{FF2B5EF4-FFF2-40B4-BE49-F238E27FC236}">
                  <a16:creationId xmlns:a16="http://schemas.microsoft.com/office/drawing/2014/main" id="{0042B5DB-BBF4-4586-A366-A13D4AFACF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6804" name="Rectangle 4">
              <a:extLst>
                <a:ext uri="{FF2B5EF4-FFF2-40B4-BE49-F238E27FC236}">
                  <a16:creationId xmlns:a16="http://schemas.microsoft.com/office/drawing/2014/main" id="{F34AA281-55BF-4878-99BE-184F468B12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6805" name="Group 5">
              <a:extLst>
                <a:ext uri="{FF2B5EF4-FFF2-40B4-BE49-F238E27FC236}">
                  <a16:creationId xmlns:a16="http://schemas.microsoft.com/office/drawing/2014/main" id="{1FCA6CD0-4219-4E95-AEC4-D634208AD7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6806" name="Rectangle 6">
                <a:extLst>
                  <a:ext uri="{FF2B5EF4-FFF2-40B4-BE49-F238E27FC236}">
                    <a16:creationId xmlns:a16="http://schemas.microsoft.com/office/drawing/2014/main" id="{CC5AA54D-C21E-4BE3-83A8-D33F958A49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07" name="Rectangle 7">
                <a:extLst>
                  <a:ext uri="{FF2B5EF4-FFF2-40B4-BE49-F238E27FC236}">
                    <a16:creationId xmlns:a16="http://schemas.microsoft.com/office/drawing/2014/main" id="{3A94B98C-F1B7-48B5-96F2-92F07644F3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08" name="Rectangle 8">
                <a:extLst>
                  <a:ext uri="{FF2B5EF4-FFF2-40B4-BE49-F238E27FC236}">
                    <a16:creationId xmlns:a16="http://schemas.microsoft.com/office/drawing/2014/main" id="{5AC3DD03-0C5B-41A8-9F52-C63DB0A73E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09" name="Rectangle 9">
                <a:extLst>
                  <a:ext uri="{FF2B5EF4-FFF2-40B4-BE49-F238E27FC236}">
                    <a16:creationId xmlns:a16="http://schemas.microsoft.com/office/drawing/2014/main" id="{7FE73F20-2083-457C-B15F-8FB6A141E5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10" name="Rectangle 10">
                <a:extLst>
                  <a:ext uri="{FF2B5EF4-FFF2-40B4-BE49-F238E27FC236}">
                    <a16:creationId xmlns:a16="http://schemas.microsoft.com/office/drawing/2014/main" id="{59ACC85D-9910-4EE9-B882-69735F2ED0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11" name="Rectangle 11">
                <a:extLst>
                  <a:ext uri="{FF2B5EF4-FFF2-40B4-BE49-F238E27FC236}">
                    <a16:creationId xmlns:a16="http://schemas.microsoft.com/office/drawing/2014/main" id="{43FD58B4-3CA2-4B05-B5F4-BC9749F72E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12" name="Rectangle 12">
                <a:extLst>
                  <a:ext uri="{FF2B5EF4-FFF2-40B4-BE49-F238E27FC236}">
                    <a16:creationId xmlns:a16="http://schemas.microsoft.com/office/drawing/2014/main" id="{DB5DE6CF-110F-4907-9983-D5ED33F200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13" name="Rectangle 13">
                <a:extLst>
                  <a:ext uri="{FF2B5EF4-FFF2-40B4-BE49-F238E27FC236}">
                    <a16:creationId xmlns:a16="http://schemas.microsoft.com/office/drawing/2014/main" id="{32AFD92A-F473-4250-81C7-099DF10479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14" name="Rectangle 14">
                <a:extLst>
                  <a:ext uri="{FF2B5EF4-FFF2-40B4-BE49-F238E27FC236}">
                    <a16:creationId xmlns:a16="http://schemas.microsoft.com/office/drawing/2014/main" id="{9DAE3F5E-99B0-4054-8BF7-BF47C11812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15" name="Rectangle 15">
                <a:extLst>
                  <a:ext uri="{FF2B5EF4-FFF2-40B4-BE49-F238E27FC236}">
                    <a16:creationId xmlns:a16="http://schemas.microsoft.com/office/drawing/2014/main" id="{0B213399-85A4-41BD-883A-B3D9FD4274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6816" name="Rectangle 16">
            <a:extLst>
              <a:ext uri="{FF2B5EF4-FFF2-40B4-BE49-F238E27FC236}">
                <a16:creationId xmlns:a16="http://schemas.microsoft.com/office/drawing/2014/main" id="{81CACD28-04AE-4CE9-8FBC-E5949653DB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414EA0-6149-4F6C-99F1-D53B16B24620}" type="datetimeFigureOut">
              <a:rPr lang="uk-UA" altLang="en-US"/>
              <a:pPr/>
              <a:t>15.04.2021</a:t>
            </a:fld>
            <a:endParaRPr lang="uk-UA" altLang="en-US"/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F650A945-84E0-4319-951F-84D3D3D5BF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78C883AB-2A6E-4E74-AE8C-B876CDDB70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9F36A1-B4D7-4FD9-84FF-2B46F7B0B36D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9FA48FC5-DF5C-46F7-A9E8-154FFDA737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uk-UA" altLang="en-US" noProof="0"/>
              <a:t>Образец заголовка</a:t>
            </a:r>
          </a:p>
        </p:txBody>
      </p:sp>
      <p:sp>
        <p:nvSpPr>
          <p:cNvPr id="76820" name="Rectangle 20">
            <a:extLst>
              <a:ext uri="{FF2B5EF4-FFF2-40B4-BE49-F238E27FC236}">
                <a16:creationId xmlns:a16="http://schemas.microsoft.com/office/drawing/2014/main" id="{4B294AE6-9670-4DD4-8A1A-3B15145923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uk-UA" altLang="en-US" noProof="0"/>
              <a:t>Образец подзаголовка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9" grpId="0"/>
      <p:bldP spid="768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68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C492-0797-412B-B896-6C96E000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AB7B0-B3DE-4A17-AEA7-B96662691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96FB5-7301-4F90-9B42-1D8CB90E9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962C9-5144-46C5-AFF6-B734AD076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559170-74EF-485C-A165-319F2D10FB28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A27702-9E99-4E35-A658-73B0E2C08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9F41C5-9A43-460F-8F88-DD0512D4C4EE}" type="datetimeFigureOut">
              <a:rPr lang="uk-UA" altLang="en-US"/>
              <a:pPr/>
              <a:t>15.04.2021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999404641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F6BFBD-7082-47E5-B5A5-B3C3FC79B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C7640-73E5-48AC-BCCC-D7E44F4DB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7906D-64A6-44DC-B1C3-AC998753D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67F5B-32BA-4699-B3BD-C3B970C328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729F-4CB4-405B-8903-F57F0A126FDB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A7A6DC-E4C0-4B97-9F91-6D396A5914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C566ED0-4A0D-45A9-8423-B6F86FE426E5}" type="datetimeFigureOut">
              <a:rPr lang="uk-UA" altLang="en-US"/>
              <a:pPr/>
              <a:t>15.04.2021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81454399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E56C-8B36-4664-ACB4-F567FECD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5EF9-74A2-4196-9E8D-8303D5D40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FE3A0-B7AC-4912-BD1F-5DE9498A71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1C46-31B4-49DC-B12A-42A0D5CED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8D80D-B82F-4722-BD61-02BAF29C8E6A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62B885-26D6-44D3-8737-7538C718CA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39DC795-E86A-4C89-A6F1-C40D1222979C}" type="datetimeFigureOut">
              <a:rPr lang="uk-UA" altLang="en-US"/>
              <a:pPr/>
              <a:t>15.04.2021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1740840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64CF-3B5F-475C-80B9-73B87231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08E70-0DE5-46DE-B9BE-0884CE922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04F06-C869-4864-B9A0-52B329B3B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FF298-C1B7-442B-9E96-D47469607B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444862-5E12-4BC2-B374-4AF74AE8D9DA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196458-B283-4B91-B936-9EF0A95F462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5AB1486-262A-4B5D-9A8F-99E49B5E37E8}" type="datetimeFigureOut">
              <a:rPr lang="uk-UA" altLang="en-US"/>
              <a:pPr/>
              <a:t>15.04.2021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03624165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063B-8026-4475-A866-33750A2C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D64A-C1C5-4F05-A951-CE5BDF430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C302B-22E5-42AC-BC79-A8F80D420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263E7-1106-47CC-9984-F733B736E7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1B53-6B12-4633-A168-176B6FEFB0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59ED0E-AB01-4CFE-A5EF-2988B3605494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65402-F469-4347-8B09-9526765A9E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34ED8E1-5A09-4AE4-9A83-60EBDC63BAC5}" type="datetimeFigureOut">
              <a:rPr lang="uk-UA" altLang="en-US"/>
              <a:pPr/>
              <a:t>15.04.2021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11739029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CE40-AB8E-4B71-8E09-90912653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CE15A-8ABA-4F33-B545-5069F06E6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E4741-1011-486B-AD72-CFE58F220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89344-95CE-4D28-9686-66839CD89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89C6C-BA49-4929-8FCA-0A130B3E3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A83885-A847-4E79-9012-03C34B47B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09B9E1-11A7-4407-8601-A2F72F107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0AF729-767D-4029-ACFF-26B52745D898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6D581BA-C7FB-4FF3-A28E-CA5F75B8A9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CDDA6B-C08D-483F-A81D-8927B05E7946}" type="datetimeFigureOut">
              <a:rPr lang="uk-UA" altLang="en-US"/>
              <a:pPr/>
              <a:t>15.04.2021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46196546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89C6-5487-4037-8B79-1548A0CA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557D4-6A5F-4E97-82FF-3F15EA7D9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06984-BC6E-49FC-91BE-8E7A9B209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41F97B-D09D-4244-B5CC-F3F07F87DF29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0C38F-F844-443A-8812-E126567E01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C42AF27-6F68-4C4F-905D-FADEE37D0C88}" type="datetimeFigureOut">
              <a:rPr lang="uk-UA" altLang="en-US"/>
              <a:pPr/>
              <a:t>15.04.2021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977026411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17825-8315-45DC-964B-C40985F1E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7E5924-E7F9-498E-943A-836739316B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D8CB80-AB56-4ED4-8503-EB6FA56428A4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B79B3-0D70-491A-ACDB-DEA3F2135F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D01767E-3F5A-4F1F-B0BC-C649ACCCCF2C}" type="datetimeFigureOut">
              <a:rPr lang="uk-UA" altLang="en-US"/>
              <a:pPr/>
              <a:t>15.04.2021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776668383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E6A2-D79A-47F1-96E7-BBE87AF4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39988-B462-4033-8ED6-C636A844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C9116-3B41-49D3-A9A2-8251BD7E7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81651-1562-4EBE-9290-25C37D6F0B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B809B-4004-4D61-AA3B-D28C2BFDC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77BC02-73BF-4530-9ABA-F9A1D9DB1BC5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01C48-1292-4A2C-B867-357D057779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045E38C-3A3C-4F5B-A98C-A9C067526A96}" type="datetimeFigureOut">
              <a:rPr lang="uk-UA" altLang="en-US"/>
              <a:pPr/>
              <a:t>15.04.2021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504374582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E7C9-FFB5-450B-BFB1-F7B138BC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EF597-AD4D-4D9D-B429-EE5DAD044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7DD19-0E5A-48C5-8CA9-6547B3EDC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DFE1-1E25-40F6-B710-EA4297178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824E2-598A-4165-8C8B-9DD125356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4CA71E-426A-40D5-9A6B-87FF11BD6371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85B4D-7046-4DFB-8DAD-D7664FD3AD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2C0E4DD-F545-44CE-AFB3-99D2189E868B}" type="datetimeFigureOut">
              <a:rPr lang="uk-UA" altLang="en-US"/>
              <a:pPr/>
              <a:t>15.04.2021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50152175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639E74C-0D89-4610-A3C0-3F7F66936D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uk-UA" alt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C955113-9BF4-4D69-8FE4-7B52298613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0D660273-B523-46CC-8B4B-0C19F4127E9E}" type="slidenum">
              <a:rPr lang="uk-UA" altLang="en-US"/>
              <a:pPr/>
              <a:t>‹№›</a:t>
            </a:fld>
            <a:endParaRPr lang="uk-UA" altLang="en-US"/>
          </a:p>
        </p:txBody>
      </p:sp>
      <p:grpSp>
        <p:nvGrpSpPr>
          <p:cNvPr id="75780" name="Group 4">
            <a:extLst>
              <a:ext uri="{FF2B5EF4-FFF2-40B4-BE49-F238E27FC236}">
                <a16:creationId xmlns:a16="http://schemas.microsoft.com/office/drawing/2014/main" id="{F4E54767-9C6B-4678-AB28-26E88BD7ED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>
              <a:extLst>
                <a:ext uri="{FF2B5EF4-FFF2-40B4-BE49-F238E27FC236}">
                  <a16:creationId xmlns:a16="http://schemas.microsoft.com/office/drawing/2014/main" id="{2722183D-AD3B-49F1-A2B4-EF59549B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5782" name="Rectangle 6">
              <a:extLst>
                <a:ext uri="{FF2B5EF4-FFF2-40B4-BE49-F238E27FC236}">
                  <a16:creationId xmlns:a16="http://schemas.microsoft.com/office/drawing/2014/main" id="{EA41DCAC-6ADF-4442-83B6-CFE8E431D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5783" name="Rectangle 7">
              <a:extLst>
                <a:ext uri="{FF2B5EF4-FFF2-40B4-BE49-F238E27FC236}">
                  <a16:creationId xmlns:a16="http://schemas.microsoft.com/office/drawing/2014/main" id="{7CFC95A2-8F76-4503-83D1-A6534C301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75784" name="Rectangle 8">
              <a:extLst>
                <a:ext uri="{FF2B5EF4-FFF2-40B4-BE49-F238E27FC236}">
                  <a16:creationId xmlns:a16="http://schemas.microsoft.com/office/drawing/2014/main" id="{2E811D7F-F242-44C9-9B08-3967B207E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75785" name="Rectangle 9">
              <a:extLst>
                <a:ext uri="{FF2B5EF4-FFF2-40B4-BE49-F238E27FC236}">
                  <a16:creationId xmlns:a16="http://schemas.microsoft.com/office/drawing/2014/main" id="{4BC23B99-B955-467C-9C08-20DF66303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75786" name="Rectangle 10">
              <a:extLst>
                <a:ext uri="{FF2B5EF4-FFF2-40B4-BE49-F238E27FC236}">
                  <a16:creationId xmlns:a16="http://schemas.microsoft.com/office/drawing/2014/main" id="{0F5EF4E6-24C4-4F59-BD18-CB2A37DB5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75787" name="Rectangle 11">
              <a:extLst>
                <a:ext uri="{FF2B5EF4-FFF2-40B4-BE49-F238E27FC236}">
                  <a16:creationId xmlns:a16="http://schemas.microsoft.com/office/drawing/2014/main" id="{B40A911E-B0B4-44B5-9C44-B8EE69BDA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5788" name="Rectangle 12">
              <a:extLst>
                <a:ext uri="{FF2B5EF4-FFF2-40B4-BE49-F238E27FC236}">
                  <a16:creationId xmlns:a16="http://schemas.microsoft.com/office/drawing/2014/main" id="{B5559315-B47F-4578-8403-ACABC707D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75789" name="Rectangle 13">
              <a:extLst>
                <a:ext uri="{FF2B5EF4-FFF2-40B4-BE49-F238E27FC236}">
                  <a16:creationId xmlns:a16="http://schemas.microsoft.com/office/drawing/2014/main" id="{DB8AB418-D308-433C-8405-853A85ED4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75790" name="Rectangle 14">
            <a:extLst>
              <a:ext uri="{FF2B5EF4-FFF2-40B4-BE49-F238E27FC236}">
                <a16:creationId xmlns:a16="http://schemas.microsoft.com/office/drawing/2014/main" id="{D5B83717-2EE3-4B6E-AC32-F97704A22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/>
              <a:t>Образец заголовка</a:t>
            </a:r>
          </a:p>
        </p:txBody>
      </p:sp>
      <p:sp>
        <p:nvSpPr>
          <p:cNvPr id="75791" name="Rectangle 15">
            <a:extLst>
              <a:ext uri="{FF2B5EF4-FFF2-40B4-BE49-F238E27FC236}">
                <a16:creationId xmlns:a16="http://schemas.microsoft.com/office/drawing/2014/main" id="{BAD07B98-5915-4E95-B065-B5BEBD5BB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/>
              <a:t>Образец текста</a:t>
            </a:r>
          </a:p>
          <a:p>
            <a:pPr lvl="1"/>
            <a:r>
              <a:rPr lang="uk-UA" altLang="en-US"/>
              <a:t>Второй уровень</a:t>
            </a:r>
          </a:p>
          <a:p>
            <a:pPr lvl="2"/>
            <a:r>
              <a:rPr lang="uk-UA" altLang="en-US"/>
              <a:t>Третий уровень</a:t>
            </a:r>
          </a:p>
          <a:p>
            <a:pPr lvl="3"/>
            <a:r>
              <a:rPr lang="uk-UA" altLang="en-US"/>
              <a:t>Четвертый уровень</a:t>
            </a:r>
          </a:p>
          <a:p>
            <a:pPr lvl="4"/>
            <a:r>
              <a:rPr lang="uk-UA" altLang="en-US"/>
              <a:t>Пятый уровень</a:t>
            </a:r>
          </a:p>
        </p:txBody>
      </p:sp>
      <p:sp>
        <p:nvSpPr>
          <p:cNvPr id="75792" name="Rectangle 16">
            <a:extLst>
              <a:ext uri="{FF2B5EF4-FFF2-40B4-BE49-F238E27FC236}">
                <a16:creationId xmlns:a16="http://schemas.microsoft.com/office/drawing/2014/main" id="{A5A7F877-62F9-4975-89D2-FEC557A7CC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383B337-0FCF-4B8D-9520-EC80588CF250}" type="datetimeFigureOut">
              <a:rPr lang="uk-UA" altLang="en-US"/>
              <a:pPr/>
              <a:t>15.04.2021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7579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svit24.net/images/stories/articles/2012/Events/10-2012/04/Pozar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http://www.sunhome.ru/UsersGallery/wallpapers/18/14204905.jpg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http://svit24.net/images/stories/articles/2012/Events/10-2012/04/Pozar.jpg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8.jpeg"/><Relationship Id="rId7" Type="http://schemas.openxmlformats.org/officeDocument/2006/relationships/image" Target="http://www.sunhome.ru/UsersGallery/wallpapers/18/14204905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3.jpeg"/><Relationship Id="rId10" Type="http://schemas.openxmlformats.org/officeDocument/2006/relationships/image" Target="../media/image4.gif"/><Relationship Id="rId4" Type="http://schemas.openxmlformats.org/officeDocument/2006/relationships/image" Target="../media/image19.jpeg"/><Relationship Id="rId9" Type="http://schemas.openxmlformats.org/officeDocument/2006/relationships/image" Target="http://svit24.net/images/stories/articles/2012/Events/10-2012/04/Poza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tychka07.sitecity.ru">
            <a:extLst>
              <a:ext uri="{FF2B5EF4-FFF2-40B4-BE49-F238E27FC236}">
                <a16:creationId xmlns:a16="http://schemas.microsoft.com/office/drawing/2014/main" id="{7AC53B91-0112-42DC-8355-E3819F26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1193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6">
            <a:extLst>
              <a:ext uri="{FF2B5EF4-FFF2-40B4-BE49-F238E27FC236}">
                <a16:creationId xmlns:a16="http://schemas.microsoft.com/office/drawing/2014/main" id="{ADB1D228-6F89-46D2-B45C-2380187D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6388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Пожежа – біда </a:t>
            </a:r>
          </a:p>
          <a:p>
            <a:pPr algn="ctr"/>
            <a:r>
              <a:rPr lang="az-Cyrl-AZ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всіх.</a:t>
            </a:r>
            <a:endParaRPr lang="en-US" sz="3600" b="1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11" descr="Пожар в лесу Абориген">
            <a:extLst>
              <a:ext uri="{FF2B5EF4-FFF2-40B4-BE49-F238E27FC236}">
                <a16:creationId xmlns:a16="http://schemas.microsoft.com/office/drawing/2014/main" id="{E7217F1E-F2F5-43CF-BF39-DBCEC929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7432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Крупный пожар на заводе по переработке нефти в Саратове">
            <a:extLst>
              <a:ext uri="{FF2B5EF4-FFF2-40B4-BE49-F238E27FC236}">
                <a16:creationId xmlns:a16="http://schemas.microsoft.com/office/drawing/2014/main" id="{C507C155-6C61-44FD-8F02-09FD820B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27647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4">
            <a:extLst>
              <a:ext uri="{FF2B5EF4-FFF2-40B4-BE49-F238E27FC236}">
                <a16:creationId xmlns:a16="http://schemas.microsoft.com/office/drawing/2014/main" id="{2C5B695B-3787-4FD0-A51C-D4D00F83F39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095750" y="1809750"/>
            <a:ext cx="952500" cy="9144000"/>
            <a:chOff x="140" y="4820"/>
            <a:chExt cx="900" cy="11440"/>
          </a:xfrm>
        </p:grpSpPr>
        <p:pic>
          <p:nvPicPr>
            <p:cNvPr id="3085" name="Picture 15" descr="J0076146">
              <a:extLst>
                <a:ext uri="{FF2B5EF4-FFF2-40B4-BE49-F238E27FC236}">
                  <a16:creationId xmlns:a16="http://schemas.microsoft.com/office/drawing/2014/main" id="{5DFC7D10-B5E4-40E9-848B-0845A730CA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20" y="14500"/>
              <a:ext cx="28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6" descr="J0076146">
              <a:extLst>
                <a:ext uri="{FF2B5EF4-FFF2-40B4-BE49-F238E27FC236}">
                  <a16:creationId xmlns:a16="http://schemas.microsoft.com/office/drawing/2014/main" id="{37C3CE64-1908-4BFC-818E-3C02CB06327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810" y="11530"/>
              <a:ext cx="28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7" descr="J0076146">
              <a:extLst>
                <a:ext uri="{FF2B5EF4-FFF2-40B4-BE49-F238E27FC236}">
                  <a16:creationId xmlns:a16="http://schemas.microsoft.com/office/drawing/2014/main" id="{BAEE1A57-CCB5-494A-940C-B4E760E1C00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20" y="8740"/>
              <a:ext cx="28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8" descr="J0076146">
              <a:extLst>
                <a:ext uri="{FF2B5EF4-FFF2-40B4-BE49-F238E27FC236}">
                  <a16:creationId xmlns:a16="http://schemas.microsoft.com/office/drawing/2014/main" id="{A17B1A04-303A-47FC-B0D6-C59B715EE7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810" y="5770"/>
              <a:ext cx="28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Picture 20" descr="Clipart Guide - Stop Clipart, Clip Art Illustrations, Images, Graphics and Stop Pictures">
            <a:extLst>
              <a:ext uri="{FF2B5EF4-FFF2-40B4-BE49-F238E27FC236}">
                <a16:creationId xmlns:a16="http://schemas.microsoft.com/office/drawing/2014/main" id="{58F81AF5-CA17-41CB-9980-DA9D13B1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724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2" descr="Векторные элементы дизайна Векторный элемент 4464 - Страна Фотошопия">
            <a:extLst>
              <a:ext uri="{FF2B5EF4-FFF2-40B4-BE49-F238E27FC236}">
                <a16:creationId xmlns:a16="http://schemas.microsoft.com/office/drawing/2014/main" id="{5D566194-88FA-4F49-B841-749CC03FD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4" descr="Fire Safety Symbols Free Download">
            <a:extLst>
              <a:ext uri="{FF2B5EF4-FFF2-40B4-BE49-F238E27FC236}">
                <a16:creationId xmlns:a16="http://schemas.microsoft.com/office/drawing/2014/main" id="{3A7D563A-C388-4FC0-9CE2-D26A3C8D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4" descr="http://neo-market.ru/photos/big_32597.jpg">
            <a:extLst>
              <a:ext uri="{FF2B5EF4-FFF2-40B4-BE49-F238E27FC236}">
                <a16:creationId xmlns:a16="http://schemas.microsoft.com/office/drawing/2014/main" id="{0DB51BA9-F9C0-4596-89B2-8922C2C4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Рисунок 1" descr="http://neo-market.ru/photos/big_32609.jpg">
            <a:extLst>
              <a:ext uri="{FF2B5EF4-FFF2-40B4-BE49-F238E27FC236}">
                <a16:creationId xmlns:a16="http://schemas.microsoft.com/office/drawing/2014/main" id="{99D52895-32A8-4CA7-88F6-4DA621A8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D99E1-12BD-DC45-9A70-0FA7193D4E24}"/>
              </a:ext>
            </a:extLst>
          </p:cNvPr>
          <p:cNvSpPr txBox="1"/>
          <p:nvPr/>
        </p:nvSpPr>
        <p:spPr>
          <a:xfrm>
            <a:off x="4331144" y="5411569"/>
            <a:ext cx="265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/>
              <a:t>Підготувала Валентина Панченко</a:t>
            </a:r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2AE0E513-A923-4059-BD07-F75E916EFF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altLang="en-US" sz="2800"/>
              <a:t> якщо в приміщенні є менші діти, треба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/>
              <a:t>негайно вивести їх на вулицю;</a:t>
            </a:r>
          </a:p>
          <a:p>
            <a:pPr>
              <a:lnSpc>
                <a:spcPct val="80000"/>
              </a:lnSpc>
            </a:pPr>
            <a:r>
              <a:rPr lang="uk-UA" altLang="en-US" sz="2800"/>
              <a:t>  не гаючи часу, потрібно повідомити про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/>
              <a:t>пожежу когось із сусідів або інших дорослих;</a:t>
            </a:r>
          </a:p>
          <a:p>
            <a:pPr>
              <a:lnSpc>
                <a:spcPct val="80000"/>
              </a:lnSpc>
            </a:pPr>
            <a:r>
              <a:rPr lang="uk-UA" altLang="en-US" sz="2800"/>
              <a:t>  подзвонити до служби </a:t>
            </a:r>
            <a:r>
              <a:rPr lang="uk-UA" altLang="en-US" sz="3600" b="1">
                <a:solidFill>
                  <a:srgbClr val="FF0000"/>
                </a:solidFill>
              </a:rPr>
              <a:t>101</a:t>
            </a:r>
            <a:r>
              <a:rPr lang="uk-UA" altLang="en-US" sz="28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/>
              <a:t>повідомити повну домашню адресу, що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/>
              <a:t>горить, свій телефон, прізвище, ім'я та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/>
              <a:t>по батькові, скільки поверхів у будинку</a:t>
            </a:r>
          </a:p>
        </p:txBody>
      </p:sp>
      <p:pic>
        <p:nvPicPr>
          <p:cNvPr id="8195" name="Picture 4" descr="7f72d5f6e7e4">
            <a:extLst>
              <a:ext uri="{FF2B5EF4-FFF2-40B4-BE49-F238E27FC236}">
                <a16:creationId xmlns:a16="http://schemas.microsoft.com/office/drawing/2014/main" id="{D36A5146-B269-4166-ACA4-EAA2F65E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1847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Інструкція з охорони праці про заходи пожежної безпеки на об…">
            <a:extLst>
              <a:ext uri="{FF2B5EF4-FFF2-40B4-BE49-F238E27FC236}">
                <a16:creationId xmlns:a16="http://schemas.microsoft.com/office/drawing/2014/main" id="{095551BB-DD7B-42CD-9ECE-CE3B253D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22828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2361A056-BD47-46B4-A686-D6D4B1BE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05200"/>
            <a:ext cx="2435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en-US"/>
              <a:t>Гратися із сірниками;</a:t>
            </a:r>
          </a:p>
        </p:txBody>
      </p:sp>
      <p:pic>
        <p:nvPicPr>
          <p:cNvPr id="10243" name="Picture 8" descr="stixi dlya detej pravila pozharnoj bezopasnosti 2 Стихи для детей: Правила пожарной безопасности">
            <a:extLst>
              <a:ext uri="{FF2B5EF4-FFF2-40B4-BE49-F238E27FC236}">
                <a16:creationId xmlns:a16="http://schemas.microsoft.com/office/drawing/2014/main" id="{7CA54B38-C224-40DB-8A4B-83E2E5CE9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9718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9">
            <a:extLst>
              <a:ext uri="{FF2B5EF4-FFF2-40B4-BE49-F238E27FC236}">
                <a16:creationId xmlns:a16="http://schemas.microsoft.com/office/drawing/2014/main" id="{89713CEE-3F9B-4B4E-9C60-1446C1B57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41497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en-US"/>
              <a:t>Без догляду дорослих запалювати </a:t>
            </a:r>
          </a:p>
          <a:p>
            <a:pPr eaLnBrk="1" hangingPunct="1"/>
            <a:r>
              <a:rPr lang="uk-UA" altLang="en-US"/>
              <a:t>вогнища із сухого листя, сміття, різні </a:t>
            </a:r>
          </a:p>
          <a:p>
            <a:pPr eaLnBrk="1" hangingPunct="1"/>
            <a:r>
              <a:rPr lang="uk-UA" altLang="en-US"/>
              <a:t>відходи;</a:t>
            </a:r>
          </a:p>
        </p:txBody>
      </p:sp>
      <p:sp>
        <p:nvSpPr>
          <p:cNvPr id="10245" name="Rectangle 15">
            <a:extLst>
              <a:ext uri="{FF2B5EF4-FFF2-40B4-BE49-F238E27FC236}">
                <a16:creationId xmlns:a16="http://schemas.microsoft.com/office/drawing/2014/main" id="{8C8F5B13-1993-4163-A396-7FAD3CB9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429000"/>
            <a:ext cx="2960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en-US"/>
              <a:t>При відсутності дорослих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en-US"/>
              <a:t>вмикати електроприлади;</a:t>
            </a:r>
          </a:p>
        </p:txBody>
      </p:sp>
      <p:pic>
        <p:nvPicPr>
          <p:cNvPr id="10246" name="Picture 16" descr="post-7089-1257165358">
            <a:extLst>
              <a:ext uri="{FF2B5EF4-FFF2-40B4-BE49-F238E27FC236}">
                <a16:creationId xmlns:a16="http://schemas.microsoft.com/office/drawing/2014/main" id="{E9643BF9-AE3B-46DC-91D1-02443D6B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22098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7" descr="post-7089-1257165505">
            <a:extLst>
              <a:ext uri="{FF2B5EF4-FFF2-40B4-BE49-F238E27FC236}">
                <a16:creationId xmlns:a16="http://schemas.microsoft.com/office/drawing/2014/main" id="{4D8D0983-106E-4B4F-A1D9-AEA8FECF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1336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18">
            <a:extLst>
              <a:ext uri="{FF2B5EF4-FFF2-40B4-BE49-F238E27FC236}">
                <a16:creationId xmlns:a16="http://schemas.microsoft.com/office/drawing/2014/main" id="{7C6AFB9C-4CDE-4389-98E5-EEACCEBBD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en-US" sz="3200" b="1" i="1" u="sng">
                <a:solidFill>
                  <a:schemeClr val="tx2"/>
                </a:solidFill>
              </a:rPr>
              <a:t>Категорично забороняється!</a:t>
            </a:r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stixi dlya detej pravila pozharnoj bezopasnosti 1 Стихи для детей: Правила пожарной безопасности">
            <a:extLst>
              <a:ext uri="{FF2B5EF4-FFF2-40B4-BE49-F238E27FC236}">
                <a16:creationId xmlns:a16="http://schemas.microsoft.com/office/drawing/2014/main" id="{F9768E6E-82EC-449A-8C0C-8AE1E057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1242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>
            <a:extLst>
              <a:ext uri="{FF2B5EF4-FFF2-40B4-BE49-F238E27FC236}">
                <a16:creationId xmlns:a16="http://schemas.microsoft.com/office/drawing/2014/main" id="{390B31D2-86FA-4AB3-946D-A0C5132BC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85800"/>
            <a:ext cx="33194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en-US"/>
              <a:t>Класти іграшки та інші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en-US"/>
              <a:t>предмети на запалені плити ;</a:t>
            </a:r>
          </a:p>
        </p:txBody>
      </p:sp>
      <p:pic>
        <p:nvPicPr>
          <p:cNvPr id="11268" name="Picture 10" descr="Изображение">
            <a:extLst>
              <a:ext uri="{FF2B5EF4-FFF2-40B4-BE49-F238E27FC236}">
                <a16:creationId xmlns:a16="http://schemas.microsoft.com/office/drawing/2014/main" id="{F758CA61-B5D9-4024-87BF-137121C47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1">
            <a:extLst>
              <a:ext uri="{FF2B5EF4-FFF2-40B4-BE49-F238E27FC236}">
                <a16:creationId xmlns:a16="http://schemas.microsoft.com/office/drawing/2014/main" id="{88B54DA5-1230-4CE2-A491-435600C5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124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en-US"/>
              <a:t>Петарди - небезпечні іграшки</a:t>
            </a:r>
          </a:p>
        </p:txBody>
      </p:sp>
      <p:pic>
        <p:nvPicPr>
          <p:cNvPr id="11270" name="Picture 13" descr="Изображение">
            <a:extLst>
              <a:ext uri="{FF2B5EF4-FFF2-40B4-BE49-F238E27FC236}">
                <a16:creationId xmlns:a16="http://schemas.microsoft.com/office/drawing/2014/main" id="{85C8092A-14BF-4CCB-8FA5-27AB0F79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78275"/>
            <a:ext cx="3200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4">
            <a:extLst>
              <a:ext uri="{FF2B5EF4-FFF2-40B4-BE49-F238E27FC236}">
                <a16:creationId xmlns:a16="http://schemas.microsoft.com/office/drawing/2014/main" id="{B37CE9E0-0663-42DC-AB1B-01766C178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en-US"/>
              <a:t>Не використовуй саморобні та несправні гІрлянди.</a:t>
            </a:r>
          </a:p>
        </p:txBody>
      </p:sp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0" descr="http://www.centr-propaganda.ru/published/publicdata/Z132073WA/attachments/SC/products_pictures/1sr_enl.jpg">
            <a:extLst>
              <a:ext uri="{FF2B5EF4-FFF2-40B4-BE49-F238E27FC236}">
                <a16:creationId xmlns:a16="http://schemas.microsoft.com/office/drawing/2014/main" id="{C614CD5B-1C6E-4159-97D7-0FC57C4881D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2563813" cy="1874838"/>
          </a:xfrm>
          <a:noFill/>
        </p:spPr>
      </p:pic>
      <p:sp>
        <p:nvSpPr>
          <p:cNvPr id="12291" name="Rectangle 5">
            <a:extLst>
              <a:ext uri="{FF2B5EF4-FFF2-40B4-BE49-F238E27FC236}">
                <a16:creationId xmlns:a16="http://schemas.microsoft.com/office/drawing/2014/main" id="{87C49E18-DAF6-44C1-8CA1-7C21F4604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000"/>
              <a:t>Не можна залишати </a:t>
            </a:r>
          </a:p>
          <a:p>
            <a:pPr algn="ctr" eaLnBrk="1" hangingPunct="1"/>
            <a:r>
              <a:rPr lang="ru-RU" altLang="en-US" sz="1000"/>
              <a:t>непогашеного багаття</a:t>
            </a:r>
            <a:endParaRPr lang="uk-UA" altLang="en-US" sz="1000"/>
          </a:p>
        </p:txBody>
      </p:sp>
      <p:pic>
        <p:nvPicPr>
          <p:cNvPr id="12292" name="Рисунок 13" descr="http://www.centr-propaganda.ru/published/publicdata/Z132073WA/attachments/SC/products_pictures/25f_enl.jpg">
            <a:extLst>
              <a:ext uri="{FF2B5EF4-FFF2-40B4-BE49-F238E27FC236}">
                <a16:creationId xmlns:a16="http://schemas.microsoft.com/office/drawing/2014/main" id="{7670D253-6F56-4D16-9FE5-562C64E3D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5908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7">
            <a:extLst>
              <a:ext uri="{FF2B5EF4-FFF2-40B4-BE49-F238E27FC236}">
                <a16:creationId xmlns:a16="http://schemas.microsoft.com/office/drawing/2014/main" id="{38B1F902-F116-4FFC-A1FA-BA0DD38FB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900"/>
              <a:t>Не можна запалювати вогнища </a:t>
            </a:r>
          </a:p>
          <a:p>
            <a:pPr eaLnBrk="1" hangingPunct="1"/>
            <a:r>
              <a:rPr lang="ru-RU" altLang="en-US" sz="900"/>
              <a:t>поблизу дерев'яних будівель</a:t>
            </a:r>
            <a:endParaRPr lang="uk-UA" altLang="en-US" sz="900"/>
          </a:p>
        </p:txBody>
      </p:sp>
      <p:pic>
        <p:nvPicPr>
          <p:cNvPr id="12294" name="Рисунок 16" descr="http://www.centr-propaganda.ru/published/publicdata/Z132073WA/attachments/SC/products_pictures/336_enl.jpg">
            <a:extLst>
              <a:ext uri="{FF2B5EF4-FFF2-40B4-BE49-F238E27FC236}">
                <a16:creationId xmlns:a16="http://schemas.microsoft.com/office/drawing/2014/main" id="{FFE7D682-A3D5-43B7-9C78-55F779C2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5908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9">
            <a:extLst>
              <a:ext uri="{FF2B5EF4-FFF2-40B4-BE49-F238E27FC236}">
                <a16:creationId xmlns:a16="http://schemas.microsoft.com/office/drawing/2014/main" id="{9F5C7B7D-95D6-422F-A6E9-DB711C8EC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5240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900"/>
              <a:t>Не можна користуватися </a:t>
            </a:r>
          </a:p>
          <a:p>
            <a:pPr eaLnBrk="1" hangingPunct="1"/>
            <a:r>
              <a:rPr lang="ru-RU" altLang="en-US" sz="900"/>
              <a:t>Аєрозолями поблизу вогню.</a:t>
            </a:r>
            <a:endParaRPr lang="uk-UA" altLang="en-US" sz="900"/>
          </a:p>
        </p:txBody>
      </p:sp>
      <p:pic>
        <p:nvPicPr>
          <p:cNvPr id="12296" name="Рисунок 22" descr="http://www.centr-propaganda.ru/published/publicdata/Z132073WA/attachments/SC/products_pictures/5sd_enl.jpg">
            <a:extLst>
              <a:ext uri="{FF2B5EF4-FFF2-40B4-BE49-F238E27FC236}">
                <a16:creationId xmlns:a16="http://schemas.microsoft.com/office/drawing/2014/main" id="{D9B87F16-627B-40AD-8BB0-380C1555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5908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11">
            <a:extLst>
              <a:ext uri="{FF2B5EF4-FFF2-40B4-BE49-F238E27FC236}">
                <a16:creationId xmlns:a16="http://schemas.microsoft.com/office/drawing/2014/main" id="{DE13CC45-7390-456F-96A8-1E8F75285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000"/>
              <a:t>Не можна вмикати газ,якщо </a:t>
            </a:r>
          </a:p>
          <a:p>
            <a:pPr algn="ctr" eaLnBrk="1" hangingPunct="1"/>
            <a:r>
              <a:rPr lang="ru-RU" altLang="en-US" sz="1000"/>
              <a:t>поруч немає доросліх. </a:t>
            </a:r>
            <a:endParaRPr lang="uk-UA" altLang="en-US" sz="1000"/>
          </a:p>
        </p:txBody>
      </p:sp>
      <p:pic>
        <p:nvPicPr>
          <p:cNvPr id="12298" name="Рисунок 31" descr="http://www.centr-propaganda.ru/published/publicdata/Z132073WA/attachments/SC/products_pictures/92c_enl.jpg">
            <a:extLst>
              <a:ext uri="{FF2B5EF4-FFF2-40B4-BE49-F238E27FC236}">
                <a16:creationId xmlns:a16="http://schemas.microsoft.com/office/drawing/2014/main" id="{5EA3E4F9-25B1-4BF9-99E4-2195C5774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90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13">
            <a:extLst>
              <a:ext uri="{FF2B5EF4-FFF2-40B4-BE49-F238E27FC236}">
                <a16:creationId xmlns:a16="http://schemas.microsoft.com/office/drawing/2014/main" id="{C6028C66-0D7F-4894-BA63-D6FAAC462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910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900"/>
              <a:t>Не можна сушити одяг над </a:t>
            </a:r>
          </a:p>
          <a:p>
            <a:pPr algn="ctr" eaLnBrk="1" hangingPunct="1"/>
            <a:r>
              <a:rPr lang="ru-RU" altLang="en-US" sz="900"/>
              <a:t>відкритим вогнем.</a:t>
            </a:r>
            <a:endParaRPr lang="uk-UA" altLang="en-US" sz="900"/>
          </a:p>
        </p:txBody>
      </p:sp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DC0DA74-37FF-48C9-8864-1C1FDCC22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371600"/>
          </a:xfrm>
        </p:spPr>
        <p:txBody>
          <a:bodyPr/>
          <a:lstStyle/>
          <a:p>
            <a:r>
              <a:rPr lang="uk-UA" altLang="en-US" b="1" i="1"/>
              <a:t>Хто рятує від пожежі?</a:t>
            </a:r>
            <a:r>
              <a:rPr lang="uk-UA" altLang="en-US"/>
              <a:t> </a:t>
            </a:r>
          </a:p>
        </p:txBody>
      </p:sp>
      <p:pic>
        <p:nvPicPr>
          <p:cNvPr id="81926" name="Picture 6" descr="Поезда дальнего следования KM.RU">
            <a:extLst>
              <a:ext uri="{FF2B5EF4-FFF2-40B4-BE49-F238E27FC236}">
                <a16:creationId xmlns:a16="http://schemas.microsoft.com/office/drawing/2014/main" id="{86F53DFA-C8D4-400C-9024-86664A31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4114800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Гражданские вертолёты всех типов Машиностроение / Авиастроение. Двигателестроение Отраслевые предложения Портал ПВ.РФ.">
            <a:extLst>
              <a:ext uri="{FF2B5EF4-FFF2-40B4-BE49-F238E27FC236}">
                <a16:creationId xmlns:a16="http://schemas.microsoft.com/office/drawing/2014/main" id="{C50D183A-05CD-4677-931F-EE8FF9409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648075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Черное зарево в Подольске обошлось без жертв Происшествия в Подольске">
            <a:extLst>
              <a:ext uri="{FF2B5EF4-FFF2-40B4-BE49-F238E27FC236}">
                <a16:creationId xmlns:a16="http://schemas.microsoft.com/office/drawing/2014/main" id="{813AE039-E00D-4EB7-995D-A504CCE6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1" name="Rectangle 11">
            <a:extLst>
              <a:ext uri="{FF2B5EF4-FFF2-40B4-BE49-F238E27FC236}">
                <a16:creationId xmlns:a16="http://schemas.microsoft.com/office/drawing/2014/main" id="{4989791E-3DC0-4D82-B238-4DC6FEB97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35" name="Picture 15" descr="Сусанин / Вызов пожарных к 4 корпусу УдГУ оказался ложным">
            <a:extLst>
              <a:ext uri="{FF2B5EF4-FFF2-40B4-BE49-F238E27FC236}">
                <a16:creationId xmlns:a16="http://schemas.microsoft.com/office/drawing/2014/main" id="{BCF5C889-FADD-493E-8C69-C690E53BB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502025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F43EC13-4968-4E0D-9BE7-5272D66305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br>
              <a:rPr lang="uk-UA" altLang="en-US" sz="4000"/>
            </a:br>
            <a:br>
              <a:rPr lang="uk-UA" altLang="en-US" sz="4000"/>
            </a:br>
            <a:r>
              <a:rPr lang="uk-UA" altLang="en-US" sz="3400" b="1" i="1" u="sng"/>
              <a:t>Вогненні прислів'я та приказки.</a:t>
            </a:r>
            <a:r>
              <a:rPr lang="uk-UA" altLang="en-US" sz="4000"/>
              <a:t> </a:t>
            </a:r>
            <a:br>
              <a:rPr lang="uk-UA" altLang="en-US" sz="4000"/>
            </a:br>
            <a:br>
              <a:rPr lang="uk-UA" altLang="en-US" sz="4000"/>
            </a:br>
            <a:endParaRPr lang="uk-UA" altLang="en-US" sz="40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8A77713-F033-448E-83F7-13F85FB4F5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altLang="en-US" sz="2000"/>
              <a:t>Не жартуй із вогнем — це небезпечно.</a:t>
            </a:r>
          </a:p>
          <a:p>
            <a:pPr>
              <a:lnSpc>
                <a:spcPct val="80000"/>
              </a:lnSpc>
            </a:pPr>
            <a:r>
              <a:rPr lang="uk-UA" altLang="en-US" sz="2000"/>
              <a:t>Вогонь не вода — вхопить — не спливеш.</a:t>
            </a:r>
          </a:p>
          <a:p>
            <a:pPr>
              <a:lnSpc>
                <a:spcPct val="80000"/>
              </a:lnSpc>
            </a:pPr>
            <a:r>
              <a:rPr lang="uk-UA" altLang="en-US" sz="2000"/>
              <a:t>Коли гуляєш в лісі, запам’ятай, вогню ніколи в лісі не залишай!</a:t>
            </a:r>
          </a:p>
          <a:p>
            <a:pPr>
              <a:lnSpc>
                <a:spcPct val="80000"/>
              </a:lnSpc>
            </a:pPr>
            <a:r>
              <a:rPr lang="uk-UA" altLang="en-US" sz="2000"/>
              <a:t>З малої іскри — великий вогонь.</a:t>
            </a:r>
          </a:p>
          <a:p>
            <a:pPr>
              <a:lnSpc>
                <a:spcPct val="80000"/>
              </a:lnSpc>
            </a:pPr>
            <a:r>
              <a:rPr lang="uk-UA" altLang="en-US" sz="2000"/>
              <a:t>Не грайся з вогнем — обпечешся.</a:t>
            </a:r>
          </a:p>
          <a:p>
            <a:pPr>
              <a:lnSpc>
                <a:spcPct val="80000"/>
              </a:lnSpc>
            </a:pPr>
            <a:r>
              <a:rPr lang="uk-UA" altLang="en-US" sz="2000"/>
              <a:t>Коробка сірників, хоч і мала,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000"/>
              <a:t>     наробити може багато лиха.</a:t>
            </a:r>
          </a:p>
          <a:p>
            <a:pPr>
              <a:lnSpc>
                <a:spcPct val="80000"/>
              </a:lnSpc>
            </a:pPr>
            <a:r>
              <a:rPr lang="uk-UA" altLang="en-US" sz="2000"/>
              <a:t>Вогонь нам друг, та не завжди —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000"/>
              <a:t>    чекати можна від нього біди.</a:t>
            </a:r>
          </a:p>
          <a:p>
            <a:pPr>
              <a:lnSpc>
                <a:spcPct val="80000"/>
              </a:lnSpc>
            </a:pPr>
            <a:r>
              <a:rPr lang="uk-UA" altLang="en-US" sz="2000"/>
              <a:t>Запам’ятай це, дітвора,— газ і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000"/>
              <a:t>    сірники — не гра! </a:t>
            </a:r>
          </a:p>
          <a:p>
            <a:pPr>
              <a:lnSpc>
                <a:spcPct val="80000"/>
              </a:lnSpc>
            </a:pPr>
            <a:endParaRPr lang="uk-UA" altLang="en-US" sz="200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A3ACFF07-3113-4E0A-9C8C-9C5DC8B1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65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6">
            <a:extLst>
              <a:ext uri="{FF2B5EF4-FFF2-40B4-BE49-F238E27FC236}">
                <a16:creationId xmlns:a16="http://schemas.microsoft.com/office/drawing/2014/main" id="{C3392340-5C87-4383-9D05-8658883830A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419350" y="3790950"/>
            <a:ext cx="647700" cy="5486400"/>
            <a:chOff x="140" y="4820"/>
            <a:chExt cx="900" cy="11440"/>
          </a:xfrm>
        </p:grpSpPr>
        <p:pic>
          <p:nvPicPr>
            <p:cNvPr id="16390" name="Picture 7" descr="J0076146">
              <a:extLst>
                <a:ext uri="{FF2B5EF4-FFF2-40B4-BE49-F238E27FC236}">
                  <a16:creationId xmlns:a16="http://schemas.microsoft.com/office/drawing/2014/main" id="{7144514F-14CE-42EB-9639-072207711E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20" y="14500"/>
              <a:ext cx="28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8" descr="J0076146">
              <a:extLst>
                <a:ext uri="{FF2B5EF4-FFF2-40B4-BE49-F238E27FC236}">
                  <a16:creationId xmlns:a16="http://schemas.microsoft.com/office/drawing/2014/main" id="{E14676B2-89B0-4FA2-8EFF-C18C938855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810" y="11530"/>
              <a:ext cx="28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9" descr="J0076146">
              <a:extLst>
                <a:ext uri="{FF2B5EF4-FFF2-40B4-BE49-F238E27FC236}">
                  <a16:creationId xmlns:a16="http://schemas.microsoft.com/office/drawing/2014/main" id="{FC93DAD9-7849-439F-BCCC-0E86D5034F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20" y="8740"/>
              <a:ext cx="28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0" descr="J0076146">
              <a:extLst>
                <a:ext uri="{FF2B5EF4-FFF2-40B4-BE49-F238E27FC236}">
                  <a16:creationId xmlns:a16="http://schemas.microsoft.com/office/drawing/2014/main" id="{7FC29B6C-9989-4878-8517-B999F5FBFB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810" y="5770"/>
              <a:ext cx="28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FCA09BF-6253-4FDA-855E-8157005409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altLang="en-US" sz="4000" b="1" i="1"/>
              <a:t>Гра</a:t>
            </a:r>
            <a:r>
              <a:rPr lang="uk-UA" altLang="en-US" sz="4000" b="1" i="1" u="sng"/>
              <a:t> «Що придасться при пожежі».</a:t>
            </a:r>
          </a:p>
        </p:txBody>
      </p:sp>
      <p:pic>
        <p:nvPicPr>
          <p:cNvPr id="18435" name="Picture 7" descr="file1_html_m26e4ac3d">
            <a:extLst>
              <a:ext uri="{FF2B5EF4-FFF2-40B4-BE49-F238E27FC236}">
                <a16:creationId xmlns:a16="http://schemas.microsoft.com/office/drawing/2014/main" id="{9A214615-D9CE-4E45-8CB1-1A498ECE8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421063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file1_html_m1db5ce7c">
            <a:extLst>
              <a:ext uri="{FF2B5EF4-FFF2-40B4-BE49-F238E27FC236}">
                <a16:creationId xmlns:a16="http://schemas.microsoft.com/office/drawing/2014/main" id="{BED3FF14-519E-4C45-BBF6-151040D1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375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0668CD24-FC6E-487B-B611-A129F45BE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1800" b="1"/>
              <a:t>	</a:t>
            </a:r>
            <a:r>
              <a:rPr lang="ru-RU" altLang="en-US" sz="2800" b="1"/>
              <a:t>Пожежу легше попередити, ніж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 b="1"/>
              <a:t>загасити.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 b="1"/>
              <a:t>	Для цього у повсякденному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 b="1"/>
              <a:t>житті необхідно суворо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 b="1"/>
              <a:t>дотримуватися правил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 b="1"/>
              <a:t>пожежної безпеки.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 b="1"/>
              <a:t>	Вогонь помилок не вибачає.</a:t>
            </a:r>
            <a:r>
              <a:rPr lang="uk-UA" altLang="en-US" sz="2800"/>
              <a:t> </a:t>
            </a:r>
            <a:endParaRPr lang="uk-UA" altLang="en-US" sz="280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en-US" sz="28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1800" b="1" i="1">
                <a:solidFill>
                  <a:srgbClr val="FF0000"/>
                </a:solidFill>
              </a:rPr>
              <a:t> </a:t>
            </a:r>
            <a:r>
              <a:rPr lang="uk-UA" altLang="en-US" sz="2800" b="1" i="1">
                <a:solidFill>
                  <a:srgbClr val="FF0000"/>
                </a:solidFill>
              </a:rPr>
              <a:t>Будьте обережні з вогнем!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 b="1" i="1">
                <a:solidFill>
                  <a:srgbClr val="FF0000"/>
                </a:solidFill>
              </a:rPr>
              <a:t>           Бережіть себе!</a:t>
            </a:r>
            <a:r>
              <a:rPr lang="uk-UA" altLang="en-US" sz="28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A53F9B9E-FFEE-4C74-AB1D-9271618B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4000" b="1" i="1" u="sng">
                <a:solidFill>
                  <a:schemeClr val="tx2"/>
                </a:solidFill>
              </a:rPr>
              <a:t>Запам’ятайте !</a:t>
            </a:r>
            <a:endParaRPr lang="uk-UA" altLang="en-US" sz="4000" b="1" i="1" u="sng">
              <a:solidFill>
                <a:schemeClr val="tx2"/>
              </a:solidFill>
            </a:endParaRPr>
          </a:p>
        </p:txBody>
      </p:sp>
      <p:pic>
        <p:nvPicPr>
          <p:cNvPr id="31752" name="Picture 8" descr="Скачать презентацию на тему профессия пожарный">
            <a:extLst>
              <a:ext uri="{FF2B5EF4-FFF2-40B4-BE49-F238E27FC236}">
                <a16:creationId xmlns:a16="http://schemas.microsoft.com/office/drawing/2014/main" id="{0D723CC9-4CC9-4B62-A1D7-196DB110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32226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B14F58F2-7861-4FFC-BD8B-E07E0AEB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55CBBA2E-2145-4B48-94E2-8B96466C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AE243197-3C0A-4CE2-BEE2-B158E25B0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 i="1" u="sng"/>
              <a:t>Що таке пожежа?</a:t>
            </a:r>
            <a:endParaRPr lang="uk-UA" altLang="en-US" sz="4000" b="1" i="1" u="sng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281E0AF-85ED-413B-A233-3F3FA23D7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en-US" sz="2400" b="1" i="1">
                <a:solidFill>
                  <a:srgbClr val="FF0000"/>
                </a:solidFill>
              </a:rPr>
              <a:t>Пожежа</a:t>
            </a:r>
            <a:r>
              <a:rPr lang="uk-UA" altLang="en-US" sz="2400" i="1"/>
              <a:t> – це процес горіння, який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400" i="1"/>
              <a:t>вийшов з-під контролю людини. </a:t>
            </a:r>
          </a:p>
          <a:p>
            <a:pPr>
              <a:buFont typeface="Wingdings" panose="05000000000000000000" pitchFamily="2" charset="2"/>
              <a:buNone/>
            </a:pPr>
            <a:endParaRPr lang="uk-UA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400"/>
              <a:t>Пожежа - це страшне нещастя. Його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400"/>
              <a:t>наслідки вимірюються не тільки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400"/>
              <a:t>грошима,але людськими життями.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400"/>
              <a:t>Але якщо повністю дотримуватися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400"/>
              <a:t>правил протипожежної безпеки,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400"/>
              <a:t>цього можна уникнути. </a:t>
            </a:r>
            <a:endParaRPr lang="uk-UA" altLang="en-US" sz="2400" i="1"/>
          </a:p>
          <a:p>
            <a:endParaRPr lang="uk-UA" altLang="en-US" sz="2400"/>
          </a:p>
        </p:txBody>
      </p:sp>
      <p:pic>
        <p:nvPicPr>
          <p:cNvPr id="79882" name="Picture 10" descr="Две квартиры горели в субботу в Нижнем Тагиле">
            <a:extLst>
              <a:ext uri="{FF2B5EF4-FFF2-40B4-BE49-F238E27FC236}">
                <a16:creationId xmlns:a16="http://schemas.microsoft.com/office/drawing/2014/main" id="{71263375-8CC4-4EDF-9DEE-F6E36085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663825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4" name="Picture 12" descr="lomelind флешмоб">
            <a:extLst>
              <a:ext uri="{FF2B5EF4-FFF2-40B4-BE49-F238E27FC236}">
                <a16:creationId xmlns:a16="http://schemas.microsoft.com/office/drawing/2014/main" id="{DFB9DE95-5C91-4C4B-A880-ED5EE328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667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6" name="Picture 14" descr="Метка Электропроводка ЭлектроАС - Электромонтажные работы и электромонтаж, электролаборатория, наружное освещение, прокладка каб">
            <a:extLst>
              <a:ext uri="{FF2B5EF4-FFF2-40B4-BE49-F238E27FC236}">
                <a16:creationId xmlns:a16="http://schemas.microsoft.com/office/drawing/2014/main" id="{F6CF60F9-4745-4FA7-A608-20F316DF7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1E72E6A-CB49-4EE2-A2D2-8AC034A03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371600"/>
          </a:xfrm>
        </p:spPr>
        <p:txBody>
          <a:bodyPr/>
          <a:lstStyle/>
          <a:p>
            <a:r>
              <a:rPr lang="ru-RU" altLang="en-US" b="1" i="1" u="sng"/>
              <a:t>Чому небезпечна пожежа?</a:t>
            </a:r>
            <a:endParaRPr lang="uk-UA" altLang="en-US" b="1" i="1" u="sng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6C281EC-7C1C-42FB-82A4-691244AFA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en-US"/>
              <a:t>При пожежі можуть згоріти:</a:t>
            </a:r>
          </a:p>
          <a:p>
            <a:r>
              <a:rPr lang="uk-UA" altLang="en-US"/>
              <a:t> речі;</a:t>
            </a:r>
          </a:p>
          <a:p>
            <a:r>
              <a:rPr lang="uk-UA" altLang="en-US"/>
              <a:t> квартира;</a:t>
            </a:r>
          </a:p>
          <a:p>
            <a:r>
              <a:rPr lang="uk-UA" altLang="en-US"/>
              <a:t> навіть цілий будинок; </a:t>
            </a:r>
          </a:p>
          <a:p>
            <a:r>
              <a:rPr lang="uk-UA" altLang="en-US"/>
              <a:t>але головне, що при пожежі можуть загинути люди. </a:t>
            </a:r>
          </a:p>
        </p:txBody>
      </p:sp>
      <p:pic>
        <p:nvPicPr>
          <p:cNvPr id="80900" name="Picture 11" descr="Любовь ЧАЙКА. Запорожье, Мелитополь, область. Новости региона от &quot;МВ&quot;">
            <a:extLst>
              <a:ext uri="{FF2B5EF4-FFF2-40B4-BE49-F238E27FC236}">
                <a16:creationId xmlns:a16="http://schemas.microsoft.com/office/drawing/2014/main" id="{F2804E07-D6A6-4F42-93DE-08839B323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8194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Экспериментаторы - Новости Бердянска">
            <a:extLst>
              <a:ext uri="{FF2B5EF4-FFF2-40B4-BE49-F238E27FC236}">
                <a16:creationId xmlns:a16="http://schemas.microsoft.com/office/drawing/2014/main" id="{05C91197-75D2-40B9-9CB2-ED1B7E81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13" descr="Крупный пожар на заводе по переработке нефти в Саратове">
            <a:extLst>
              <a:ext uri="{FF2B5EF4-FFF2-40B4-BE49-F238E27FC236}">
                <a16:creationId xmlns:a16="http://schemas.microsoft.com/office/drawing/2014/main" id="{282A12A6-4E46-4E47-80CA-B3817C78C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514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 descr="Последствия пожара - УАЗ Patriot Железный Бамбр">
            <a:extLst>
              <a:ext uri="{FF2B5EF4-FFF2-40B4-BE49-F238E27FC236}">
                <a16:creationId xmlns:a16="http://schemas.microsoft.com/office/drawing/2014/main" id="{1CDA3719-6289-4939-B9DB-3DC4DF047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3528FF0-20E3-495C-9B69-995F610BCA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altLang="en-US" b="1" i="1"/>
              <a:t>Що наробила пожежа.</a:t>
            </a:r>
          </a:p>
        </p:txBody>
      </p:sp>
      <p:pic>
        <p:nvPicPr>
          <p:cNvPr id="4099" name="Picture 5" descr="МЧС России">
            <a:extLst>
              <a:ext uri="{FF2B5EF4-FFF2-40B4-BE49-F238E27FC236}">
                <a16:creationId xmlns:a16="http://schemas.microsoft.com/office/drawing/2014/main" id="{9ED31799-BC72-4E45-B280-35C0A9DA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514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ФОТО.АКВАРИУМ.РУ - Пожар, фото аквариумов, рыбок, молюсков, растений, птиц, кошек, собак, пауков">
            <a:extLst>
              <a:ext uri="{FF2B5EF4-FFF2-40B4-BE49-F238E27FC236}">
                <a16:creationId xmlns:a16="http://schemas.microsoft.com/office/drawing/2014/main" id="{AE88B77E-99BA-4BE3-A76F-BF0121325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676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Поджигатели - Трибуна">
            <a:extLst>
              <a:ext uri="{FF2B5EF4-FFF2-40B4-BE49-F238E27FC236}">
                <a16:creationId xmlns:a16="http://schemas.microsoft.com/office/drawing/2014/main" id="{02D57FBC-EAA0-4F42-83D9-06166BD8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4241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Любовь ЧАЙКА. Запорожье, Мелитополь, область. Новости региона от &quot;МВ&quot;">
            <a:extLst>
              <a:ext uri="{FF2B5EF4-FFF2-40B4-BE49-F238E27FC236}">
                <a16:creationId xmlns:a16="http://schemas.microsoft.com/office/drawing/2014/main" id="{457F42CB-B76D-48FC-9B5A-95FD0A8D4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5146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Пожар в лесу Абориген">
            <a:extLst>
              <a:ext uri="{FF2B5EF4-FFF2-40B4-BE49-F238E27FC236}">
                <a16:creationId xmlns:a16="http://schemas.microsoft.com/office/drawing/2014/main" id="{B2A7519B-8D37-497B-890A-CA7E0DE3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Крупный пожар на заводе по переработке нефти в Саратове">
            <a:extLst>
              <a:ext uri="{FF2B5EF4-FFF2-40B4-BE49-F238E27FC236}">
                <a16:creationId xmlns:a16="http://schemas.microsoft.com/office/drawing/2014/main" id="{D13CC116-361A-4795-9B70-8905D385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3622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6" name="Group 14">
            <a:extLst>
              <a:ext uri="{FF2B5EF4-FFF2-40B4-BE49-F238E27FC236}">
                <a16:creationId xmlns:a16="http://schemas.microsoft.com/office/drawing/2014/main" id="{4BE2233D-B96D-4744-BCE0-FD610EED1AA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095750" y="1809750"/>
            <a:ext cx="952500" cy="9144000"/>
            <a:chOff x="140" y="4820"/>
            <a:chExt cx="900" cy="11440"/>
          </a:xfrm>
        </p:grpSpPr>
        <p:pic>
          <p:nvPicPr>
            <p:cNvPr id="4107" name="Picture 15" descr="J0076146">
              <a:extLst>
                <a:ext uri="{FF2B5EF4-FFF2-40B4-BE49-F238E27FC236}">
                  <a16:creationId xmlns:a16="http://schemas.microsoft.com/office/drawing/2014/main" id="{24E68562-E51F-40D9-A3DC-730E108DFC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20" y="14500"/>
              <a:ext cx="28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6" descr="J0076146">
              <a:extLst>
                <a:ext uri="{FF2B5EF4-FFF2-40B4-BE49-F238E27FC236}">
                  <a16:creationId xmlns:a16="http://schemas.microsoft.com/office/drawing/2014/main" id="{42E8B2CF-9693-49A3-89EF-F3DB9EA486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810" y="11530"/>
              <a:ext cx="28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7" descr="J0076146">
              <a:extLst>
                <a:ext uri="{FF2B5EF4-FFF2-40B4-BE49-F238E27FC236}">
                  <a16:creationId xmlns:a16="http://schemas.microsoft.com/office/drawing/2014/main" id="{0A329363-2C77-400B-A957-D95469DFC0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20" y="8740"/>
              <a:ext cx="28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8" descr="J0076146">
              <a:extLst>
                <a:ext uri="{FF2B5EF4-FFF2-40B4-BE49-F238E27FC236}">
                  <a16:creationId xmlns:a16="http://schemas.microsoft.com/office/drawing/2014/main" id="{8AB245FB-271E-4135-8B2D-09D8D03CCA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810" y="5770"/>
              <a:ext cx="28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5272773-6170-4D3C-A657-AAFDF5D64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b="1" i="1" u="sng"/>
              <a:t>Причини пожежі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1513142-B8AF-49B6-ABBF-3063038E6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en-US" sz="2800" b="1"/>
              <a:t>Феєрверки.</a:t>
            </a:r>
          </a:p>
          <a:p>
            <a:endParaRPr lang="uk-UA" altLang="en-US" sz="2800" b="1"/>
          </a:p>
          <a:p>
            <a:r>
              <a:rPr lang="uk-UA" altLang="en-US" sz="2800" b="1"/>
              <a:t>Необережне поводження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800" b="1"/>
              <a:t>   з вогнем.</a:t>
            </a:r>
          </a:p>
          <a:p>
            <a:pPr>
              <a:buFont typeface="Wingdings" panose="05000000000000000000" pitchFamily="2" charset="2"/>
              <a:buNone/>
            </a:pPr>
            <a:endParaRPr lang="uk-UA" altLang="en-US" sz="2800" b="1"/>
          </a:p>
          <a:p>
            <a:r>
              <a:rPr lang="uk-UA" altLang="en-US" sz="2800" b="1"/>
              <a:t>Газові і електричні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800" b="1"/>
              <a:t>   печі.</a:t>
            </a:r>
          </a:p>
          <a:p>
            <a:endParaRPr lang="uk-UA" altLang="en-US" sz="2800" b="1"/>
          </a:p>
          <a:p>
            <a:endParaRPr lang="uk-UA" altLang="en-US" b="1"/>
          </a:p>
          <a:p>
            <a:endParaRPr lang="uk-UA" altLang="en-US" b="1"/>
          </a:p>
        </p:txBody>
      </p:sp>
      <p:pic>
        <p:nvPicPr>
          <p:cNvPr id="50180" name="Picture 4" descr="Pin Animation Art Page 2 on Pinterest">
            <a:extLst>
              <a:ext uri="{FF2B5EF4-FFF2-40B4-BE49-F238E27FC236}">
                <a16:creationId xmlns:a16="http://schemas.microsoft.com/office/drawing/2014/main" id="{887FC805-5634-4D1A-9F88-056A2B6C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905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За неосторожное обращение с огнем привлекут к уголовной ответственности / КарелИнформ">
            <a:extLst>
              <a:ext uri="{FF2B5EF4-FFF2-40B4-BE49-F238E27FC236}">
                <a16:creationId xmlns:a16="http://schemas.microsoft.com/office/drawing/2014/main" id="{9C6B7DF8-A381-4528-B430-25C796F4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Как выбрать газовую плиту в интернет-магазине &quot; Кулинарные рецепты домашней кухни, фото-рецепты / Кулинарная Копилка">
            <a:extLst>
              <a:ext uri="{FF2B5EF4-FFF2-40B4-BE49-F238E27FC236}">
                <a16:creationId xmlns:a16="http://schemas.microsoft.com/office/drawing/2014/main" id="{38F21B77-8D54-4394-922F-53DBE487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1828800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A14B100-56F2-4ECB-8269-E39DBC36A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en-US" sz="2400" b="1"/>
              <a:t>Недопалок сірника, цигарки,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400" b="1"/>
              <a:t>    свічки.</a:t>
            </a:r>
          </a:p>
          <a:p>
            <a:pPr>
              <a:lnSpc>
                <a:spcPct val="90000"/>
              </a:lnSpc>
            </a:pPr>
            <a:endParaRPr lang="ru-RU" altLang="en-US" sz="2400" b="1"/>
          </a:p>
          <a:p>
            <a:pPr>
              <a:lnSpc>
                <a:spcPct val="90000"/>
              </a:lnSpc>
            </a:pPr>
            <a:endParaRPr lang="ru-RU" altLang="en-US" sz="2400" b="1"/>
          </a:p>
          <a:p>
            <a:pPr>
              <a:lnSpc>
                <a:spcPct val="90000"/>
              </a:lnSpc>
            </a:pPr>
            <a:endParaRPr lang="ru-RU" altLang="en-US" sz="2400" b="1"/>
          </a:p>
          <a:p>
            <a:pPr>
              <a:lnSpc>
                <a:spcPct val="90000"/>
              </a:lnSpc>
            </a:pPr>
            <a:r>
              <a:rPr lang="ru-RU" altLang="en-US" sz="2400" b="1"/>
              <a:t>Вит</a:t>
            </a:r>
            <a:r>
              <a:rPr lang="uk-UA" altLang="en-US" sz="2400" b="1"/>
              <a:t>ік газу.</a:t>
            </a:r>
          </a:p>
          <a:p>
            <a:pPr>
              <a:lnSpc>
                <a:spcPct val="90000"/>
              </a:lnSpc>
            </a:pPr>
            <a:endParaRPr lang="uk-UA" altLang="en-US" sz="2400" b="1"/>
          </a:p>
          <a:p>
            <a:pPr>
              <a:lnSpc>
                <a:spcPct val="90000"/>
              </a:lnSpc>
            </a:pPr>
            <a:endParaRPr lang="uk-UA" altLang="en-US" sz="2400" b="1"/>
          </a:p>
          <a:p>
            <a:pPr>
              <a:lnSpc>
                <a:spcPct val="90000"/>
              </a:lnSpc>
            </a:pPr>
            <a:endParaRPr lang="uk-UA" altLang="en-US" sz="2400" b="1"/>
          </a:p>
          <a:p>
            <a:pPr>
              <a:lnSpc>
                <a:spcPct val="90000"/>
              </a:lnSpc>
            </a:pPr>
            <a:r>
              <a:rPr lang="uk-UA" altLang="en-US" sz="2400" b="1"/>
              <a:t>Перевантаження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400" b="1"/>
              <a:t>    електромережі.</a:t>
            </a:r>
            <a:r>
              <a:rPr lang="uk-UA" altLang="en-US"/>
              <a:t> </a:t>
            </a:r>
            <a:endParaRPr lang="uk-UA" altLang="en-US" sz="2400" b="1"/>
          </a:p>
          <a:p>
            <a:pPr>
              <a:lnSpc>
                <a:spcPct val="90000"/>
              </a:lnSpc>
            </a:pPr>
            <a:endParaRPr lang="uk-UA" altLang="en-US" sz="2400" b="1"/>
          </a:p>
          <a:p>
            <a:pPr>
              <a:lnSpc>
                <a:spcPct val="90000"/>
              </a:lnSpc>
            </a:pPr>
            <a:endParaRPr lang="uk-UA" altLang="en-US" sz="2400" b="1"/>
          </a:p>
          <a:p>
            <a:pPr>
              <a:lnSpc>
                <a:spcPct val="90000"/>
              </a:lnSpc>
            </a:pPr>
            <a:endParaRPr lang="uk-UA" altLang="en-US" sz="2400" b="1"/>
          </a:p>
          <a:p>
            <a:pPr>
              <a:lnSpc>
                <a:spcPct val="90000"/>
              </a:lnSpc>
            </a:pPr>
            <a:endParaRPr lang="uk-UA" altLang="en-US" sz="2400" b="1"/>
          </a:p>
          <a:p>
            <a:pPr>
              <a:lnSpc>
                <a:spcPct val="90000"/>
              </a:lnSpc>
            </a:pPr>
            <a:endParaRPr lang="uk-UA" altLang="en-US" sz="2400" b="1"/>
          </a:p>
          <a:p>
            <a:pPr>
              <a:lnSpc>
                <a:spcPct val="90000"/>
              </a:lnSpc>
            </a:pPr>
            <a:endParaRPr lang="uk-UA" altLang="en-US" sz="2400" b="1"/>
          </a:p>
          <a:p>
            <a:pPr>
              <a:lnSpc>
                <a:spcPct val="90000"/>
              </a:lnSpc>
            </a:pPr>
            <a:endParaRPr lang="uk-UA" altLang="en-US" sz="2400"/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6FEA209F-6CD3-4B8C-9444-3BB0C702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Как выбрать газовую плиту? ПРАВИЛЬНО выбираем бытовую технику">
            <a:extLst>
              <a:ext uri="{FF2B5EF4-FFF2-40B4-BE49-F238E27FC236}">
                <a16:creationId xmlns:a16="http://schemas.microsoft.com/office/drawing/2014/main" id="{8653E57F-9D11-4C27-8A66-C777BEB4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057400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Одесса в огне - - Афиша Одессы - Каталог статей - МОЯ ОДЕССА">
            <a:extLst>
              <a:ext uri="{FF2B5EF4-FFF2-40B4-BE49-F238E27FC236}">
                <a16:creationId xmlns:a16="http://schemas.microsoft.com/office/drawing/2014/main" id="{1AD10873-4BF7-4E78-BE96-569CFD4E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20574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D619F4C-2A3C-4A74-AE94-C5A47C987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924800" cy="6019800"/>
          </a:xfrm>
        </p:spPr>
        <p:txBody>
          <a:bodyPr/>
          <a:lstStyle/>
          <a:p>
            <a:endParaRPr lang="uk-UA" altLang="en-US" sz="2400" b="1"/>
          </a:p>
          <a:p>
            <a:endParaRPr lang="uk-UA" altLang="en-US" sz="2400" b="1"/>
          </a:p>
          <a:p>
            <a:r>
              <a:rPr lang="uk-UA" altLang="en-US" sz="2400" b="1"/>
              <a:t>Несправні електричні вилки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400" b="1"/>
              <a:t>    і розетки.</a:t>
            </a:r>
          </a:p>
          <a:p>
            <a:pPr>
              <a:buFont typeface="Wingdings" panose="05000000000000000000" pitchFamily="2" charset="2"/>
              <a:buNone/>
            </a:pPr>
            <a:endParaRPr lang="uk-UA" altLang="en-US" sz="2400" b="1"/>
          </a:p>
          <a:p>
            <a:pPr>
              <a:buFont typeface="Wingdings" panose="05000000000000000000" pitchFamily="2" charset="2"/>
              <a:buNone/>
            </a:pPr>
            <a:endParaRPr lang="uk-UA" altLang="en-US" sz="2400" b="1"/>
          </a:p>
          <a:p>
            <a:r>
              <a:rPr lang="uk-UA" altLang="en-US" sz="2400" b="1"/>
              <a:t>Залишені без нагляду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400" b="1"/>
              <a:t>    електроприлади.</a:t>
            </a:r>
          </a:p>
          <a:p>
            <a:pPr>
              <a:buFont typeface="Wingdings" panose="05000000000000000000" pitchFamily="2" charset="2"/>
              <a:buNone/>
            </a:pPr>
            <a:endParaRPr lang="uk-UA" altLang="en-US" sz="2400" b="1"/>
          </a:p>
          <a:p>
            <a:pPr>
              <a:buFont typeface="Wingdings" panose="05000000000000000000" pitchFamily="2" charset="2"/>
              <a:buNone/>
            </a:pPr>
            <a:endParaRPr lang="uk-UA" altLang="en-US" sz="2400" b="1"/>
          </a:p>
          <a:p>
            <a:r>
              <a:rPr lang="ru-RU" altLang="en-US" sz="2400" b="1"/>
              <a:t>Дитячі пустощі.</a:t>
            </a:r>
            <a:endParaRPr lang="uk-UA" altLang="en-US" sz="2400" b="1"/>
          </a:p>
          <a:p>
            <a:endParaRPr lang="uk-UA" altLang="en-US" sz="2400" b="1"/>
          </a:p>
          <a:p>
            <a:endParaRPr lang="uk-UA" altLang="en-US" sz="2400" b="1"/>
          </a:p>
          <a:p>
            <a:endParaRPr lang="uk-UA" altLang="en-US" sz="2400" b="1"/>
          </a:p>
          <a:p>
            <a:endParaRPr lang="uk-UA" altLang="en-US" sz="2400" b="1"/>
          </a:p>
          <a:p>
            <a:endParaRPr lang="uk-UA" altLang="en-US" sz="2400" b="1"/>
          </a:p>
          <a:p>
            <a:endParaRPr lang="uk-UA" altLang="en-US" sz="2400" b="1"/>
          </a:p>
          <a:p>
            <a:endParaRPr lang="uk-UA" altLang="en-US" sz="2400" b="1"/>
          </a:p>
        </p:txBody>
      </p:sp>
      <p:pic>
        <p:nvPicPr>
          <p:cNvPr id="52227" name="Picture 3" descr="С начала этого года на территории Карелии произошло 130 пожаров">
            <a:extLst>
              <a:ext uri="{FF2B5EF4-FFF2-40B4-BE49-F238E27FC236}">
                <a16:creationId xmlns:a16="http://schemas.microsoft.com/office/drawing/2014/main" id="{B5792A8B-DDF3-44AE-8A94-EB266F2B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13360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МЧС России">
            <a:extLst>
              <a:ext uri="{FF2B5EF4-FFF2-40B4-BE49-F238E27FC236}">
                <a16:creationId xmlns:a16="http://schemas.microsoft.com/office/drawing/2014/main" id="{8E509F64-A056-445C-9DAB-73A5CC59F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133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Більшість пожеж на Тернопільщині стаються через дитячі пустощі Новини Тернополя і області - За Збручем">
            <a:extLst>
              <a:ext uri="{FF2B5EF4-FFF2-40B4-BE49-F238E27FC236}">
                <a16:creationId xmlns:a16="http://schemas.microsoft.com/office/drawing/2014/main" id="{F0BD27CB-201C-4992-88EB-3452ADF21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3FE75BE-E5C0-423B-8096-3E59FD7616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altLang="en-US" b="1" i="1" u="sng"/>
              <a:t>Пам</a:t>
            </a:r>
            <a:r>
              <a:rPr lang="en-US" altLang="en-US" b="1" i="1" u="sng"/>
              <a:t>`</a:t>
            </a:r>
            <a:r>
              <a:rPr lang="uk-UA" altLang="en-US" b="1" i="1" u="sng"/>
              <a:t>ятайте!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5824430-5470-4FA7-A51F-B2B1C746BC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altLang="en-US" sz="2800" b="1" i="1"/>
              <a:t>Пожежа - це завжди біда. З вогнем не грають. </a:t>
            </a:r>
          </a:p>
          <a:p>
            <a:pPr>
              <a:lnSpc>
                <a:spcPct val="90000"/>
              </a:lnSpc>
            </a:pPr>
            <a:r>
              <a:rPr lang="uk-UA" altLang="en-US" sz="2800" b="1" i="1"/>
              <a:t>Однак не всі знають елементарні правила поведінки у випадку пожежі. </a:t>
            </a:r>
          </a:p>
          <a:p>
            <a:pPr>
              <a:lnSpc>
                <a:spcPct val="90000"/>
              </a:lnSpc>
            </a:pPr>
            <a:r>
              <a:rPr lang="ru-RU" altLang="en-US" sz="2800" b="1" i="1"/>
              <a:t>Не піддавайтеся паніці і не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i="1"/>
              <a:t>   </a:t>
            </a:r>
            <a:r>
              <a:rPr lang="ru-RU" altLang="en-US" sz="2800" b="1" i="1"/>
              <a:t>втрачайте самовладання!</a:t>
            </a:r>
          </a:p>
          <a:p>
            <a:pPr>
              <a:lnSpc>
                <a:spcPct val="90000"/>
              </a:lnSpc>
            </a:pPr>
            <a:r>
              <a:rPr lang="ru-RU" altLang="en-US" sz="2800" b="1" i="1"/>
              <a:t>Пам'ятайте правила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 b="1" i="1"/>
              <a:t>   поведінки на пожежі.</a:t>
            </a:r>
            <a:endParaRPr lang="uk-UA" altLang="en-US" sz="2800" b="1" i="1"/>
          </a:p>
        </p:txBody>
      </p:sp>
      <p:pic>
        <p:nvPicPr>
          <p:cNvPr id="5124" name="Picture 9" descr="В Омске пожарники научат детей рисовать -Инфоканал - Новости Омска и Омской области">
            <a:extLst>
              <a:ext uri="{FF2B5EF4-FFF2-40B4-BE49-F238E27FC236}">
                <a16:creationId xmlns:a16="http://schemas.microsoft.com/office/drawing/2014/main" id="{9092712A-4D73-4441-AF51-4D6C4A0F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52400"/>
            <a:ext cx="3124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>
            <a:extLst>
              <a:ext uri="{FF2B5EF4-FFF2-40B4-BE49-F238E27FC236}">
                <a16:creationId xmlns:a16="http://schemas.microsoft.com/office/drawing/2014/main" id="{0241DF22-EF28-4CFE-BD09-752DF573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048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E4CCE49-289F-4D16-B456-6D16A351D3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uk-UA" altLang="en-US" sz="4000" b="1" u="sng"/>
              <a:t>Правила поведінки на пожежі: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08D3744-CE63-4DD4-A0C2-E76E8D5714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altLang="en-US"/>
              <a:t>  </a:t>
            </a:r>
            <a:r>
              <a:rPr lang="uk-UA" altLang="en-US" sz="2800"/>
              <a:t> • </a:t>
            </a:r>
            <a:r>
              <a:rPr lang="uk-UA" altLang="en-US" sz="2800" b="1"/>
              <a:t>якщо виникла пожежа в приміщенні, не треба лякатися і ховатися;</a:t>
            </a:r>
            <a:r>
              <a:rPr lang="en-US" altLang="en-US" sz="2800" b="1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 </a:t>
            </a:r>
            <a:r>
              <a:rPr lang="uk-UA" altLang="en-US" sz="2800" b="1"/>
              <a:t>• якщо пожежа виникла в домашніх умовах і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 b="1"/>
              <a:t>вогонь невеликий, потрібно швидко залити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 b="1"/>
              <a:t>його водою, накрити ковдрою або засипати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 b="1"/>
              <a:t>піском;</a:t>
            </a:r>
            <a:endParaRPr lang="en-US" altLang="en-US" sz="28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 b="1"/>
              <a:t>•</a:t>
            </a:r>
            <a:r>
              <a:rPr lang="en-US" altLang="en-US" sz="2800" b="1"/>
              <a:t> </a:t>
            </a:r>
            <a:r>
              <a:rPr lang="uk-UA" altLang="en-US" sz="2800" b="1"/>
              <a:t>якщо в приміщенні з'явилося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 b="1"/>
              <a:t>багато диму, слід пробиратися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en-US" sz="2800" b="1"/>
              <a:t>до виходу поповзом;</a:t>
            </a:r>
          </a:p>
          <a:p>
            <a:pPr>
              <a:lnSpc>
                <a:spcPct val="80000"/>
              </a:lnSpc>
            </a:pPr>
            <a:endParaRPr lang="uk-UA" altLang="en-US" sz="2800" b="1"/>
          </a:p>
        </p:txBody>
      </p:sp>
      <p:pic>
        <p:nvPicPr>
          <p:cNvPr id="7172" name="Picture 4" descr="7f72d5f6e7e4">
            <a:extLst>
              <a:ext uri="{FF2B5EF4-FFF2-40B4-BE49-F238E27FC236}">
                <a16:creationId xmlns:a16="http://schemas.microsoft.com/office/drawing/2014/main" id="{9D4945CA-3BF0-45C2-9DAE-53E02F80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0779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ГБОУ детский сад комбинированного вида 1815 Статьи">
            <a:extLst>
              <a:ext uri="{FF2B5EF4-FFF2-40B4-BE49-F238E27FC236}">
                <a16:creationId xmlns:a16="http://schemas.microsoft.com/office/drawing/2014/main" id="{7C898EF0-CB97-437E-8867-734F57C4F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556</TotalTime>
  <Words>367</Words>
  <Application>Microsoft Office PowerPoint</Application>
  <PresentationFormat>Екран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Times New Roman</vt:lpstr>
      <vt:lpstr>Wingdings</vt:lpstr>
      <vt:lpstr>Пиксел</vt:lpstr>
      <vt:lpstr>Презентація PowerPoint</vt:lpstr>
      <vt:lpstr>Що таке пожежа?</vt:lpstr>
      <vt:lpstr>Чому небезпечна пожежа?</vt:lpstr>
      <vt:lpstr>Що наробила пожежа.</vt:lpstr>
      <vt:lpstr>Причини пожежі</vt:lpstr>
      <vt:lpstr>Презентація PowerPoint</vt:lpstr>
      <vt:lpstr>Презентація PowerPoint</vt:lpstr>
      <vt:lpstr>Пам`ятайте!</vt:lpstr>
      <vt:lpstr>Правила поведінки на пожежі:</vt:lpstr>
      <vt:lpstr>Презентація PowerPoint</vt:lpstr>
      <vt:lpstr>Презентація PowerPoint</vt:lpstr>
      <vt:lpstr>Презентація PowerPoint</vt:lpstr>
      <vt:lpstr>Презентація PowerPoint</vt:lpstr>
      <vt:lpstr>Хто рятує від пожежі? </vt:lpstr>
      <vt:lpstr>  Вогненні прислів'я та приказки.   </vt:lpstr>
      <vt:lpstr>Гра «Що придасться при пожежі».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cp:lastPrinted>1601-01-01T00:00:00Z</cp:lastPrinted>
  <dcterms:created xsi:type="dcterms:W3CDTF">1601-01-01T00:00:00Z</dcterms:created>
  <dcterms:modified xsi:type="dcterms:W3CDTF">2021-04-15T19:35:17Z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