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0" r:id="rId3"/>
    <p:sldId id="268" r:id="rId4"/>
    <p:sldId id="264" r:id="rId5"/>
    <p:sldId id="258" r:id="rId6"/>
    <p:sldId id="269" r:id="rId7"/>
    <p:sldId id="270" r:id="rId8"/>
    <p:sldId id="284" r:id="rId9"/>
    <p:sldId id="259" r:id="rId10"/>
    <p:sldId id="260" r:id="rId11"/>
    <p:sldId id="261" r:id="rId12"/>
    <p:sldId id="262" r:id="rId13"/>
    <p:sldId id="263" r:id="rId14"/>
    <p:sldId id="272" r:id="rId15"/>
    <p:sldId id="271" r:id="rId16"/>
    <p:sldId id="265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8EAD6-27E3-4954-A584-72336A2FD9D7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38BE-5120-4346-9F36-76C9E11B96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Підготував: </a:t>
            </a:r>
            <a:r>
              <a:rPr lang="uk-UA" dirty="0" err="1"/>
              <a:t>Михасевич</a:t>
            </a:r>
            <a:r>
              <a:rPr lang="uk-UA" dirty="0"/>
              <a:t> А.П.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38BE-5120-4346-9F36-76C9E11B96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F2A0C-AED6-4738-BBDE-28BF0C5739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Крокуйте по життю сміливо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38BE-5120-4346-9F36-76C9E11B966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0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12AB2-AB41-47B8-88B0-B04A78ECD42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8624-ED12-466F-B460-87558CF7A4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Людські чесноти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5400684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“</a:t>
            </a:r>
            <a:r>
              <a:rPr lang="en-US" sz="4000" b="1" i="1" dirty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ХТО ЛЮДЯМ ДОБРА </a:t>
            </a:r>
            <a:b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БАЖАЄ, ТОЙ САМ </a:t>
            </a:r>
            <a:b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ЙОГО ЗДОБУВАЄ”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00728" y="4303689"/>
            <a:ext cx="3143272" cy="2554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781853-CB08-4440-98BB-B8841B3C0405}"/>
              </a:ext>
            </a:extLst>
          </p:cNvPr>
          <p:cNvSpPr/>
          <p:nvPr/>
        </p:nvSpPr>
        <p:spPr>
          <a:xfrm>
            <a:off x="5004048" y="6121697"/>
            <a:ext cx="3907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i="1" dirty="0"/>
              <a:t>Підготував: </a:t>
            </a:r>
            <a:r>
              <a:rPr lang="uk-UA" sz="2400" i="1" dirty="0" err="1"/>
              <a:t>Михасевич</a:t>
            </a:r>
            <a:r>
              <a:rPr lang="uk-UA" sz="2400" i="1" dirty="0"/>
              <a:t> А.П.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Людські чесноти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b="1" i="1" dirty="0">
                <a:solidFill>
                  <a:srgbClr val="7030A0"/>
                </a:solidFill>
              </a:rPr>
              <a:t>   </a:t>
            </a:r>
            <a:r>
              <a:rPr lang="ru-RU" b="1" i="1" dirty="0" err="1">
                <a:solidFill>
                  <a:srgbClr val="7030A0"/>
                </a:solidFill>
              </a:rPr>
              <a:t>Це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міцні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позиції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сталі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схильності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постійне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вдосконалення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розуму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й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волі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які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керують</a:t>
            </a:r>
            <a:r>
              <a:rPr lang="ru-RU" b="1" i="1" dirty="0">
                <a:solidFill>
                  <a:srgbClr val="7030A0"/>
                </a:solidFill>
              </a:rPr>
              <a:t> нашими </a:t>
            </a:r>
            <a:r>
              <a:rPr lang="ru-RU" b="1" i="1" dirty="0" err="1">
                <a:solidFill>
                  <a:srgbClr val="7030A0"/>
                </a:solidFill>
              </a:rPr>
              <a:t>вчинками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впорядковують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наші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пристрасті</a:t>
            </a:r>
            <a:r>
              <a:rPr lang="ru-RU" b="1" i="1" dirty="0">
                <a:solidFill>
                  <a:srgbClr val="7030A0"/>
                </a:solidFill>
              </a:rPr>
              <a:t>  </a:t>
            </a:r>
            <a:r>
              <a:rPr lang="ru-RU" b="1" i="1" dirty="0" err="1">
                <a:solidFill>
                  <a:srgbClr val="7030A0"/>
                </a:solidFill>
              </a:rPr>
              <a:t>й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спрямовують</a:t>
            </a:r>
            <a:r>
              <a:rPr lang="ru-RU" b="1" i="1" dirty="0">
                <a:solidFill>
                  <a:srgbClr val="7030A0"/>
                </a:solidFill>
              </a:rPr>
              <a:t> нашу </a:t>
            </a:r>
            <a:r>
              <a:rPr lang="ru-RU" b="1" i="1" dirty="0" err="1">
                <a:solidFill>
                  <a:srgbClr val="7030A0"/>
                </a:solidFill>
              </a:rPr>
              <a:t>поведінку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згідно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з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розумом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вірою</a:t>
            </a:r>
            <a:r>
              <a:rPr lang="ru-RU" b="1" i="1" dirty="0">
                <a:solidFill>
                  <a:srgbClr val="7030A0"/>
                </a:solidFill>
              </a:rPr>
              <a:t>. </a:t>
            </a:r>
          </a:p>
          <a:p>
            <a:pPr>
              <a:buNone/>
              <a:defRPr/>
            </a:pPr>
            <a:r>
              <a:rPr lang="ru-RU" b="1" i="1" dirty="0">
                <a:solidFill>
                  <a:srgbClr val="7030A0"/>
                </a:solidFill>
              </a:rPr>
              <a:t>   Вони </a:t>
            </a:r>
            <a:r>
              <a:rPr lang="ru-RU" b="1" i="1" dirty="0" err="1">
                <a:solidFill>
                  <a:srgbClr val="7030A0"/>
                </a:solidFill>
              </a:rPr>
              <a:t>дають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легкість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самовладання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радість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щоб</a:t>
            </a:r>
            <a:r>
              <a:rPr lang="ru-RU" b="1" i="1" dirty="0">
                <a:solidFill>
                  <a:srgbClr val="7030A0"/>
                </a:solidFill>
              </a:rPr>
              <a:t> вести морально добре </a:t>
            </a:r>
            <a:r>
              <a:rPr lang="ru-RU" b="1" i="1" dirty="0" err="1">
                <a:solidFill>
                  <a:srgbClr val="7030A0"/>
                </a:solidFill>
              </a:rPr>
              <a:t>життя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500726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Дружелюбність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/>
              <a:t>- 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latin typeface="Bookman Old Style" pitchFamily="18" charset="0"/>
              </a:rPr>
              <a:t>д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ружня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прихильність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доброзичливе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ставлення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; приязнь.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  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Сучасні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словники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й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підручники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визначають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дружбу як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близькі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стосунки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засновані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на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взаємній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допомозі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прив'язаності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спільності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інтересів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смаків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поглядів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життєвих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цілей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активній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зацікавленості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один в одному.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C:\Documents and Settings\Admin\Рабочий стол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214742" cy="541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Людина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починається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з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добра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“</a:t>
            </a:r>
            <a:br>
              <a:rPr lang="uk-UA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Любов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Забашта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Documents and Settings\Admin\Рабочий стол\мультики\0c71478ec7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299665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786314" y="1643050"/>
            <a:ext cx="4143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Учню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казав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мудрець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</a:rPr>
              <a:t>– </a:t>
            </a:r>
            <a:r>
              <a:rPr lang="en-US" sz="2800" b="1" dirty="0" err="1">
                <a:latin typeface="Times New Roman" pitchFamily="18" charset="0"/>
              </a:rPr>
              <a:t>Живи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добро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звершай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та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нагород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за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це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не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вимагай</a:t>
            </a:r>
            <a:r>
              <a:rPr lang="en-US" sz="2800" b="1" dirty="0">
                <a:latin typeface="Times New Roman" pitchFamily="18" charset="0"/>
              </a:rPr>
              <a:t>. </a:t>
            </a:r>
          </a:p>
          <a:p>
            <a:r>
              <a:rPr lang="en-US" sz="2800" b="1" dirty="0" err="1">
                <a:latin typeface="Times New Roman" pitchFamily="18" charset="0"/>
              </a:rPr>
              <a:t>Лише</a:t>
            </a:r>
            <a:r>
              <a:rPr lang="en-US" sz="2800" b="1" dirty="0">
                <a:latin typeface="Times New Roman" pitchFamily="18" charset="0"/>
              </a:rPr>
              <a:t> в </a:t>
            </a:r>
            <a:r>
              <a:rPr lang="en-US" sz="2800" b="1" dirty="0" err="1">
                <a:latin typeface="Times New Roman" pitchFamily="18" charset="0"/>
              </a:rPr>
              <a:t>добро</a:t>
            </a:r>
            <a:r>
              <a:rPr lang="en-US" sz="2800" b="1" dirty="0">
                <a:latin typeface="Times New Roman" pitchFamily="18" charset="0"/>
              </a:rPr>
              <a:t> і </a:t>
            </a:r>
            <a:r>
              <a:rPr lang="en-US" sz="2800" b="1" dirty="0" err="1">
                <a:latin typeface="Times New Roman" pitchFamily="18" charset="0"/>
              </a:rPr>
              <a:t>вищу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правду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віра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</a:rPr>
              <a:t>Людину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відрізня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від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мавпи</a:t>
            </a:r>
            <a:r>
              <a:rPr lang="en-US" sz="2800" b="1" dirty="0">
                <a:latin typeface="Times New Roman" pitchFamily="18" charset="0"/>
              </a:rPr>
              <a:t> і </a:t>
            </a:r>
            <a:r>
              <a:rPr lang="en-US" sz="2800" b="1" dirty="0" err="1">
                <a:latin typeface="Times New Roman" pitchFamily="18" charset="0"/>
              </a:rPr>
              <a:t>від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звіра</a:t>
            </a:r>
            <a:r>
              <a:rPr lang="en-US" sz="2800" b="1" dirty="0">
                <a:latin typeface="Times New Roman" pitchFamily="18" charset="0"/>
              </a:rPr>
              <a:t>: </a:t>
            </a:r>
          </a:p>
          <a:p>
            <a:r>
              <a:rPr lang="en-US" sz="2800" b="1" dirty="0" err="1">
                <a:latin typeface="Times New Roman" pitchFamily="18" charset="0"/>
              </a:rPr>
              <a:t>Хай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оживає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істина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стара</a:t>
            </a:r>
            <a:r>
              <a:rPr lang="en-US" sz="2800" b="1" dirty="0">
                <a:latin typeface="Times New Roman" pitchFamily="18" charset="0"/>
              </a:rPr>
              <a:t>: </a:t>
            </a:r>
          </a:p>
          <a:p>
            <a:r>
              <a:rPr lang="en-US" sz="2800" b="1" dirty="0" err="1">
                <a:latin typeface="Times New Roman" pitchFamily="18" charset="0"/>
              </a:rPr>
              <a:t>Людина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починається</a:t>
            </a:r>
            <a:r>
              <a:rPr lang="en-US" sz="2800" b="1" dirty="0">
                <a:latin typeface="Times New Roman" pitchFamily="18" charset="0"/>
              </a:rPr>
              <a:t> з </a:t>
            </a:r>
            <a:r>
              <a:rPr lang="en-US" sz="2800" b="1" dirty="0" err="1">
                <a:latin typeface="Times New Roman" pitchFamily="18" charset="0"/>
              </a:rPr>
              <a:t>добра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14290"/>
            <a:ext cx="5572164" cy="6197625"/>
          </a:xfrm>
        </p:spPr>
        <p:txBody>
          <a:bodyPr>
            <a:noAutofit/>
          </a:bodyPr>
          <a:lstStyle/>
          <a:p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-Добро –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корисна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справа,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вчинок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. Усе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позитивне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</a:p>
          <a:p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в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житті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людей,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що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відповідає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їхнім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інтересам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,</a:t>
            </a:r>
          </a:p>
          <a:p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бажанням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,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мріям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.</a:t>
            </a:r>
          </a:p>
          <a:p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-Доброта –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чутливе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,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дружнє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ставлення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до людей.</a:t>
            </a:r>
          </a:p>
          <a:p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-Зло –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що-небудь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погане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,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недобре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.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Почуття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</a:p>
          <a:p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роздратування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, </a:t>
            </a:r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гніву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, досади, </a:t>
            </a:r>
          </a:p>
          <a:p>
            <a:r>
              <a:rPr lang="ru-RU" sz="28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розлюченості</a:t>
            </a:r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.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6" descr="MOI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3080262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Твори добро </a:t>
            </a:r>
            <a:br>
              <a:rPr lang="uk-UA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sz="2200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Л.Іванова</a:t>
            </a:r>
            <a:endParaRPr lang="uk-UA" sz="22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Ти добро лиш твори повсюди,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Хай тепло твої повнить груди.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Ти посій і доглянь пшеницю,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Ти вкопай і </a:t>
            </a:r>
            <a:r>
              <a:rPr lang="uk-UA" sz="2200" b="1" dirty="0" err="1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почисть</a:t>
            </a:r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криницю,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Волю дай. Погодуй пташину,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Приласкай і навчи дитину,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Бо людина у цьому світі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Лиш добро повинна творити.</a:t>
            </a:r>
          </a:p>
          <a:p>
            <a:pPr algn="ctr"/>
            <a:endParaRPr lang="uk-UA" sz="2200" b="1" dirty="0">
              <a:solidFill>
                <a:srgbClr val="7030A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лександр\Desktop\Мама\Портфоліо\330026694634_ryo-rrrsrss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3643338" cy="50061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548680"/>
            <a:ext cx="540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ДОКУМЕНТЫ\11111111111111\84(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10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ДОКУМЕНТЫ\11111111111111\85(1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933056"/>
            <a:ext cx="1943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ДОКУМЕНТЫ\11111111111111\86(10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412776"/>
            <a:ext cx="20955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00306"/>
            <a:ext cx="4786346" cy="3929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Байдужість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>
                <a:latin typeface="Bookman Old Style" pitchFamily="18" charset="0"/>
              </a:rPr>
              <a:t>-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це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нейтральне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але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по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суті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негативне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почуття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, коли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людина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не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звертає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уваги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на те,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що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відбувається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навколо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загалом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або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ж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лише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певні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речі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b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Picture 4" descr="C:\Documents and Settings\Admin\Рабочий стол\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3357562"/>
            <a:ext cx="3807886" cy="3286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http://prikolnye-smeshnye.ru/ris/statusy/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1"/>
            <a:ext cx="3177877" cy="21335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Bookman Old Style" pitchFamily="18" charset="0"/>
              </a:rPr>
              <a:t>Причини виникнення</a:t>
            </a:r>
            <a:br>
              <a:rPr lang="uk-UA" b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uk-UA" b="1" dirty="0">
                <a:solidFill>
                  <a:srgbClr val="0070C0"/>
                </a:solidFill>
                <a:latin typeface="Bookman Old Style" pitchFamily="18" charset="0"/>
              </a:rPr>
              <a:t> байдужості: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0066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uk-UA" sz="2000" dirty="0">
                <a:latin typeface="Bookman Old Style" pitchFamily="18" charset="0"/>
              </a:rPr>
              <a:t>1.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духовна, яка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включає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ставлення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 себе в духовному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значенні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Її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гаслом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Візьму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життя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все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найкраще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». </a:t>
            </a:r>
          </a:p>
          <a:p>
            <a:pPr>
              <a:buNone/>
              <a:defRPr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через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сумний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досвід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зламав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дух. Людина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цього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могла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прагнути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добра,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допомагати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іншим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піклуватися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про людей,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через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якусь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несправедливість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наклеп,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погане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ставлення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інших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розчарувалися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людях.</a:t>
            </a:r>
            <a:endParaRPr lang="ru-RU" sz="2000" dirty="0">
              <a:latin typeface="Bookman Old Style" pitchFamily="18" charset="0"/>
            </a:endParaRPr>
          </a:p>
          <a:p>
            <a:pPr>
              <a:buNone/>
              <a:defRPr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егоїстична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Улюблений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вислів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«Моя хата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краю»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Після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потоп».</a:t>
            </a:r>
          </a:p>
          <a:p>
            <a:pPr>
              <a:buNone/>
              <a:defRPr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яка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включає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себе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ставлення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 себе 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фізичному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значенні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Коли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як вона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харчується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власного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здоров'я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Коли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з'являються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шкідливі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звички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їх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позбутися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їй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буде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потім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>
              <a:buNone/>
              <a:defRPr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через хворобу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психічну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через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депресію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Тоді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байдуже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тільки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оточуючих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себе. </a:t>
            </a:r>
          </a:p>
          <a:p>
            <a:pPr>
              <a:defRPr/>
            </a:pPr>
            <a:endParaRPr lang="ru-RU" sz="2000" dirty="0">
              <a:latin typeface="Bookman Old Style" pitchFamily="18" charset="0"/>
            </a:endParaRPr>
          </a:p>
          <a:p>
            <a:r>
              <a:rPr lang="uk-UA" sz="2000" b="1" dirty="0">
                <a:solidFill>
                  <a:srgbClr val="0070C0"/>
                </a:solidFill>
                <a:latin typeface="Bookman Old Style" pitchFamily="18" charset="0"/>
              </a:rPr>
              <a:t>: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764703"/>
          <a:ext cx="7128792" cy="5112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359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Добре </a:t>
                      </a:r>
                      <a:r>
                        <a:rPr lang="ru-RU" sz="28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роби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не 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примітливий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359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Кого </a:t>
                      </a:r>
                      <a:r>
                        <a:rPr lang="ru-RU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почитають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добре буде </a:t>
                      </a:r>
                      <a:r>
                        <a:rPr lang="ru-RU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тобі</a:t>
                      </a: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950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Робиш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добро — не кайся,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зла </a:t>
                      </a:r>
                      <a:r>
                        <a:rPr lang="ru-RU" sz="28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уникай</a:t>
                      </a: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95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добре </a:t>
                      </a:r>
                      <a:r>
                        <a:rPr lang="ru-RU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переймай</a:t>
                      </a: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робиш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зло, на зло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сподівайся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95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чужому </a:t>
                      </a:r>
                      <a:r>
                        <a:rPr lang="ru-RU" sz="2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домі</a:t>
                      </a: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будь </a:t>
                      </a:r>
                      <a:r>
                        <a:rPr lang="ru-RU" sz="2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привітливий</a:t>
                      </a: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того </a:t>
                      </a:r>
                      <a:r>
                        <a:rPr lang="ru-RU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величають</a:t>
                      </a: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339752" y="1052736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59832" y="1916832"/>
            <a:ext cx="151216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15816" y="2564904"/>
            <a:ext cx="18722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63888" y="2420888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63888" y="1124744"/>
            <a:ext cx="792088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7088" y="2636838"/>
            <a:ext cx="4822825" cy="1470025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 хочеш, друже,</a:t>
            </a:r>
            <a:b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Щоб тебе любили,</a:t>
            </a:r>
            <a:b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Чемним і привітним,</a:t>
            </a:r>
            <a:b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Добрим, чесним будь!</a:t>
            </a:r>
            <a:b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роби другим,</a:t>
            </a:r>
            <a:b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 тобі не миле!</a:t>
            </a:r>
            <a:b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 це мудре,</a:t>
            </a:r>
            <a:b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Друже, не забудь!</a:t>
            </a:r>
          </a:p>
        </p:txBody>
      </p:sp>
      <p:pic>
        <p:nvPicPr>
          <p:cNvPr id="19458" name="Picture 2" descr="D:\ДОКУМЕНТЫ\11111111111111\мальчик показует рассказуе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692150"/>
            <a:ext cx="2990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6696744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endParaRPr lang="uk-UA" sz="4000" b="1" i="1" dirty="0">
              <a:solidFill>
                <a:schemeClr val="accent4">
                  <a:lumMod val="75000"/>
                </a:schemeClr>
              </a:solidFill>
              <a:latin typeface="Arial Unicode MS" pitchFamily="34" charset="-128"/>
            </a:endParaRPr>
          </a:p>
          <a:p>
            <a:pPr>
              <a:buNone/>
            </a:pPr>
            <a:endParaRPr lang="uk-UA" sz="4000" b="1" i="1" dirty="0">
              <a:solidFill>
                <a:schemeClr val="accent4">
                  <a:lumMod val="75000"/>
                </a:schemeClr>
              </a:solidFill>
              <a:latin typeface="Arial Unicode MS" pitchFamily="34" charset="-128"/>
            </a:endParaRPr>
          </a:p>
          <a:p>
            <a:pPr>
              <a:buNone/>
            </a:pPr>
            <a:r>
              <a:rPr lang="uk-UA" sz="4000" b="1" dirty="0">
                <a:solidFill>
                  <a:schemeClr val="tx2"/>
                </a:solidFill>
              </a:rPr>
              <a:t>Закінчилась перерва,</a:t>
            </a:r>
            <a:endParaRPr lang="ru-RU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uk-UA" sz="4000" b="1" dirty="0">
                <a:solidFill>
                  <a:schemeClr val="tx2"/>
                </a:solidFill>
              </a:rPr>
              <a:t>Продзвенів чаклун – дзвінок.</a:t>
            </a:r>
            <a:endParaRPr lang="ru-RU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uk-UA" sz="4000" b="1" dirty="0">
                <a:solidFill>
                  <a:schemeClr val="tx2"/>
                </a:solidFill>
              </a:rPr>
              <a:t>А тепер усі швиденько</a:t>
            </a:r>
            <a:endParaRPr lang="ru-RU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uk-UA" sz="4000" b="1" dirty="0">
                <a:solidFill>
                  <a:schemeClr val="tx2"/>
                </a:solidFill>
              </a:rPr>
              <a:t>Налаштуймось на урок.</a:t>
            </a:r>
            <a:endParaRPr lang="ru-RU" sz="4000" b="1" dirty="0">
              <a:solidFill>
                <a:schemeClr val="tx2"/>
              </a:solidFill>
            </a:endParaRPr>
          </a:p>
          <a:p>
            <a:pPr>
              <a:buNone/>
            </a:pP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00728" y="4303689"/>
            <a:ext cx="3143272" cy="2554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hovrashok.com.ua/images/Oct/24/f0c3e88b135011b1aad9a765c4b7ab1d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168352" cy="3071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3933057"/>
            <a:ext cx="8460432" cy="23042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Щедрість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скупість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ввічливість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працьовитість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делікатність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улесливість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жадібність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агресивність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брехливість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D:\ДОКУМЕНТЫ\11111111111111\девочка бабушка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3127771" cy="32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476673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Підкресліть якості, які людина повинна викорінювати в собі.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2276874"/>
          <a:ext cx="7920880" cy="4248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7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чесність</a:t>
                      </a:r>
                      <a:endParaRPr lang="ru-RU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правдивість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поміркованість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розважливість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чуйність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делікатність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відвертість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щирість</a:t>
                      </a: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сміливість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рішучість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тактовність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507" name="Picture 3" descr="D:\ДОКУМЕНТЫ\11111111111111\девочка ко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304926" cy="19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41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З’єднайте стрілочками близькі за значенням назви людських чеснот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149216">
            <a:off x="2741344" y="3382183"/>
            <a:ext cx="4115780" cy="69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1009808">
            <a:off x="3043205" y="2883809"/>
            <a:ext cx="3744416" cy="12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982385">
            <a:off x="3046043" y="5812019"/>
            <a:ext cx="33123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840535">
            <a:off x="2230876" y="5037176"/>
            <a:ext cx="4176464" cy="12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570104">
            <a:off x="3001847" y="5260568"/>
            <a:ext cx="3323140" cy="183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571762">
            <a:off x="3022228" y="3605979"/>
            <a:ext cx="2690100" cy="15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23529" y="1196752"/>
            <a:ext cx="4752528" cy="46388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Уважний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чуйний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щедрий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жадібний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ледачий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хазяйнуватий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щирий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делікатний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ДОКУМЕНТЫ\11111111111111\мальчик ре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836712"/>
            <a:ext cx="3327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88641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Серед позитивних і негативних слів-характеристик оберіть позитивні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1916832"/>
            <a:ext cx="5184575" cy="36004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байдужий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скупий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легковажний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ввічливий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лагідний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відповідальний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чемний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милосердний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справедливий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хитрий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жорстокий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рішучий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працьовитий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охайний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наполегливий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ДОКУМЕНТЫ\11111111111111\девочка горш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84500"/>
            <a:ext cx="39243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0" y="404665"/>
            <a:ext cx="7992888" cy="1296143"/>
          </a:xfrm>
        </p:spPr>
        <p:txBody>
          <a:bodyPr>
            <a:normAutofit fontScale="90000"/>
          </a:bodyPr>
          <a:lstStyle/>
          <a:p>
            <a:pPr lvl="0"/>
            <a:br>
              <a:rPr lang="ru-RU" sz="4000" b="1" dirty="0">
                <a:solidFill>
                  <a:srgbClr val="3B383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0BA7C-24E6-4EDF-97C5-A5467240FAAC}"/>
              </a:ext>
            </a:extLst>
          </p:cNvPr>
          <p:cNvSpPr/>
          <p:nvPr/>
        </p:nvSpPr>
        <p:spPr>
          <a:xfrm>
            <a:off x="827584" y="1412776"/>
            <a:ext cx="813556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/>
              <a:t>Крокуйте по життю сміливо</a:t>
            </a:r>
          </a:p>
          <a:p>
            <a:r>
              <a:rPr lang="uk-UA" sz="4800" dirty="0"/>
              <a:t>Живіть прекрасно та щасливо.</a:t>
            </a:r>
          </a:p>
          <a:p>
            <a:r>
              <a:rPr lang="uk-UA" sz="4800" dirty="0"/>
              <a:t>Добро робити не </a:t>
            </a:r>
            <a:r>
              <a:rPr lang="uk-UA" sz="4800" dirty="0" err="1"/>
              <a:t>забудьте</a:t>
            </a:r>
            <a:r>
              <a:rPr lang="uk-UA" sz="4800" dirty="0"/>
              <a:t>,</a:t>
            </a:r>
          </a:p>
          <a:p>
            <a:r>
              <a:rPr lang="uk-UA" sz="4800" dirty="0"/>
              <a:t>І чемними завжди ви будьте!</a:t>
            </a:r>
            <a:endParaRPr lang="ru-RU" sz="4800" dirty="0"/>
          </a:p>
        </p:txBody>
      </p:sp>
    </p:spTree>
  </p:cSld>
  <p:clrMapOvr>
    <a:masterClrMapping/>
  </p:clrMapOvr>
  <p:transition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8313" y="476250"/>
            <a:ext cx="8207375" cy="1470025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Сьогодні на уроці ви дізнаєтеся про те, які риси характеру належать до людських чеснот.</a:t>
            </a:r>
          </a:p>
        </p:txBody>
      </p:sp>
      <p:pic>
        <p:nvPicPr>
          <p:cNvPr id="14340" name="Picture 4" descr="D:\ДОКУМЕНТЫ\11111111111111\мальчик утупает место бабушк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120900"/>
            <a:ext cx="48577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Людські чесноти</a:t>
            </a:r>
            <a:br>
              <a:rPr lang="uk-UA" b="1" u="sng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sz="2200" u="sng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(Легенда)</a:t>
            </a:r>
            <a:br>
              <a:rPr lang="uk-UA" b="1" u="sng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Зрадів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зеленолистий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красень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засвітило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весняне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сонечко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Біжать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струмочки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весело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щебечуть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пташки.</a:t>
            </a:r>
          </a:p>
          <a:p>
            <a:pPr>
              <a:buNone/>
              <a:defRPr/>
            </a:pP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Іще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лежить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у низинах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сніг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а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вже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барвінку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листя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стелиться.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Згодом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з’явиться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його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зірчастий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цвіт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Одного разу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прогулюючись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дівчатка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побачили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цвіт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барвінку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і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замилувалися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його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красою.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Добрий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день,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барвінку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привіталася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Люся.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— Доброго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здоров’я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відповіла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синя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квіточка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— А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чи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знаєш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ти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означає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кожна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твоя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пелюсточка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? — запитала Оксана.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Ні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сором’язливо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сказав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барвінок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—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Перша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пелюстка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—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доброта, друга —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милосердя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третя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—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скромність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четверта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—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ввічливість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п’ята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—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працьовитість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— весело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розповідали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подруги.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Дякую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вам, 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зрадів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барвіночок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— за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таке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приємне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повідомлення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buNone/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— До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зустрічі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наш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синьоокий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, —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попрощалися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дівчатка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  <a:p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043890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  <a:t>ДОБРІ СЕРЦЯ – ЦЕ САДИ,</a:t>
            </a:r>
            <a:b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</a:br>
            <a:b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  <a:t>ДОБРІ СЛОВА – ЦЕ КОРІННЯ,</a:t>
            </a:r>
            <a:b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</a:br>
            <a:b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  <a:t>ДОБРІ ДУМКИ – ЦЕ КВІТИ,</a:t>
            </a:r>
            <a:b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</a:br>
            <a:b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uk-UA" sz="4000" b="1" i="1" dirty="0">
                <a:solidFill>
                  <a:srgbClr val="7030A0"/>
                </a:solidFill>
                <a:latin typeface="Bookman Old Style" pitchFamily="18" charset="0"/>
              </a:rPr>
              <a:t>ДОБРІ СПРАВИ – ЦЕ ПЛОДИ.</a:t>
            </a:r>
            <a:br>
              <a:rPr lang="uk-UA" sz="4000" b="1" i="1" dirty="0">
                <a:solidFill>
                  <a:srgbClr val="7030A0"/>
                </a:solidFill>
                <a:latin typeface="Broadway" pitchFamily="82" charset="0"/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476673"/>
            <a:ext cx="4752528" cy="1728192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Як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розумієте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ввічливість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D:\ДОКУМЕНТЫ\11111111111111\дети метро бабуш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178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933056"/>
            <a:ext cx="8424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Ввічливість</a:t>
            </a:r>
            <a:r>
              <a:rPr lang="uk-UA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ознака добре вихованої людини; уміння привітно поводитися з іншою людиною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54927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щедрість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Наведіть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ДОКУМЕНТЫ\11111111111111\дети мальчик игрушка машина рога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588" y="1860550"/>
            <a:ext cx="5003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urspresent.ru/uploads/8/abstr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3543" cy="6858000"/>
          </a:xfrm>
          <a:prstGeom prst="rect">
            <a:avLst/>
          </a:prstGeom>
          <a:noFill/>
        </p:spPr>
      </p:pic>
      <p:pic>
        <p:nvPicPr>
          <p:cNvPr id="29698" name="Picture 2" descr="http://rushnyk.ukrsov.kiev.ua/image/view/14826"/>
          <p:cNvPicPr>
            <a:picLocks noChangeAspect="1" noChangeArrowheads="1"/>
          </p:cNvPicPr>
          <p:nvPr/>
        </p:nvPicPr>
        <p:blipFill>
          <a:blip r:embed="rId3" cstate="print"/>
          <a:srcRect l="9793" r="9908" b="4241"/>
          <a:stretch>
            <a:fillRect/>
          </a:stretch>
        </p:blipFill>
        <p:spPr bwMode="auto">
          <a:xfrm rot="16200000">
            <a:off x="5918140" y="-228909"/>
            <a:ext cx="1944215" cy="4507505"/>
          </a:xfrm>
          <a:prstGeom prst="rect">
            <a:avLst/>
          </a:prstGeom>
          <a:noFill/>
        </p:spPr>
      </p:pic>
      <p:pic>
        <p:nvPicPr>
          <p:cNvPr id="4" name="Picture 2" descr="http://rushnyk.ukrsov.kiev.ua/image/view/14826"/>
          <p:cNvPicPr>
            <a:picLocks noChangeAspect="1" noChangeArrowheads="1"/>
          </p:cNvPicPr>
          <p:nvPr/>
        </p:nvPicPr>
        <p:blipFill>
          <a:blip r:embed="rId3" cstate="print"/>
          <a:srcRect l="9793" r="9908" b="4241"/>
          <a:stretch>
            <a:fillRect/>
          </a:stretch>
        </p:blipFill>
        <p:spPr bwMode="auto">
          <a:xfrm rot="5400000">
            <a:off x="1461155" y="-228907"/>
            <a:ext cx="1944217" cy="45075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663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http://rushnyk.ukrsov.kiev.ua/image/view/14826"/>
          <p:cNvPicPr>
            <a:picLocks noChangeAspect="1" noChangeArrowheads="1"/>
          </p:cNvPicPr>
          <p:nvPr/>
        </p:nvPicPr>
        <p:blipFill>
          <a:blip r:embed="rId3" cstate="print"/>
          <a:srcRect l="9793" r="9908" b="4241"/>
          <a:stretch>
            <a:fillRect/>
          </a:stretch>
        </p:blipFill>
        <p:spPr bwMode="auto">
          <a:xfrm rot="5400000">
            <a:off x="1461156" y="2003340"/>
            <a:ext cx="1944217" cy="4507505"/>
          </a:xfrm>
          <a:prstGeom prst="rect">
            <a:avLst/>
          </a:prstGeom>
          <a:noFill/>
        </p:spPr>
      </p:pic>
      <p:pic>
        <p:nvPicPr>
          <p:cNvPr id="8" name="Picture 2" descr="http://rushnyk.ukrsov.kiev.ua/image/view/14826"/>
          <p:cNvPicPr>
            <a:picLocks noChangeAspect="1" noChangeArrowheads="1"/>
          </p:cNvPicPr>
          <p:nvPr/>
        </p:nvPicPr>
        <p:blipFill>
          <a:blip r:embed="rId3" cstate="print"/>
          <a:srcRect l="9793" r="9908" b="4241"/>
          <a:stretch>
            <a:fillRect/>
          </a:stretch>
        </p:blipFill>
        <p:spPr bwMode="auto">
          <a:xfrm rot="16200000">
            <a:off x="5918140" y="1931331"/>
            <a:ext cx="1944215" cy="45075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134076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Ощадливий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багатого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573016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Бережливість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44522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розумієте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таке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милосердя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?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br>
              <a:rPr lang="uk-UA" b="1" i="1" dirty="0">
                <a:effectLst/>
              </a:rPr>
            </a:br>
            <a:br>
              <a:rPr lang="uk-UA" b="1" i="1" dirty="0">
                <a:effectLst/>
              </a:rPr>
            </a:br>
            <a:br>
              <a:rPr lang="uk-UA" b="1" i="1" dirty="0">
                <a:effectLst/>
              </a:rPr>
            </a:br>
            <a:br>
              <a:rPr lang="uk-UA" b="1" i="1" dirty="0">
                <a:solidFill>
                  <a:srgbClr val="339933"/>
                </a:solidFill>
                <a:latin typeface="Broadway" pitchFamily="82" charset="0"/>
              </a:rPr>
            </a:br>
            <a:endParaRPr lang="ru-RU" dirty="0"/>
          </a:p>
        </p:txBody>
      </p:sp>
      <p:pic>
        <p:nvPicPr>
          <p:cNvPr id="5" name="Picture 2" descr="C:\Documents and Settings\Admin\Рабочий стол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1500174"/>
            <a:ext cx="4409260" cy="51435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1357298"/>
            <a:ext cx="4000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Це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чуйне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ставлення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до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інших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. Милосердна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людина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жаліє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усіх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хто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потребує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допомоги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вибачає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провини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та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oбрази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. Таким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був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святий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man Old Style" pitchFamily="18" charset="0"/>
              </a:rPr>
              <a:t>Миколай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30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37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332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431SlideId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438SlideId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67SlideId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617SlideId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713554SlideId26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870</Words>
  <Application>Microsoft Office PowerPoint</Application>
  <PresentationFormat>Екран (4:3)</PresentationFormat>
  <Paragraphs>110</Paragraphs>
  <Slides>24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Bookman Old Style</vt:lpstr>
      <vt:lpstr>Broadway</vt:lpstr>
      <vt:lpstr>Calibri</vt:lpstr>
      <vt:lpstr>Century Gothic</vt:lpstr>
      <vt:lpstr>Times New Roman</vt:lpstr>
      <vt:lpstr>Тема Office</vt:lpstr>
      <vt:lpstr>Людські чесноти</vt:lpstr>
      <vt:lpstr>Презентація PowerPoint</vt:lpstr>
      <vt:lpstr>— Сьогодні на уроці ви дізнаєтеся про те, які риси характеру належать до людських чеснот.</vt:lpstr>
      <vt:lpstr>Людські чесноти (Легенда) </vt:lpstr>
      <vt:lpstr>Презентація PowerPoint</vt:lpstr>
      <vt:lpstr>— Як ви розумієте слово ввічливість?</vt:lpstr>
      <vt:lpstr>— Що таке щедрість? Наведіть приклади. </vt:lpstr>
      <vt:lpstr>Презентація PowerPoint</vt:lpstr>
      <vt:lpstr>Що таке милосердя? </vt:lpstr>
      <vt:lpstr>Людські чесноти</vt:lpstr>
      <vt:lpstr>Презентація PowerPoint</vt:lpstr>
      <vt:lpstr>"Людина починається з добра“  Любов Забашта.</vt:lpstr>
      <vt:lpstr>Презентація PowerPoint</vt:lpstr>
      <vt:lpstr>Твори добро  Л.Іванова</vt:lpstr>
      <vt:lpstr>Презентація PowerPoint</vt:lpstr>
      <vt:lpstr>Презентація PowerPoint</vt:lpstr>
      <vt:lpstr>Причини виникнення  байдужості:</vt:lpstr>
      <vt:lpstr>Презентація PowerPoint</vt:lpstr>
      <vt:lpstr>Якщо хочеш, друже, Щоб тебе любили, Чемним і привітним, Добрим, чесним будь! Не роби другим, Що тобі не миле! Правило це мудре, Друже, не забудь!</vt:lpstr>
      <vt:lpstr>Щедрість, скупість, ввічливість, працьовитість, делікатність улесливість, жадібність, справедливість, агресивність, доброта, брехливість.</vt:lpstr>
      <vt:lpstr>Презентація PowerPoint</vt:lpstr>
      <vt:lpstr>Уважний, чуйний, щедрий, жадібний, ледачий, хазяйнуватий, щирий, делікатний</vt:lpstr>
      <vt:lpstr>    байдужий, скупий, легковажний, ввічливий, лагідний, відповідальний, чемний, милосерднийсправедливий, хитрий, жорстокий, рішучий, злий, працьовитий, охайний, наполегливий</vt:lpstr>
      <vt:lpstr>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33</cp:revision>
  <dcterms:created xsi:type="dcterms:W3CDTF">2014-06-12T18:49:34Z</dcterms:created>
  <dcterms:modified xsi:type="dcterms:W3CDTF">2021-04-19T19:53:18Z</dcterms:modified>
</cp:coreProperties>
</file>