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5" r:id="rId12"/>
    <p:sldId id="257" r:id="rId13"/>
  </p:sldIdLst>
  <p:sldSz cx="9144000" cy="6858000" type="screen4x3"/>
  <p:notesSz cx="6858000" cy="9144000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026B3-762A-4159-8948-B787679FE240}" type="datetimeFigureOut">
              <a:rPr lang="uk-UA"/>
              <a:pPr>
                <a:defRPr/>
              </a:pPr>
              <a:t>19.04.2021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EC825-CF6A-4B92-9C04-ECB45B05A0EA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E5B42-0591-4EA0-A7DC-5DCBD04FFD78}" type="datetimeFigureOut">
              <a:rPr lang="uk-UA"/>
              <a:pPr>
                <a:defRPr/>
              </a:pPr>
              <a:t>19.04.2021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46281-28ED-452C-A425-761217758317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A04A5-C477-402A-A49B-F0720BCBFF38}" type="datetimeFigureOut">
              <a:rPr lang="uk-UA"/>
              <a:pPr>
                <a:defRPr/>
              </a:pPr>
              <a:t>19.04.2021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C1910-AE91-4654-9A38-CC7E0148F947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66D9D-3509-4E96-B2D8-F2716FA4A127}" type="datetimeFigureOut">
              <a:rPr lang="uk-UA"/>
              <a:pPr>
                <a:defRPr/>
              </a:pPr>
              <a:t>19.04.2021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CA7E8-9F65-4CB0-B902-D4637D8B3DED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5AC07-450B-4DFF-807D-F2C0B2A5021F}" type="datetimeFigureOut">
              <a:rPr lang="uk-UA"/>
              <a:pPr>
                <a:defRPr/>
              </a:pPr>
              <a:t>19.04.2021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11909-78B9-4EAF-A605-53A16AC2E82A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9C7478-63D5-454B-8C71-6B1804EECEDB}" type="datetimeFigureOut">
              <a:rPr lang="uk-UA"/>
              <a:pPr>
                <a:defRPr/>
              </a:pPr>
              <a:t>19.04.2021</a:t>
            </a:fld>
            <a:endParaRPr lang="uk-UA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B0185-42D2-4B44-AE49-71921C12C913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F4307-B1F4-4EDF-83BB-EE38273AFE99}" type="datetimeFigureOut">
              <a:rPr lang="uk-UA"/>
              <a:pPr>
                <a:defRPr/>
              </a:pPr>
              <a:t>19.04.2021</a:t>
            </a:fld>
            <a:endParaRPr lang="uk-UA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AC7431-A8AC-47F2-9C59-D895C91A43B3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F765F-5E61-49CF-9947-B028D7549A0A}" type="datetimeFigureOut">
              <a:rPr lang="uk-UA"/>
              <a:pPr>
                <a:defRPr/>
              </a:pPr>
              <a:t>19.04.2021</a:t>
            </a:fld>
            <a:endParaRPr lang="uk-UA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B1020-692B-4496-9805-0A8E135CE856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06D793-2D72-4D3F-BB45-BF370B1996A3}" type="datetimeFigureOut">
              <a:rPr lang="uk-UA"/>
              <a:pPr>
                <a:defRPr/>
              </a:pPr>
              <a:t>19.04.2021</a:t>
            </a:fld>
            <a:endParaRPr lang="uk-UA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62BB4-D545-41E3-8EB8-5C89F2A0CF5C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8F69A5-E5B4-44EA-9F70-C9F16F2AE441}" type="datetimeFigureOut">
              <a:rPr lang="uk-UA"/>
              <a:pPr>
                <a:defRPr/>
              </a:pPr>
              <a:t>19.04.2021</a:t>
            </a:fld>
            <a:endParaRPr lang="uk-UA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0ABE9-752F-4C8E-AA7C-B23C20146D32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D0F42-DC30-43C2-B379-30D5AA71F151}" type="datetimeFigureOut">
              <a:rPr lang="uk-UA"/>
              <a:pPr>
                <a:defRPr/>
              </a:pPr>
              <a:t>19.04.2021</a:t>
            </a:fld>
            <a:endParaRPr lang="uk-UA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05B72C-D3DC-487C-B34E-5BD175CC5AD0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4B90658-3897-44D3-B9F3-C4056334801A}" type="datetimeFigureOut">
              <a:rPr lang="uk-UA"/>
              <a:pPr>
                <a:defRPr/>
              </a:pPr>
              <a:t>19.04.2021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5286B15-8360-40F8-A5E9-F81E64AC1520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gif"/><Relationship Id="rId4" Type="http://schemas.openxmlformats.org/officeDocument/2006/relationships/image" Target="../media/image18.gi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404123" y="2828835"/>
            <a:ext cx="696403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uk-UA" sz="7200" b="1" i="1">
                <a:solidFill>
                  <a:srgbClr val="00B050"/>
                </a:solidFill>
                <a:latin typeface="Blackadder ITC" pitchFamily="82" charset="0"/>
              </a:rPr>
              <a:t>Права дитини.</a:t>
            </a:r>
            <a:endParaRPr lang="ru-RU" sz="7200" b="1" i="1">
              <a:solidFill>
                <a:srgbClr val="00B050"/>
              </a:solidFill>
              <a:latin typeface="Blackadder ITC" pitchFamily="8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CED74E0-CBAD-6943-AAB9-8AFAA6092619}"/>
              </a:ext>
            </a:extLst>
          </p:cNvPr>
          <p:cNvSpPr txBox="1"/>
          <p:nvPr/>
        </p:nvSpPr>
        <p:spPr>
          <a:xfrm>
            <a:off x="3707904" y="4653136"/>
            <a:ext cx="390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uk-UA" dirty="0"/>
              <a:t>Підготувала: Валентина Панченко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3657600"/>
            <a:ext cx="3651250" cy="1143000"/>
          </a:xfrm>
        </p:spPr>
        <p:txBody>
          <a:bodyPr anchor="b"/>
          <a:lstStyle/>
          <a:p>
            <a:pPr eaLnBrk="1" hangingPunct="1">
              <a:defRPr/>
            </a:pPr>
            <a:r>
              <a:rPr lang="uk-UA" sz="4800" b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Дитина </a:t>
            </a:r>
            <a:br>
              <a:rPr lang="uk-UA" sz="4800" b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uk-UA" sz="4800" b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має </a:t>
            </a:r>
            <a:br>
              <a:rPr lang="uk-UA" sz="4800" b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uk-UA" sz="4800" b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право на відпочинок та дозвілля</a:t>
            </a:r>
            <a:endParaRPr lang="en-US" sz="4800" b="1">
              <a:solidFill>
                <a:srgbClr val="0099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pic>
        <p:nvPicPr>
          <p:cNvPr id="25602" name="Picture 3" descr="ED00013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228600"/>
            <a:ext cx="2286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Rectangle 4"/>
          <p:cNvSpPr>
            <a:spLocks noChangeArrowheads="1"/>
          </p:cNvSpPr>
          <p:nvPr/>
        </p:nvSpPr>
        <p:spPr bwMode="auto">
          <a:xfrm rot="1003736">
            <a:off x="6934200" y="990600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b="1">
                <a:solidFill>
                  <a:srgbClr val="080808"/>
                </a:solidFill>
                <a:latin typeface="Tahoma" pitchFamily="34" charset="0"/>
              </a:rPr>
              <a:t>Конвенція </a:t>
            </a:r>
          </a:p>
        </p:txBody>
      </p:sp>
      <p:pic>
        <p:nvPicPr>
          <p:cNvPr id="25604" name="Picture 5" descr="DD01732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0" y="2209800"/>
            <a:ext cx="703263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6" descr="boy26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27625" y="2362200"/>
            <a:ext cx="1957388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7" descr="game9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95400" y="4876800"/>
            <a:ext cx="7508875" cy="92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/>
          </p:nvPr>
        </p:nvSpPr>
        <p:spPr>
          <a:xfrm>
            <a:off x="609600" y="457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54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я</a:t>
            </a:r>
            <a:r>
              <a:rPr lang="ru-RU" sz="5400" b="1" i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ru-RU" sz="5400" b="1" i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знаю</a:t>
            </a:r>
            <a:r>
              <a:rPr lang="ru-RU" sz="5400" b="1" i="1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,</a:t>
            </a:r>
            <a:r>
              <a:rPr lang="ru-RU" sz="5400" b="1" i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ru-RU" sz="5400" b="1" i="1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що</a:t>
            </a:r>
            <a:r>
              <a:rPr lang="ru-RU" sz="5400" b="1" i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ru-RU" sz="5400" b="1" i="1">
                <a:solidFill>
                  <a:srgbClr val="00CC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дорослі</a:t>
            </a:r>
            <a:r>
              <a:rPr lang="ru-RU">
                <a:solidFill>
                  <a:srgbClr val="00CCFF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685800" y="2667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ru-RU" sz="60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НЕ</a:t>
            </a:r>
            <a:r>
              <a:rPr lang="ru-RU" sz="6000" b="1" i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ДАДУТЬ </a:t>
            </a:r>
            <a:r>
              <a:rPr lang="ru-RU" sz="6000" b="1" i="1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МЕНЕ</a:t>
            </a:r>
            <a:r>
              <a:rPr lang="ru-RU" sz="6000" b="1" i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br>
              <a:rPr lang="ru-RU" sz="6000" b="1" i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ru-RU" sz="6000" b="1" i="1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ОБРАЗИТИ</a:t>
            </a:r>
            <a:r>
              <a:rPr lang="ru-RU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ru-RU" sz="6000" b="1" i="1">
                <a:solidFill>
                  <a:srgbClr val="00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!!!</a:t>
            </a:r>
            <a:r>
              <a:rPr lang="ru-RU" sz="6000" b="1" i="1">
                <a:solidFill>
                  <a:srgbClr val="FF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</a:p>
        </p:txBody>
      </p:sp>
      <p:pic>
        <p:nvPicPr>
          <p:cNvPr id="32772" name="Picture 4" descr="PE03163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3733800"/>
            <a:ext cx="38100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3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800"/>
                            </p:stCondLst>
                            <p:childTnLst>
                              <p:par>
                                <p:cTn id="9" presetID="23" presetClass="entr" presetSubtype="36" fill="hold" grpId="0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75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75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6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autoUpdateAnimBg="0"/>
      <p:bldP spid="32771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2"/>
          <p:cNvSpPr txBox="1">
            <a:spLocks noChangeArrowheads="1"/>
          </p:cNvSpPr>
          <p:nvPr/>
        </p:nvSpPr>
        <p:spPr bwMode="auto">
          <a:xfrm>
            <a:off x="1258888" y="1052513"/>
            <a:ext cx="7129462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4000"/>
              <a:t>Висновок : </a:t>
            </a:r>
          </a:p>
          <a:p>
            <a:pPr>
              <a:spcBef>
                <a:spcPct val="50000"/>
              </a:spcBef>
            </a:pPr>
            <a:r>
              <a:rPr lang="uk-UA" sz="4000"/>
              <a:t>Право твоє – обов’язок іншого, </a:t>
            </a:r>
          </a:p>
          <a:p>
            <a:pPr>
              <a:spcBef>
                <a:spcPct val="50000"/>
              </a:spcBef>
            </a:pPr>
            <a:r>
              <a:rPr lang="uk-UA" sz="4000"/>
              <a:t>Право іншого – обов’язок твій.</a:t>
            </a:r>
            <a:r>
              <a:rPr lang="ru-RU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 idx="4294967295"/>
          </p:nvPr>
        </p:nvSpPr>
        <p:spPr>
          <a:xfrm>
            <a:off x="750762" y="955675"/>
            <a:ext cx="7772400" cy="2016125"/>
          </a:xfrm>
        </p:spPr>
        <p:txBody>
          <a:bodyPr/>
          <a:lstStyle/>
          <a:p>
            <a:pPr eaLnBrk="1" hangingPunct="1"/>
            <a:r>
              <a:rPr lang="ru-RU">
                <a:solidFill>
                  <a:srgbClr val="00CC00"/>
                </a:solidFill>
                <a:latin typeface="Comic Sans MS" pitchFamily="66" charset="0"/>
              </a:rPr>
              <a:t>Я знаю, що дорослі</a:t>
            </a:r>
            <a:br>
              <a:rPr lang="ru-RU">
                <a:solidFill>
                  <a:srgbClr val="00CC00"/>
                </a:solidFill>
                <a:latin typeface="Comic Sans MS" pitchFamily="66" charset="0"/>
              </a:rPr>
            </a:br>
            <a:r>
              <a:rPr lang="ru-RU">
                <a:solidFill>
                  <a:srgbClr val="00CC00"/>
                </a:solidFill>
                <a:latin typeface="Comic Sans MS" pitchFamily="66" charset="0"/>
              </a:rPr>
              <a:t>створили чудовий документ. Він називається</a:t>
            </a:r>
            <a:endParaRPr lang="ru-RU" sz="1600" i="1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228600" y="4191000"/>
            <a:ext cx="6400800" cy="14319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4400" i="1">
                <a:solidFill>
                  <a:srgbClr val="FF0000"/>
                </a:solidFill>
                <a:latin typeface="Comic Sans MS" pitchFamily="66" charset="0"/>
              </a:rPr>
              <a:t>«Конвенція про права дитини»</a:t>
            </a:r>
          </a:p>
        </p:txBody>
      </p:sp>
      <p:pic>
        <p:nvPicPr>
          <p:cNvPr id="19460" name="Picture 4" descr="SO00869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2971800"/>
            <a:ext cx="2819400" cy="260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1" name="Rectangle 5"/>
          <p:cNvSpPr>
            <a:spLocks noChangeArrowheads="1"/>
          </p:cNvSpPr>
          <p:nvPr/>
        </p:nvSpPr>
        <p:spPr bwMode="auto">
          <a:xfrm rot="-931910">
            <a:off x="6400800" y="3276600"/>
            <a:ext cx="14478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b="1" i="1">
                <a:solidFill>
                  <a:srgbClr val="FFFF00"/>
                </a:solidFill>
                <a:latin typeface="Times New Roman" pitchFamily="18" charset="0"/>
              </a:rPr>
              <a:t>«Конвенція про права</a:t>
            </a:r>
          </a:p>
          <a:p>
            <a:pPr eaLnBrk="0" hangingPunct="0"/>
            <a:r>
              <a:rPr lang="ru-RU" b="1" i="1">
                <a:solidFill>
                  <a:srgbClr val="FFFF00"/>
                </a:solidFill>
                <a:latin typeface="Times New Roman" pitchFamily="18" charset="0"/>
              </a:rPr>
              <a:t>дитини»</a:t>
            </a:r>
            <a:br>
              <a:rPr lang="ru-RU" b="1" i="1">
                <a:solidFill>
                  <a:srgbClr val="00CCFF"/>
                </a:solidFill>
                <a:latin typeface="Times New Roman" pitchFamily="18" charset="0"/>
              </a:rPr>
            </a:br>
            <a:endParaRPr lang="ru-RU" b="1" i="1">
              <a:solidFill>
                <a:srgbClr val="00CC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500"/>
                            </p:stCondLst>
                            <p:childTnLst>
                              <p:par>
                                <p:cTn id="15" presetID="23" presetClass="entr" presetSubtype="52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9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utoUpdateAnimBg="0"/>
      <p:bldP spid="19459" grpId="0" animBg="1" autoUpdateAnimBg="0"/>
      <p:bldP spid="19461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6324600" cy="990600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У</a:t>
            </a:r>
            <a:r>
              <a:rPr lang="ru-RU" sz="3200">
                <a:solidFill>
                  <a:srgbClr val="CC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ru-RU" sz="3200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всіх</a:t>
            </a:r>
            <a:r>
              <a:rPr lang="ru-RU" sz="320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дітей </a:t>
            </a:r>
            <a:r>
              <a:rPr lang="ru-RU" sz="3200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рівні права</a:t>
            </a:r>
            <a:r>
              <a:rPr lang="ru-RU" sz="320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br>
              <a:rPr lang="ru-RU" sz="320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ru-RU" sz="320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незалежно від</a:t>
            </a:r>
            <a:r>
              <a:rPr lang="ru-RU" sz="3200">
                <a:latin typeface="Comic Sans MS" pitchFamily="66" charset="0"/>
              </a:rPr>
              <a:t> </a:t>
            </a:r>
          </a:p>
        </p:txBody>
      </p:sp>
      <p:sp>
        <p:nvSpPr>
          <p:cNvPr id="18434" name="Rectangle 3"/>
          <p:cNvSpPr>
            <a:spLocks noChangeArrowheads="1"/>
          </p:cNvSpPr>
          <p:nvPr/>
        </p:nvSpPr>
        <p:spPr bwMode="auto">
          <a:xfrm>
            <a:off x="0" y="2879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grpSp>
        <p:nvGrpSpPr>
          <p:cNvPr id="18435" name="Group 4"/>
          <p:cNvGrpSpPr>
            <a:grpSpLocks/>
          </p:cNvGrpSpPr>
          <p:nvPr/>
        </p:nvGrpSpPr>
        <p:grpSpPr bwMode="auto">
          <a:xfrm>
            <a:off x="457200" y="2879725"/>
            <a:ext cx="8229600" cy="1098550"/>
            <a:chOff x="0" y="62"/>
            <a:chExt cx="5184" cy="692"/>
          </a:xfrm>
        </p:grpSpPr>
        <p:sp>
          <p:nvSpPr>
            <p:cNvPr id="18447" name="Rectangle 5"/>
            <p:cNvSpPr>
              <a:spLocks noChangeArrowheads="1"/>
            </p:cNvSpPr>
            <p:nvPr/>
          </p:nvSpPr>
          <p:spPr bwMode="auto">
            <a:xfrm>
              <a:off x="0" y="62"/>
              <a:ext cx="4168" cy="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/>
            </a:p>
          </p:txBody>
        </p:sp>
        <p:sp>
          <p:nvSpPr>
            <p:cNvPr id="18448" name="Rectangle 6"/>
            <p:cNvSpPr>
              <a:spLocks noChangeArrowheads="1"/>
            </p:cNvSpPr>
            <p:nvPr/>
          </p:nvSpPr>
          <p:spPr bwMode="auto">
            <a:xfrm>
              <a:off x="0" y="62"/>
              <a:ext cx="5184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eaLnBrk="0" hangingPunct="0"/>
              <a:r>
                <a:rPr lang="ru-RU" sz="2400">
                  <a:latin typeface="Times New Roman" pitchFamily="18" charset="0"/>
                </a:rPr>
                <a:t>  </a:t>
              </a:r>
              <a:r>
                <a:rPr lang="ru-RU" sz="6600">
                  <a:latin typeface="Times New Roman" pitchFamily="18" charset="0"/>
                </a:rPr>
                <a:t> </a:t>
              </a:r>
              <a:r>
                <a:rPr lang="ru-RU" sz="2400">
                  <a:latin typeface="Times New Roman" pitchFamily="18" charset="0"/>
                </a:rPr>
                <a:t>            </a:t>
              </a:r>
            </a:p>
          </p:txBody>
        </p:sp>
      </p:grpSp>
      <p:sp>
        <p:nvSpPr>
          <p:cNvPr id="18436" name="Rectangle 7"/>
          <p:cNvSpPr>
            <a:spLocks noChangeArrowheads="1"/>
          </p:cNvSpPr>
          <p:nvPr/>
        </p:nvSpPr>
        <p:spPr bwMode="auto">
          <a:xfrm>
            <a:off x="0" y="2879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18437" name="Picture 8" descr="ED00013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25" y="304800"/>
            <a:ext cx="2428875" cy="257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8" name="Rectangle 9"/>
          <p:cNvSpPr>
            <a:spLocks noChangeArrowheads="1"/>
          </p:cNvSpPr>
          <p:nvPr/>
        </p:nvSpPr>
        <p:spPr bwMode="auto">
          <a:xfrm rot="1003736">
            <a:off x="6858000" y="990600"/>
            <a:ext cx="18049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b="1">
                <a:solidFill>
                  <a:srgbClr val="080808"/>
                </a:solidFill>
                <a:latin typeface="Tahoma" pitchFamily="34" charset="0"/>
              </a:rPr>
              <a:t>Конвенція </a:t>
            </a:r>
          </a:p>
        </p:txBody>
      </p:sp>
      <p:pic>
        <p:nvPicPr>
          <p:cNvPr id="21514" name="Picture 10" descr="SO01571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7600" y="2667000"/>
            <a:ext cx="4114800" cy="317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5" name="Picture 11" descr="j029212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19200" y="2438400"/>
            <a:ext cx="40386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6" name="Picture 12" descr="j032461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00" y="3505200"/>
            <a:ext cx="44196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7" name="Picture 13" descr="PE02695_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2057400"/>
            <a:ext cx="42672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8" name="Text Box 14"/>
          <p:cNvSpPr txBox="1">
            <a:spLocks noChangeArrowheads="1"/>
          </p:cNvSpPr>
          <p:nvPr/>
        </p:nvSpPr>
        <p:spPr bwMode="auto">
          <a:xfrm>
            <a:off x="533400" y="1447800"/>
            <a:ext cx="3581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ru-RU" sz="320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національності,</a:t>
            </a:r>
          </a:p>
        </p:txBody>
      </p:sp>
      <p:sp>
        <p:nvSpPr>
          <p:cNvPr id="21519" name="Text Box 15"/>
          <p:cNvSpPr txBox="1">
            <a:spLocks noChangeArrowheads="1"/>
          </p:cNvSpPr>
          <p:nvPr/>
        </p:nvSpPr>
        <p:spPr bwMode="auto">
          <a:xfrm>
            <a:off x="4114800" y="1676400"/>
            <a:ext cx="1295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ru-RU" sz="3200">
                <a:solidFill>
                  <a:srgbClr val="00CC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статі,</a:t>
            </a:r>
          </a:p>
        </p:txBody>
      </p:sp>
      <p:sp>
        <p:nvSpPr>
          <p:cNvPr id="21520" name="Text Box 16"/>
          <p:cNvSpPr txBox="1">
            <a:spLocks noChangeArrowheads="1"/>
          </p:cNvSpPr>
          <p:nvPr/>
        </p:nvSpPr>
        <p:spPr bwMode="auto">
          <a:xfrm>
            <a:off x="762000" y="2133600"/>
            <a:ext cx="2819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ru-RU" sz="320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релігійних</a:t>
            </a:r>
          </a:p>
        </p:txBody>
      </p:sp>
      <p:sp>
        <p:nvSpPr>
          <p:cNvPr id="21521" name="Text Box 17"/>
          <p:cNvSpPr txBox="1">
            <a:spLocks noChangeArrowheads="1"/>
          </p:cNvSpPr>
          <p:nvPr/>
        </p:nvSpPr>
        <p:spPr bwMode="auto">
          <a:xfrm>
            <a:off x="3505200" y="2438400"/>
            <a:ext cx="4038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ru-RU" sz="3200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і політичних переконань.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700"/>
                            </p:stCondLst>
                            <p:childTnLst>
                              <p:par>
                                <p:cTn id="9" presetID="17" presetClass="entr" presetSubtype="2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75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75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825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75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75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5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75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75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75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75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50"/>
                            </p:stCondLst>
                            <p:childTnLst>
                              <p:par>
                                <p:cTn id="4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75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75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75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65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utoUpdateAnimBg="0"/>
      <p:bldP spid="21518" grpId="0" autoUpdateAnimBg="0"/>
      <p:bldP spid="21519" grpId="0" autoUpdateAnimBg="0"/>
      <p:bldP spid="21520" grpId="0" autoUpdateAnimBg="0"/>
      <p:bldP spid="2152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>
          <a:xfrm>
            <a:off x="3276600" y="609600"/>
            <a:ext cx="3733800" cy="4572000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1" i="1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У кожної</a:t>
            </a:r>
            <a:br>
              <a:rPr lang="ru-RU" sz="3600" b="1" i="1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ru-RU" sz="3600" b="1" i="1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дитини є право на життя, виживання і вільний розвиток</a:t>
            </a:r>
          </a:p>
        </p:txBody>
      </p:sp>
      <p:pic>
        <p:nvPicPr>
          <p:cNvPr id="22531" name="Picture 3" descr="a1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743200"/>
            <a:ext cx="3352800" cy="271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4" descr="ED00013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25" y="304800"/>
            <a:ext cx="2428875" cy="257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Rectangle 5"/>
          <p:cNvSpPr>
            <a:spLocks noChangeArrowheads="1"/>
          </p:cNvSpPr>
          <p:nvPr/>
        </p:nvSpPr>
        <p:spPr bwMode="auto">
          <a:xfrm rot="1003736">
            <a:off x="6858000" y="990600"/>
            <a:ext cx="18049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b="1">
                <a:solidFill>
                  <a:srgbClr val="080808"/>
                </a:solidFill>
                <a:latin typeface="Tahoma" pitchFamily="34" charset="0"/>
              </a:rPr>
              <a:t>Конвенція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3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6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>
          <a:xfrm>
            <a:off x="304800" y="2743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У кожної дитини  </a:t>
            </a:r>
            <a:br>
              <a:rPr lang="ru-RU" sz="320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ru-RU" sz="320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                     є право </a:t>
            </a:r>
            <a:br>
              <a:rPr lang="ru-RU" sz="320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ru-RU" sz="320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                              на спілкування</a:t>
            </a:r>
            <a:br>
              <a:rPr lang="ru-RU" sz="320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ru-RU" sz="320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                         з батьками</a:t>
            </a:r>
            <a:r>
              <a:rPr lang="ru-RU"/>
              <a:t> </a:t>
            </a:r>
          </a:p>
        </p:txBody>
      </p:sp>
      <p:pic>
        <p:nvPicPr>
          <p:cNvPr id="20482" name="Picture 3" descr="ED00013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25" y="304800"/>
            <a:ext cx="2428875" cy="257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Rectangle 4"/>
          <p:cNvSpPr>
            <a:spLocks noChangeArrowheads="1"/>
          </p:cNvSpPr>
          <p:nvPr/>
        </p:nvSpPr>
        <p:spPr bwMode="auto">
          <a:xfrm rot="1003736">
            <a:off x="6858000" y="990600"/>
            <a:ext cx="18049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b="1">
                <a:solidFill>
                  <a:srgbClr val="080808"/>
                </a:solidFill>
                <a:latin typeface="Tahoma" pitchFamily="34" charset="0"/>
              </a:rPr>
              <a:t>Конвенція </a:t>
            </a:r>
          </a:p>
        </p:txBody>
      </p:sp>
      <p:pic>
        <p:nvPicPr>
          <p:cNvPr id="23557" name="Picture 5" descr="j00903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2590800"/>
            <a:ext cx="31242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>
          <a:xfrm>
            <a:off x="533400" y="2590800"/>
            <a:ext cx="6705600" cy="1524000"/>
          </a:xfrm>
        </p:spPr>
        <p:txBody>
          <a:bodyPr/>
          <a:lstStyle/>
          <a:p>
            <a:pPr eaLnBrk="1" hangingPunct="1">
              <a:defRPr/>
            </a:pPr>
            <a:r>
              <a:rPr lang="ru-RU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Кожна дитина</a:t>
            </a:r>
            <a:br>
              <a:rPr lang="ru-RU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ru-RU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може </a:t>
            </a:r>
            <a:br>
              <a:rPr lang="ru-RU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ru-RU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вільно висловлювати свої погляди і думку</a:t>
            </a:r>
            <a:r>
              <a:rPr lang="ru-RU" sz="480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br>
              <a:rPr lang="ru-RU" sz="480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endParaRPr lang="ru-RU" sz="4800">
              <a:solidFill>
                <a:srgbClr val="FF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pic>
        <p:nvPicPr>
          <p:cNvPr id="24579" name="Picture 3" descr="PE03257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181475"/>
            <a:ext cx="3733800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Rectangle 4"/>
          <p:cNvSpPr>
            <a:spLocks noChangeArrowheads="1"/>
          </p:cNvSpPr>
          <p:nvPr/>
        </p:nvSpPr>
        <p:spPr bwMode="auto">
          <a:xfrm rot="1003736">
            <a:off x="6858000" y="990600"/>
            <a:ext cx="18049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b="1">
                <a:solidFill>
                  <a:srgbClr val="080808"/>
                </a:solidFill>
                <a:latin typeface="Tahoma" pitchFamily="34" charset="0"/>
              </a:rPr>
              <a:t>Конвенция </a:t>
            </a:r>
          </a:p>
        </p:txBody>
      </p:sp>
      <p:pic>
        <p:nvPicPr>
          <p:cNvPr id="21508" name="Picture 5" descr="ED00013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25" y="304800"/>
            <a:ext cx="2428875" cy="257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6"/>
          <p:cNvSpPr>
            <a:spLocks noChangeArrowheads="1"/>
          </p:cNvSpPr>
          <p:nvPr/>
        </p:nvSpPr>
        <p:spPr bwMode="auto">
          <a:xfrm rot="1003736">
            <a:off x="6858000" y="990600"/>
            <a:ext cx="18049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b="1">
                <a:solidFill>
                  <a:srgbClr val="080808"/>
                </a:solidFill>
                <a:latin typeface="Tahoma" pitchFamily="34" charset="0"/>
              </a:rPr>
              <a:t>Конвенція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>
          <a:xfrm>
            <a:off x="3505200" y="188913"/>
            <a:ext cx="4648200" cy="4535487"/>
          </a:xfrm>
        </p:spPr>
        <p:txBody>
          <a:bodyPr/>
          <a:lstStyle/>
          <a:p>
            <a:pPr eaLnBrk="1" hangingPunct="1">
              <a:defRPr/>
            </a:pPr>
            <a:r>
              <a:rPr lang="ru-RU" sz="54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У дітей </a:t>
            </a:r>
            <a:br>
              <a:rPr lang="ru-RU" sz="54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ru-RU" sz="54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є право</a:t>
            </a:r>
            <a:br>
              <a:rPr lang="ru-RU" sz="54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ru-RU" sz="54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на вільний</a:t>
            </a:r>
            <a:br>
              <a:rPr lang="ru-RU" sz="54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ru-RU" sz="54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доступ до інформації</a:t>
            </a:r>
          </a:p>
        </p:txBody>
      </p:sp>
      <p:pic>
        <p:nvPicPr>
          <p:cNvPr id="25603" name="Picture 3" descr="PE02654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676400"/>
            <a:ext cx="3810000" cy="446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4" descr="ED00013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88125" y="4284663"/>
            <a:ext cx="2428875" cy="257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2" name="Rectangle 5"/>
          <p:cNvSpPr>
            <a:spLocks noChangeArrowheads="1"/>
          </p:cNvSpPr>
          <p:nvPr/>
        </p:nvSpPr>
        <p:spPr bwMode="auto">
          <a:xfrm rot="1003736">
            <a:off x="6727825" y="5114925"/>
            <a:ext cx="15890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b="1">
                <a:solidFill>
                  <a:srgbClr val="080808"/>
                </a:solidFill>
                <a:latin typeface="Tahoma" pitchFamily="34" charset="0"/>
              </a:rPr>
              <a:t>Конвенція </a:t>
            </a:r>
          </a:p>
        </p:txBody>
      </p:sp>
      <p:sp>
        <p:nvSpPr>
          <p:cNvPr id="22533" name="Rectangle 6"/>
          <p:cNvSpPr>
            <a:spLocks noChangeArrowheads="1"/>
          </p:cNvSpPr>
          <p:nvPr/>
        </p:nvSpPr>
        <p:spPr bwMode="auto">
          <a:xfrm>
            <a:off x="3657600" y="3810000"/>
            <a:ext cx="762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endParaRPr lang="ru-RU" sz="3600">
              <a:solidFill>
                <a:schemeClr val="tx2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H01377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514600"/>
            <a:ext cx="41148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Line 3"/>
          <p:cNvSpPr>
            <a:spLocks noChangeShapeType="1"/>
          </p:cNvSpPr>
          <p:nvPr/>
        </p:nvSpPr>
        <p:spPr bwMode="auto">
          <a:xfrm rot="16378044" flipH="1">
            <a:off x="495300" y="2019300"/>
            <a:ext cx="4267200" cy="44958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 anchor="b"/>
          <a:lstStyle/>
          <a:p>
            <a:endParaRPr lang="ru-RU"/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 flipH="1">
            <a:off x="533400" y="2057400"/>
            <a:ext cx="4267200" cy="44958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 anchor="b"/>
          <a:lstStyle/>
          <a:p>
            <a:endParaRPr lang="ru-RU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914400" y="228600"/>
            <a:ext cx="59436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>
            <a:spAutoFit/>
          </a:bodyPr>
          <a:lstStyle/>
          <a:p>
            <a:pPr>
              <a:defRPr/>
            </a:pPr>
            <a:r>
              <a:rPr lang="ru-RU" sz="4000" b="1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Дитина повинна бути захищена від всіх форм насилля</a:t>
            </a:r>
          </a:p>
        </p:txBody>
      </p:sp>
      <p:pic>
        <p:nvPicPr>
          <p:cNvPr id="23557" name="Picture 6" descr="ED00013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25" y="304800"/>
            <a:ext cx="2428875" cy="257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8" name="Rectangle 7"/>
          <p:cNvSpPr>
            <a:spLocks noChangeArrowheads="1"/>
          </p:cNvSpPr>
          <p:nvPr/>
        </p:nvSpPr>
        <p:spPr bwMode="auto">
          <a:xfrm rot="1003736">
            <a:off x="6858000" y="990600"/>
            <a:ext cx="18049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b="1">
                <a:solidFill>
                  <a:srgbClr val="080808"/>
                </a:solidFill>
                <a:latin typeface="Tahoma" pitchFamily="34" charset="0"/>
              </a:rPr>
              <a:t>Конвенція </a:t>
            </a:r>
          </a:p>
        </p:txBody>
      </p:sp>
      <p:pic>
        <p:nvPicPr>
          <p:cNvPr id="26632" name="Picture 8" descr="j033808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05400" y="2514600"/>
            <a:ext cx="2987675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400"/>
                            </p:stCondLst>
                            <p:childTnLst>
                              <p:par>
                                <p:cTn id="24" presetID="2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animBg="1"/>
      <p:bldP spid="26628" grpId="0" animBg="1"/>
      <p:bldP spid="26629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2" descr="ED00013_"/>
          <p:cNvPicPr>
            <a:picLocks noGrp="1" noChangeAspect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6858000" y="228600"/>
            <a:ext cx="2286000" cy="2590800"/>
          </a:xfrm>
        </p:spPr>
      </p:pic>
      <p:sp>
        <p:nvSpPr>
          <p:cNvPr id="24578" name="Rectangle 3"/>
          <p:cNvSpPr>
            <a:spLocks noChangeArrowheads="1"/>
          </p:cNvSpPr>
          <p:nvPr/>
        </p:nvSpPr>
        <p:spPr bwMode="auto">
          <a:xfrm rot="1003736">
            <a:off x="6934200" y="990600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b="1">
                <a:solidFill>
                  <a:srgbClr val="080808"/>
                </a:solidFill>
                <a:latin typeface="Tahoma" pitchFamily="34" charset="0"/>
              </a:rPr>
              <a:t>Конвенція 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1447800" y="762000"/>
            <a:ext cx="6172200" cy="228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r>
              <a:rPr lang="uk-UA" sz="4800" b="1">
                <a:solidFill>
                  <a:srgbClr val="00CC00"/>
                </a:solidFill>
                <a:latin typeface="Comic Sans MS" pitchFamily="66" charset="0"/>
              </a:rPr>
              <a:t>Кожна дитина </a:t>
            </a:r>
          </a:p>
          <a:p>
            <a:r>
              <a:rPr lang="uk-UA" sz="4800" b="1">
                <a:solidFill>
                  <a:srgbClr val="00CC00"/>
                </a:solidFill>
                <a:latin typeface="Comic Sans MS" pitchFamily="66" charset="0"/>
              </a:rPr>
              <a:t>має право </a:t>
            </a:r>
          </a:p>
          <a:p>
            <a:r>
              <a:rPr lang="uk-UA" sz="4800" b="1">
                <a:solidFill>
                  <a:srgbClr val="00CC00"/>
                </a:solidFill>
                <a:latin typeface="Comic Sans MS" pitchFamily="66" charset="0"/>
              </a:rPr>
              <a:t>на освіту</a:t>
            </a:r>
            <a:endParaRPr lang="ru-RU" sz="4800" b="1">
              <a:solidFill>
                <a:srgbClr val="00CC00"/>
              </a:solidFill>
              <a:latin typeface="Comic Sans MS" pitchFamily="66" charset="0"/>
            </a:endParaRPr>
          </a:p>
        </p:txBody>
      </p:sp>
      <p:sp>
        <p:nvSpPr>
          <p:cNvPr id="24580" name="Rectang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br>
              <a:rPr lang="ru-RU"/>
            </a:br>
            <a:endParaRPr lang="ru-RU"/>
          </a:p>
        </p:txBody>
      </p:sp>
      <p:pic>
        <p:nvPicPr>
          <p:cNvPr id="27654" name="Picture 6" descr="winnie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3276600"/>
            <a:ext cx="1666875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5" name="Picture 7" descr="winnie7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33600" y="3657600"/>
            <a:ext cx="1981200" cy="153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4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900"/>
                            </p:stCondLst>
                            <p:childTnLst>
                              <p:par>
                                <p:cTn id="14" presetID="2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autoUpdateAnimBg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94</Words>
  <Application>Microsoft Office PowerPoint</Application>
  <PresentationFormat>Екран (4:3)</PresentationFormat>
  <Paragraphs>36</Paragraphs>
  <Slides>12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12</vt:i4>
      </vt:variant>
    </vt:vector>
  </HeadingPairs>
  <TitlesOfParts>
    <vt:vector size="19" baseType="lpstr">
      <vt:lpstr>Arial</vt:lpstr>
      <vt:lpstr>Blackadder ITC</vt:lpstr>
      <vt:lpstr>Calibri</vt:lpstr>
      <vt:lpstr>Comic Sans MS</vt:lpstr>
      <vt:lpstr>Tahoma</vt:lpstr>
      <vt:lpstr>Times New Roman</vt:lpstr>
      <vt:lpstr>Тема Office</vt:lpstr>
      <vt:lpstr>Презентація PowerPoint</vt:lpstr>
      <vt:lpstr>Я знаю, що дорослі створили чудовий документ. Він називається</vt:lpstr>
      <vt:lpstr>У всіх дітей рівні права  незалежно від </vt:lpstr>
      <vt:lpstr>У кожної дитини є право на життя, виживання і вільний розвиток</vt:lpstr>
      <vt:lpstr>У кожної дитини                         є право                                 на спілкування                           з батьками </vt:lpstr>
      <vt:lpstr>Кожна дитина може  вільно висловлювати свої погляди і думку  </vt:lpstr>
      <vt:lpstr>У дітей  є право  на вільний доступ до інформації</vt:lpstr>
      <vt:lpstr>Презентація PowerPoint</vt:lpstr>
      <vt:lpstr>Презентація PowerPoint</vt:lpstr>
      <vt:lpstr>Дитина  має  право на відпочинок та дозвілля</vt:lpstr>
      <vt:lpstr>я знаю, що дорослі 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ГАЛИНА</dc:creator>
  <cp:lastModifiedBy>user</cp:lastModifiedBy>
  <cp:revision>5</cp:revision>
  <dcterms:created xsi:type="dcterms:W3CDTF">2013-02-28T10:56:12Z</dcterms:created>
  <dcterms:modified xsi:type="dcterms:W3CDTF">2021-04-19T19:45:33Z</dcterms:modified>
</cp:coreProperties>
</file>