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C234B-7614-4507-B958-E7CCCE562DB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7CD27-FAF7-4B9A-B18D-22073DA372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CD27-FAF7-4B9A-B18D-22073DA372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EA8A-6B5F-4B98-8425-F1119116E78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63E0-D4B0-4CBE-8148-42B94AA93F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/>
          <a:lstStyle/>
          <a:p>
            <a:r>
              <a:rPr lang="uk-UA">
                <a:solidFill>
                  <a:srgbClr val="FFFF00"/>
                </a:solidFill>
              </a:rPr>
              <a:t>Мій рідний </a:t>
            </a:r>
            <a:r>
              <a:rPr lang="ru-RU">
                <a:solidFill>
                  <a:srgbClr val="FFFF00"/>
                </a:solidFill>
              </a:rPr>
              <a:t>Ки</a:t>
            </a:r>
            <a:r>
              <a:rPr lang="uk-UA">
                <a:solidFill>
                  <a:srgbClr val="FFFF00"/>
                </a:solidFill>
              </a:rPr>
              <a:t>їв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DA34765-9C77-F543-8554-F497AD123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61" y="1628800"/>
            <a:ext cx="6659213" cy="3805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E21025-E038-9B49-AF34-D3E095821382}"/>
              </a:ext>
            </a:extLst>
          </p:cNvPr>
          <p:cNvSpPr txBox="1"/>
          <p:nvPr/>
        </p:nvSpPr>
        <p:spPr>
          <a:xfrm>
            <a:off x="2287450" y="5796769"/>
            <a:ext cx="388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dirty="0"/>
              <a:t>Підготувала: Валентина Панченко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834064" cy="850106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Володимирський собор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196975"/>
            <a:ext cx="5580112" cy="1799977"/>
          </a:xfrm>
        </p:spPr>
        <p:txBody>
          <a:bodyPr/>
          <a:lstStyle/>
          <a:p>
            <a:pPr>
              <a:buNone/>
            </a:pPr>
            <a:r>
              <a:rPr lang="ru-RU" dirty="0"/>
              <a:t>    </a:t>
            </a:r>
            <a:r>
              <a:rPr lang="ru-RU" sz="2400" i="1" dirty="0" err="1">
                <a:solidFill>
                  <a:srgbClr val="6600CC"/>
                </a:solidFill>
              </a:rPr>
              <a:t>Головний</a:t>
            </a:r>
            <a:r>
              <a:rPr lang="ru-RU" sz="2400" i="1" dirty="0">
                <a:solidFill>
                  <a:srgbClr val="6600CC"/>
                </a:solidFill>
              </a:rPr>
              <a:t>  храм </a:t>
            </a:r>
            <a:r>
              <a:rPr lang="ru-RU" sz="2400" i="1" dirty="0" err="1">
                <a:solidFill>
                  <a:srgbClr val="6600CC"/>
                </a:solidFill>
              </a:rPr>
              <a:t>Української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Православної</a:t>
            </a:r>
            <a:r>
              <a:rPr lang="ru-RU" sz="2400" i="1" dirty="0">
                <a:solidFill>
                  <a:srgbClr val="6600CC"/>
                </a:solidFill>
              </a:rPr>
              <a:t> церкви — </a:t>
            </a:r>
            <a:r>
              <a:rPr lang="ru-RU" sz="2400" i="1" dirty="0" err="1">
                <a:solidFill>
                  <a:srgbClr val="6600CC"/>
                </a:solidFill>
              </a:rPr>
              <a:t>Київського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Патріархату</a:t>
            </a:r>
            <a:r>
              <a:rPr lang="ru-RU" sz="2400" i="1" dirty="0">
                <a:solidFill>
                  <a:srgbClr val="6600CC"/>
                </a:solidFill>
              </a:rPr>
              <a:t>. </a:t>
            </a:r>
            <a:r>
              <a:rPr lang="ru-RU" sz="2400" i="1" dirty="0" err="1">
                <a:solidFill>
                  <a:srgbClr val="6600CC"/>
                </a:solidFill>
              </a:rPr>
              <a:t>Побудований</a:t>
            </a:r>
            <a:r>
              <a:rPr lang="ru-RU" sz="2400" i="1" dirty="0">
                <a:solidFill>
                  <a:srgbClr val="6600CC"/>
                </a:solidFill>
              </a:rPr>
              <a:t> на честь </a:t>
            </a:r>
            <a:r>
              <a:rPr lang="ru-RU" sz="2400" i="1" dirty="0" err="1">
                <a:solidFill>
                  <a:srgbClr val="6600CC"/>
                </a:solidFill>
              </a:rPr>
              <a:t>хрестителя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Русі</a:t>
            </a:r>
            <a:r>
              <a:rPr lang="ru-RU" sz="2400" i="1" dirty="0">
                <a:solidFill>
                  <a:srgbClr val="6600CC"/>
                </a:solidFill>
              </a:rPr>
              <a:t> - князя </a:t>
            </a:r>
            <a:r>
              <a:rPr lang="ru-RU" sz="2400" i="1" dirty="0" err="1">
                <a:solidFill>
                  <a:srgbClr val="6600CC"/>
                </a:solidFill>
              </a:rPr>
              <a:t>Володимира</a:t>
            </a:r>
            <a:r>
              <a:rPr lang="ru-RU" sz="2400" dirty="0">
                <a:solidFill>
                  <a:srgbClr val="6600CC"/>
                </a:solidFill>
              </a:rPr>
              <a:t>.</a:t>
            </a:r>
          </a:p>
        </p:txBody>
      </p:sp>
      <p:pic>
        <p:nvPicPr>
          <p:cNvPr id="4098" name="Picture 2" descr="C:\Users\Дмитрий\Desktop\владимирский соб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428255" cy="3744416"/>
          </a:xfrm>
          <a:prstGeom prst="rect">
            <a:avLst/>
          </a:prstGeom>
          <a:noFill/>
        </p:spPr>
      </p:pic>
      <p:pic>
        <p:nvPicPr>
          <p:cNvPr id="4099" name="Picture 3" descr="C:\Users\Дмитрий\Desktop\володимирський соб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42900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9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Хрещатик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solidFill>
                  <a:srgbClr val="6600CC"/>
                </a:solidFill>
              </a:rPr>
              <a:t>     </a:t>
            </a:r>
            <a:r>
              <a:rPr lang="ru-RU" sz="2400" i="1" dirty="0" err="1">
                <a:solidFill>
                  <a:srgbClr val="6600CC"/>
                </a:solidFill>
              </a:rPr>
              <a:t>Хрещатик</a:t>
            </a:r>
            <a:r>
              <a:rPr lang="ru-RU" sz="2400" i="1" dirty="0">
                <a:solidFill>
                  <a:srgbClr val="6600CC"/>
                </a:solidFill>
              </a:rPr>
              <a:t> — </a:t>
            </a:r>
            <a:r>
              <a:rPr lang="ru-RU" sz="2400" i="1" dirty="0" err="1">
                <a:solidFill>
                  <a:srgbClr val="6600CC"/>
                </a:solidFill>
              </a:rPr>
              <a:t>головна</a:t>
            </a:r>
            <a:r>
              <a:rPr lang="ru-RU" sz="2400" i="1" dirty="0">
                <a:solidFill>
                  <a:srgbClr val="6600CC"/>
                </a:solidFill>
              </a:rPr>
              <a:t> </a:t>
            </a:r>
            <a:r>
              <a:rPr lang="ru-RU" sz="2400" i="1" dirty="0" err="1">
                <a:solidFill>
                  <a:srgbClr val="6600CC"/>
                </a:solidFill>
              </a:rPr>
              <a:t>вулиця</a:t>
            </a:r>
            <a:r>
              <a:rPr lang="ru-RU" sz="2400" i="1" dirty="0">
                <a:solidFill>
                  <a:srgbClr val="6600CC"/>
                </a:solidFill>
              </a:rPr>
              <a:t> </a:t>
            </a:r>
            <a:r>
              <a:rPr lang="ru-RU" sz="2400" i="1" dirty="0" err="1">
                <a:solidFill>
                  <a:srgbClr val="6600CC"/>
                </a:solidFill>
              </a:rPr>
              <a:t>Києва</a:t>
            </a:r>
            <a:r>
              <a:rPr lang="ru-RU" sz="2400" i="1" dirty="0">
                <a:solidFill>
                  <a:srgbClr val="6600CC"/>
                </a:solidFill>
              </a:rPr>
              <a:t>. </a:t>
            </a:r>
            <a:r>
              <a:rPr lang="ru-RU" sz="2400" i="1" dirty="0" err="1">
                <a:solidFill>
                  <a:srgbClr val="6600CC"/>
                </a:solidFill>
              </a:rPr>
              <a:t>Починається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від</a:t>
            </a:r>
            <a:r>
              <a:rPr lang="ru-RU" sz="2400" i="1" dirty="0">
                <a:solidFill>
                  <a:srgbClr val="6600CC"/>
                </a:solidFill>
              </a:rPr>
              <a:t> </a:t>
            </a:r>
            <a:r>
              <a:rPr lang="ru-RU" sz="2400" i="1" dirty="0" err="1">
                <a:solidFill>
                  <a:srgbClr val="6600CC"/>
                </a:solidFill>
              </a:rPr>
              <a:t>Європейської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площі</a:t>
            </a:r>
            <a:r>
              <a:rPr lang="ru-RU" sz="2400" i="1" dirty="0">
                <a:solidFill>
                  <a:srgbClr val="6600CC"/>
                </a:solidFill>
              </a:rPr>
              <a:t>, проходить через Майдан </a:t>
            </a:r>
            <a:r>
              <a:rPr lang="ru-RU" sz="2400" i="1" dirty="0" err="1">
                <a:solidFill>
                  <a:srgbClr val="6600CC"/>
                </a:solidFill>
              </a:rPr>
              <a:t>Незалежності</a:t>
            </a:r>
            <a:r>
              <a:rPr lang="ru-RU" sz="2400" i="1" dirty="0">
                <a:solidFill>
                  <a:srgbClr val="6600CC"/>
                </a:solidFill>
              </a:rPr>
              <a:t>, </a:t>
            </a:r>
            <a:r>
              <a:rPr lang="ru-RU" sz="2400" i="1" dirty="0" err="1">
                <a:solidFill>
                  <a:srgbClr val="6600CC"/>
                </a:solidFill>
              </a:rPr>
              <a:t>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закінчується</a:t>
            </a:r>
            <a:r>
              <a:rPr lang="ru-RU" sz="2400" i="1" dirty="0">
                <a:solidFill>
                  <a:srgbClr val="6600CC"/>
                </a:solidFill>
              </a:rPr>
              <a:t> </a:t>
            </a:r>
          </a:p>
          <a:p>
            <a:pPr>
              <a:buNone/>
            </a:pPr>
            <a:r>
              <a:rPr lang="ru-RU" sz="2400" i="1" dirty="0">
                <a:solidFill>
                  <a:srgbClr val="6600CC"/>
                </a:solidFill>
              </a:rPr>
              <a:t>     </a:t>
            </a:r>
            <a:r>
              <a:rPr lang="ru-RU" sz="2400" i="1" dirty="0" err="1">
                <a:solidFill>
                  <a:srgbClr val="6600CC"/>
                </a:solidFill>
              </a:rPr>
              <a:t>Бессарабською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площею</a:t>
            </a:r>
            <a:r>
              <a:rPr lang="ru-RU" sz="2400" i="1" dirty="0">
                <a:solidFill>
                  <a:srgbClr val="6600CC"/>
                </a:solidFill>
              </a:rPr>
              <a:t>. На </a:t>
            </a:r>
            <a:r>
              <a:rPr lang="ru-RU" sz="2400" i="1" dirty="0" err="1">
                <a:solidFill>
                  <a:srgbClr val="6600CC"/>
                </a:solidFill>
              </a:rPr>
              <a:t>Хрещатику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розміщені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головні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державн</a:t>
            </a:r>
            <a:r>
              <a:rPr lang="ru-RU" sz="2400" i="1" dirty="0" err="1">
                <a:solidFill>
                  <a:srgbClr val="7030A0"/>
                </a:solidFill>
              </a:rPr>
              <a:t>і</a:t>
            </a:r>
            <a:r>
              <a:rPr lang="ru-RU" sz="2400" i="1" dirty="0">
                <a:solidFill>
                  <a:srgbClr val="7030A0"/>
                </a:solidFill>
              </a:rPr>
              <a:t>  </a:t>
            </a:r>
            <a:r>
              <a:rPr lang="ru-RU" sz="2400" i="1" dirty="0" err="1">
                <a:solidFill>
                  <a:srgbClr val="7030A0"/>
                </a:solidFill>
              </a:rPr>
              <a:t>заклади</a:t>
            </a:r>
            <a:r>
              <a:rPr lang="ru-RU" sz="2400" i="1" dirty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sz="2400" i="1" dirty="0"/>
              <a:t>  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122" name="Picture 2" descr="C:\Users\Дмитрий\Desktop\креща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19583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       Майдан Незалежності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81075"/>
            <a:ext cx="4038600" cy="5145088"/>
          </a:xfrm>
        </p:spPr>
        <p:txBody>
          <a:bodyPr/>
          <a:lstStyle/>
          <a:p>
            <a:pPr>
              <a:buNone/>
            </a:pPr>
            <a:r>
              <a:rPr lang="uk-UA" dirty="0">
                <a:solidFill>
                  <a:srgbClr val="7030A0"/>
                </a:solidFill>
              </a:rPr>
              <a:t>    </a:t>
            </a:r>
            <a:r>
              <a:rPr lang="uk-UA" sz="2400" i="1" dirty="0">
                <a:solidFill>
                  <a:srgbClr val="6600CC"/>
                </a:solidFill>
              </a:rPr>
              <a:t>Майдан Незалежності - </a:t>
            </a:r>
            <a:r>
              <a:rPr lang="ru-RU" sz="2400" i="1" dirty="0">
                <a:solidFill>
                  <a:srgbClr val="6600CC"/>
                </a:solidFill>
              </a:rPr>
              <a:t>центральна </a:t>
            </a:r>
            <a:r>
              <a:rPr lang="ru-RU" sz="2400" i="1" dirty="0" err="1">
                <a:solidFill>
                  <a:srgbClr val="6600CC"/>
                </a:solidFill>
              </a:rPr>
              <a:t>площа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Києва</a:t>
            </a:r>
            <a:r>
              <a:rPr lang="ru-RU" sz="2400" i="1" dirty="0">
                <a:solidFill>
                  <a:srgbClr val="6600CC"/>
                </a:solidFill>
              </a:rPr>
              <a:t>. </a:t>
            </a:r>
            <a:r>
              <a:rPr lang="ru-RU" sz="2400" i="1" dirty="0" err="1">
                <a:solidFill>
                  <a:srgbClr val="6600CC"/>
                </a:solidFill>
              </a:rPr>
              <a:t>Отримала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сучасну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назву</a:t>
            </a:r>
            <a:r>
              <a:rPr lang="ru-RU" sz="2400" i="1" dirty="0">
                <a:solidFill>
                  <a:srgbClr val="6600CC"/>
                </a:solidFill>
              </a:rPr>
              <a:t> на честь </a:t>
            </a:r>
            <a:r>
              <a:rPr lang="ru-RU" sz="2400" i="1" dirty="0" err="1">
                <a:solidFill>
                  <a:srgbClr val="6600CC"/>
                </a:solidFill>
              </a:rPr>
              <a:t>проголошення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Україною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державної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незалежності</a:t>
            </a:r>
            <a:r>
              <a:rPr lang="ru-RU" i="1" dirty="0">
                <a:solidFill>
                  <a:srgbClr val="6600CC"/>
                </a:solidFill>
              </a:rPr>
              <a:t>.</a:t>
            </a:r>
          </a:p>
        </p:txBody>
      </p:sp>
      <p:pic>
        <p:nvPicPr>
          <p:cNvPr id="6146" name="Picture 2" descr="C:\Users\Дмитрий\Desktop\площадь независим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991992" cy="4986561"/>
          </a:xfrm>
          <a:prstGeom prst="rect">
            <a:avLst/>
          </a:prstGeom>
          <a:noFill/>
        </p:spPr>
      </p:pic>
      <p:pic>
        <p:nvPicPr>
          <p:cNvPr id="6147" name="Picture 3" descr="C:\Users\Дмитрий\Desktop\майд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568952" cy="777875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     Монумент </a:t>
            </a:r>
            <a:r>
              <a:rPr lang="uk-UA" dirty="0" err="1">
                <a:solidFill>
                  <a:srgbClr val="FFFF00"/>
                </a:solidFill>
              </a:rPr>
              <a:t>“Батьківщина</a:t>
            </a:r>
            <a:r>
              <a:rPr lang="uk-UA" dirty="0">
                <a:solidFill>
                  <a:srgbClr val="FFFF00"/>
                </a:solidFill>
              </a:rPr>
              <a:t> – </a:t>
            </a:r>
            <a:r>
              <a:rPr lang="uk-UA" dirty="0" err="1">
                <a:solidFill>
                  <a:srgbClr val="FFFF00"/>
                </a:solidFill>
              </a:rPr>
              <a:t>Мати”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512" y="1484784"/>
            <a:ext cx="4104456" cy="4641379"/>
          </a:xfrm>
        </p:spPr>
        <p:txBody>
          <a:bodyPr/>
          <a:lstStyle/>
          <a:p>
            <a:pPr>
              <a:buNone/>
            </a:pPr>
            <a:r>
              <a:rPr lang="uk-UA" dirty="0"/>
              <a:t>    </a:t>
            </a:r>
            <a:r>
              <a:rPr lang="uk-UA" sz="2400" i="1" dirty="0">
                <a:solidFill>
                  <a:srgbClr val="6600CC"/>
                </a:solidFill>
              </a:rPr>
              <a:t>Побудований на честь перемоги у Великій Вітчизняній війні </a:t>
            </a:r>
          </a:p>
          <a:p>
            <a:pPr>
              <a:buNone/>
            </a:pPr>
            <a:r>
              <a:rPr lang="uk-UA" sz="2400" i="1" dirty="0">
                <a:solidFill>
                  <a:srgbClr val="6600CC"/>
                </a:solidFill>
              </a:rPr>
              <a:t>     1941-1945 </a:t>
            </a:r>
            <a:r>
              <a:rPr lang="uk-UA" sz="2400" i="1" dirty="0" err="1">
                <a:solidFill>
                  <a:srgbClr val="6600CC"/>
                </a:solidFill>
              </a:rPr>
              <a:t>р.р</a:t>
            </a:r>
            <a:r>
              <a:rPr lang="uk-UA" sz="2400" i="1" dirty="0">
                <a:solidFill>
                  <a:srgbClr val="6600CC"/>
                </a:solidFill>
              </a:rPr>
              <a:t>. Монумент є символом сили духу українського народу. Фігуру Батьківщини – мати помітно навіть з самих </a:t>
            </a:r>
            <a:r>
              <a:rPr lang="uk-UA" sz="2400" i="1" dirty="0" err="1">
                <a:solidFill>
                  <a:srgbClr val="6600CC"/>
                </a:solidFill>
              </a:rPr>
              <a:t>віддаленних</a:t>
            </a:r>
            <a:r>
              <a:rPr lang="uk-UA" sz="2400" i="1" dirty="0">
                <a:solidFill>
                  <a:srgbClr val="6600CC"/>
                </a:solidFill>
              </a:rPr>
              <a:t> містечок Києва.</a:t>
            </a:r>
            <a:endParaRPr lang="ru-RU" sz="2400" i="1" dirty="0">
              <a:solidFill>
                <a:srgbClr val="6600CC"/>
              </a:solidFill>
            </a:endParaRPr>
          </a:p>
        </p:txBody>
      </p:sp>
      <p:pic>
        <p:nvPicPr>
          <p:cNvPr id="7170" name="Picture 2" descr="C:\Users\Дмитрий\Desktop\родина ма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55728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Вірші про Київ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  </a:t>
            </a:r>
            <a:r>
              <a:rPr lang="ru-RU" sz="2400" b="1" i="1" dirty="0" err="1">
                <a:solidFill>
                  <a:srgbClr val="6600CC"/>
                </a:solidFill>
              </a:rPr>
              <a:t>Київ</a:t>
            </a:r>
            <a:endParaRPr lang="ru-RU" sz="2400" b="1" i="1" dirty="0">
              <a:solidFill>
                <a:srgbClr val="6600CC"/>
              </a:solidFill>
            </a:endParaRPr>
          </a:p>
          <a:p>
            <a:pPr>
              <a:buNone/>
            </a:pPr>
            <a:br>
              <a:rPr lang="ru-RU" sz="2400" b="1" i="1" dirty="0">
                <a:solidFill>
                  <a:srgbClr val="6600CC"/>
                </a:solidFill>
              </a:rPr>
            </a:br>
            <a:r>
              <a:rPr lang="ru-RU" sz="2400" i="1" dirty="0">
                <a:solidFill>
                  <a:srgbClr val="6600CC"/>
                </a:solidFill>
              </a:rPr>
              <a:t>Наш </a:t>
            </a:r>
            <a:r>
              <a:rPr lang="ru-RU" sz="2400" i="1" dirty="0" err="1">
                <a:solidFill>
                  <a:srgbClr val="6600CC"/>
                </a:solidFill>
              </a:rPr>
              <a:t>Київ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розіслався</a:t>
            </a:r>
            <a:r>
              <a:rPr lang="ru-RU" sz="2400" i="1" dirty="0">
                <a:solidFill>
                  <a:srgbClr val="6600CC"/>
                </a:solidFill>
              </a:rPr>
              <a:t> 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>
                <a:solidFill>
                  <a:srgbClr val="6600CC"/>
                </a:solidFill>
              </a:rPr>
              <a:t>На горах над </a:t>
            </a:r>
            <a:r>
              <a:rPr lang="ru-RU" sz="2400" i="1" dirty="0" err="1">
                <a:solidFill>
                  <a:srgbClr val="6600CC"/>
                </a:solidFill>
              </a:rPr>
              <a:t>Дніпром</a:t>
            </a:r>
            <a:r>
              <a:rPr lang="ru-RU" sz="2400" i="1" dirty="0">
                <a:solidFill>
                  <a:srgbClr val="6600CC"/>
                </a:solidFill>
              </a:rPr>
              <a:t>, 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>
                <a:solidFill>
                  <a:srgbClr val="6600CC"/>
                </a:solidFill>
              </a:rPr>
              <a:t>Садами </a:t>
            </a:r>
            <a:r>
              <a:rPr lang="ru-RU" sz="2400" i="1" dirty="0" err="1">
                <a:solidFill>
                  <a:srgbClr val="6600CC"/>
                </a:solidFill>
              </a:rPr>
              <a:t>заквітчався</a:t>
            </a:r>
            <a:r>
              <a:rPr lang="ru-RU" sz="2400" i="1" dirty="0">
                <a:solidFill>
                  <a:srgbClr val="6600CC"/>
                </a:solidFill>
              </a:rPr>
              <a:t>, 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 err="1">
                <a:solidFill>
                  <a:srgbClr val="6600CC"/>
                </a:solidFill>
              </a:rPr>
              <a:t>Мов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дівчина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вінком</a:t>
            </a:r>
            <a:r>
              <a:rPr lang="ru-RU" sz="2400" i="1" dirty="0">
                <a:solidFill>
                  <a:srgbClr val="6600CC"/>
                </a:solidFill>
              </a:rPr>
              <a:t>. 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 err="1">
                <a:solidFill>
                  <a:srgbClr val="6600CC"/>
                </a:solidFill>
              </a:rPr>
              <a:t>Його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побудували</a:t>
            </a:r>
            <a:r>
              <a:rPr lang="ru-RU" sz="2400" i="1" dirty="0">
                <a:solidFill>
                  <a:srgbClr val="6600CC"/>
                </a:solidFill>
              </a:rPr>
              <a:t> 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 err="1">
                <a:solidFill>
                  <a:srgbClr val="6600CC"/>
                </a:solidFill>
              </a:rPr>
              <a:t>Брати</a:t>
            </a:r>
            <a:r>
              <a:rPr lang="ru-RU" sz="2400" i="1" dirty="0">
                <a:solidFill>
                  <a:srgbClr val="6600CC"/>
                </a:solidFill>
              </a:rPr>
              <a:t>, батьки, </a:t>
            </a:r>
            <a:r>
              <a:rPr lang="ru-RU" sz="2400" i="1" dirty="0" err="1">
                <a:solidFill>
                  <a:srgbClr val="6600CC"/>
                </a:solidFill>
              </a:rPr>
              <a:t>діди</a:t>
            </a:r>
            <a:r>
              <a:rPr lang="ru-RU" sz="2400" i="1" dirty="0">
                <a:solidFill>
                  <a:srgbClr val="6600CC"/>
                </a:solidFill>
              </a:rPr>
              <a:t>. 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>
                <a:solidFill>
                  <a:srgbClr val="6600CC"/>
                </a:solidFill>
              </a:rPr>
              <a:t>І славно </a:t>
            </a:r>
            <a:r>
              <a:rPr lang="ru-RU" sz="2400" i="1" dirty="0" err="1">
                <a:solidFill>
                  <a:srgbClr val="6600CC"/>
                </a:solidFill>
              </a:rPr>
              <a:t>захищали</a:t>
            </a:r>
            <a:r>
              <a:rPr lang="ru-RU" sz="2400" i="1" dirty="0">
                <a:solidFill>
                  <a:srgbClr val="6600CC"/>
                </a:solidFill>
              </a:rPr>
              <a:t> 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 err="1">
                <a:solidFill>
                  <a:srgbClr val="6600CC"/>
                </a:solidFill>
              </a:rPr>
              <a:t>Від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лютої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біди</a:t>
            </a:r>
            <a:r>
              <a:rPr lang="ru-RU" sz="2400" i="1" dirty="0">
                <a:solidFill>
                  <a:srgbClr val="6600CC"/>
                </a:solidFill>
              </a:rPr>
              <a:t>...</a:t>
            </a:r>
            <a:br>
              <a:rPr lang="ru-RU" sz="2600" i="1" dirty="0">
                <a:solidFill>
                  <a:srgbClr val="6600CC"/>
                </a:solidFill>
              </a:rPr>
            </a:br>
            <a:r>
              <a:rPr lang="ru-RU" sz="2600" i="1" dirty="0">
                <a:solidFill>
                  <a:srgbClr val="6600CC"/>
                </a:solidFill>
              </a:rPr>
              <a:t>        </a:t>
            </a:r>
          </a:p>
          <a:p>
            <a:pPr>
              <a:buNone/>
            </a:pPr>
            <a:r>
              <a:rPr lang="ru-RU" sz="2600" i="1" dirty="0">
                <a:solidFill>
                  <a:srgbClr val="6600CC"/>
                </a:solidFill>
              </a:rPr>
              <a:t>                         М. </a:t>
            </a:r>
            <a:r>
              <a:rPr lang="ru-RU" sz="2600" i="1" dirty="0" err="1">
                <a:solidFill>
                  <a:srgbClr val="6600CC"/>
                </a:solidFill>
              </a:rPr>
              <a:t>Рильськи</a:t>
            </a:r>
            <a:r>
              <a:rPr lang="ru-RU" sz="2600" i="1" dirty="0" err="1">
                <a:solidFill>
                  <a:srgbClr val="7030A0"/>
                </a:solidFill>
              </a:rPr>
              <a:t>й</a:t>
            </a:r>
            <a:endParaRPr lang="ru-RU" sz="2600" i="1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/>
              <a:t>    </a:t>
            </a:r>
            <a:r>
              <a:rPr lang="ru-RU" sz="2400" b="1" i="1" dirty="0" err="1">
                <a:solidFill>
                  <a:srgbClr val="6600CC"/>
                </a:solidFill>
              </a:rPr>
              <a:t>Київ</a:t>
            </a:r>
            <a:br>
              <a:rPr lang="ru-RU" sz="2400" i="1" dirty="0">
                <a:solidFill>
                  <a:srgbClr val="6600CC"/>
                </a:solidFill>
              </a:rPr>
            </a:b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 err="1">
                <a:solidFill>
                  <a:srgbClr val="6600CC"/>
                </a:solidFill>
              </a:rPr>
              <a:t>Київ-місто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історичне</a:t>
            </a:r>
            <a:r>
              <a:rPr lang="ru-RU" sz="2400" i="1" dirty="0">
                <a:solidFill>
                  <a:srgbClr val="6600CC"/>
                </a:solidFill>
              </a:rPr>
              <a:t>,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 err="1">
                <a:solidFill>
                  <a:srgbClr val="6600CC"/>
                </a:solidFill>
              </a:rPr>
              <a:t>Йому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вже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багато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літ</a:t>
            </a:r>
            <a:r>
              <a:rPr lang="ru-RU" sz="2400" i="1" dirty="0">
                <a:solidFill>
                  <a:srgbClr val="6600CC"/>
                </a:solidFill>
              </a:rPr>
              <a:t>.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>
                <a:solidFill>
                  <a:srgbClr val="6600CC"/>
                </a:solidFill>
              </a:rPr>
              <a:t>А </a:t>
            </a:r>
            <a:r>
              <a:rPr lang="ru-RU" sz="2400" i="1" dirty="0" err="1">
                <a:solidFill>
                  <a:srgbClr val="6600CC"/>
                </a:solidFill>
              </a:rPr>
              <a:t>воно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красиве</a:t>
            </a:r>
            <a:r>
              <a:rPr lang="ru-RU" sz="2400" i="1" dirty="0">
                <a:solidFill>
                  <a:srgbClr val="6600CC"/>
                </a:solidFill>
              </a:rPr>
              <a:t>, </a:t>
            </a:r>
            <a:r>
              <a:rPr lang="ru-RU" sz="2400" i="1" dirty="0" err="1">
                <a:solidFill>
                  <a:srgbClr val="6600CC"/>
                </a:solidFill>
              </a:rPr>
              <a:t>вічне</a:t>
            </a:r>
            <a:r>
              <a:rPr lang="ru-RU" sz="2400" i="1" dirty="0">
                <a:solidFill>
                  <a:srgbClr val="6600CC"/>
                </a:solidFill>
              </a:rPr>
              <a:t>,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 err="1">
                <a:solidFill>
                  <a:srgbClr val="6600CC"/>
                </a:solidFill>
              </a:rPr>
              <a:t>Навесні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каштанів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цвіт</a:t>
            </a:r>
            <a:r>
              <a:rPr lang="ru-RU" sz="2400" i="1" dirty="0">
                <a:solidFill>
                  <a:srgbClr val="6600CC"/>
                </a:solidFill>
              </a:rPr>
              <a:t>.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>
                <a:solidFill>
                  <a:srgbClr val="6600CC"/>
                </a:solidFill>
              </a:rPr>
              <a:t>З </a:t>
            </a:r>
            <a:r>
              <a:rPr lang="ru-RU" sz="2400" i="1" dirty="0" err="1">
                <a:solidFill>
                  <a:srgbClr val="6600CC"/>
                </a:solidFill>
              </a:rPr>
              <a:t>нього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почалась</a:t>
            </a:r>
            <a:r>
              <a:rPr lang="ru-RU" sz="2400" i="1" dirty="0">
                <a:solidFill>
                  <a:srgbClr val="6600CC"/>
                </a:solidFill>
              </a:rPr>
              <a:t> держава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>
                <a:solidFill>
                  <a:srgbClr val="6600CC"/>
                </a:solidFill>
              </a:rPr>
              <a:t>У </a:t>
            </a:r>
            <a:r>
              <a:rPr lang="ru-RU" sz="2400" i="1" dirty="0" err="1">
                <a:solidFill>
                  <a:srgbClr val="6600CC"/>
                </a:solidFill>
              </a:rPr>
              <a:t>прадавні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ще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часи</a:t>
            </a:r>
            <a:r>
              <a:rPr lang="ru-RU" sz="2400" i="1" dirty="0">
                <a:solidFill>
                  <a:srgbClr val="6600CC"/>
                </a:solidFill>
              </a:rPr>
              <a:t> ...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>
                <a:solidFill>
                  <a:srgbClr val="6600CC"/>
                </a:solidFill>
              </a:rPr>
              <a:t>В </a:t>
            </a:r>
            <a:r>
              <a:rPr lang="ru-RU" sz="2400" i="1" dirty="0" err="1">
                <a:solidFill>
                  <a:srgbClr val="6600CC"/>
                </a:solidFill>
              </a:rPr>
              <a:t>ньому</a:t>
            </a:r>
            <a:r>
              <a:rPr lang="ru-RU" sz="2400" i="1" dirty="0">
                <a:solidFill>
                  <a:srgbClr val="6600CC"/>
                </a:solidFill>
              </a:rPr>
              <a:t> наша </a:t>
            </a:r>
            <a:r>
              <a:rPr lang="ru-RU" sz="2400" i="1" dirty="0" err="1">
                <a:solidFill>
                  <a:srgbClr val="6600CC"/>
                </a:solidFill>
              </a:rPr>
              <a:t>міць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і</a:t>
            </a:r>
            <a:r>
              <a:rPr lang="ru-RU" sz="2400" i="1" dirty="0">
                <a:solidFill>
                  <a:srgbClr val="6600CC"/>
                </a:solidFill>
              </a:rPr>
              <a:t> слава,</a:t>
            </a:r>
            <a:br>
              <a:rPr lang="ru-RU" sz="2400" i="1" dirty="0">
                <a:solidFill>
                  <a:srgbClr val="6600CC"/>
                </a:solidFill>
              </a:rPr>
            </a:br>
            <a:r>
              <a:rPr lang="ru-RU" sz="2400" i="1" dirty="0">
                <a:solidFill>
                  <a:srgbClr val="6600CC"/>
                </a:solidFill>
              </a:rPr>
              <a:t>В </a:t>
            </a:r>
            <a:r>
              <a:rPr lang="ru-RU" sz="2400" i="1" dirty="0" err="1">
                <a:solidFill>
                  <a:srgbClr val="6600CC"/>
                </a:solidFill>
              </a:rPr>
              <a:t>ньому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предків</a:t>
            </a:r>
            <a:r>
              <a:rPr lang="ru-RU" sz="2400" i="1" dirty="0">
                <a:solidFill>
                  <a:srgbClr val="6600CC"/>
                </a:solidFill>
              </a:rPr>
              <a:t> голоси.</a:t>
            </a:r>
          </a:p>
          <a:p>
            <a:pPr>
              <a:buNone/>
            </a:pPr>
            <a:r>
              <a:rPr lang="ru-RU" sz="2400" i="1" dirty="0">
                <a:solidFill>
                  <a:srgbClr val="6600CC"/>
                </a:solidFill>
              </a:rPr>
              <a:t>     </a:t>
            </a:r>
          </a:p>
          <a:p>
            <a:pPr>
              <a:buNone/>
            </a:pPr>
            <a:r>
              <a:rPr lang="ru-RU" sz="2400" i="1" dirty="0">
                <a:solidFill>
                  <a:srgbClr val="6600CC"/>
                </a:solidFill>
              </a:rPr>
              <a:t>                                  Н. </a:t>
            </a:r>
            <a:r>
              <a:rPr lang="ru-RU" sz="2400" i="1" dirty="0" err="1">
                <a:solidFill>
                  <a:srgbClr val="6600CC"/>
                </a:solidFill>
              </a:rPr>
              <a:t>Забіла</a:t>
            </a:r>
            <a:endParaRPr lang="ru-RU" sz="2400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Золоті ворота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4500" i="1" dirty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9600" i="1" dirty="0" err="1">
                <a:solidFill>
                  <a:srgbClr val="6600CC"/>
                </a:solidFill>
              </a:rPr>
              <a:t>Унікальна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пам’ятка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давньоруського</a:t>
            </a:r>
            <a:r>
              <a:rPr lang="ru-RU" sz="9600" i="1" dirty="0">
                <a:solidFill>
                  <a:srgbClr val="6600CC"/>
                </a:solidFill>
              </a:rPr>
              <a:t> оборонного зодчества ХІ ст. Як </a:t>
            </a:r>
            <a:r>
              <a:rPr lang="ru-RU" sz="9600" i="1" dirty="0" err="1">
                <a:solidFill>
                  <a:srgbClr val="6600CC"/>
                </a:solidFill>
              </a:rPr>
              <a:t>головні</a:t>
            </a:r>
            <a:r>
              <a:rPr lang="ru-RU" sz="9600" i="1" dirty="0">
                <a:solidFill>
                  <a:srgbClr val="6600CC"/>
                </a:solidFill>
              </a:rPr>
              <a:t> ворота вони </a:t>
            </a:r>
            <a:r>
              <a:rPr lang="ru-RU" sz="9600" i="1" dirty="0" err="1">
                <a:solidFill>
                  <a:srgbClr val="6600CC"/>
                </a:solidFill>
              </a:rPr>
              <a:t>були</a:t>
            </a:r>
            <a:r>
              <a:rPr lang="ru-RU" sz="9600" i="1" dirty="0">
                <a:solidFill>
                  <a:srgbClr val="6600CC"/>
                </a:solidFill>
              </a:rPr>
              <a:t> символом </a:t>
            </a:r>
            <a:r>
              <a:rPr lang="ru-RU" sz="9600" i="1" dirty="0" err="1">
                <a:solidFill>
                  <a:srgbClr val="6600CC"/>
                </a:solidFill>
              </a:rPr>
              <a:t>політичної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незалежності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Києва</a:t>
            </a:r>
            <a:r>
              <a:rPr lang="ru-RU" sz="9600" i="1" dirty="0">
                <a:solidFill>
                  <a:srgbClr val="6600CC"/>
                </a:solidFill>
              </a:rPr>
              <a:t>, а тому </a:t>
            </a:r>
            <a:r>
              <a:rPr lang="ru-RU" sz="9600" i="1" dirty="0" err="1">
                <a:solidFill>
                  <a:srgbClr val="6600CC"/>
                </a:solidFill>
              </a:rPr>
              <a:t>виявились</a:t>
            </a:r>
            <a:r>
              <a:rPr lang="ru-RU" sz="9600" i="1" dirty="0">
                <a:solidFill>
                  <a:srgbClr val="6600CC"/>
                </a:solidFill>
              </a:rPr>
              <a:t> одним </a:t>
            </a:r>
            <a:r>
              <a:rPr lang="ru-RU" sz="9600" i="1" dirty="0" err="1">
                <a:solidFill>
                  <a:srgbClr val="6600CC"/>
                </a:solidFill>
              </a:rPr>
              <a:t>із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об'єктів</a:t>
            </a:r>
            <a:r>
              <a:rPr lang="ru-RU" sz="9600" i="1" dirty="0">
                <a:solidFill>
                  <a:srgbClr val="6600CC"/>
                </a:solidFill>
              </a:rPr>
              <a:t>, </a:t>
            </a:r>
            <a:r>
              <a:rPr lang="ru-RU" sz="9600" i="1" dirty="0" err="1">
                <a:solidFill>
                  <a:srgbClr val="6600CC"/>
                </a:solidFill>
              </a:rPr>
              <a:t>яким</a:t>
            </a:r>
            <a:r>
              <a:rPr lang="ru-RU" sz="9600" i="1" dirty="0">
                <a:solidFill>
                  <a:srgbClr val="6600CC"/>
                </a:solidFill>
              </a:rPr>
              <a:t> перш за все </a:t>
            </a:r>
            <a:r>
              <a:rPr lang="ru-RU" sz="9600" i="1" dirty="0" err="1">
                <a:solidFill>
                  <a:srgbClr val="6600CC"/>
                </a:solidFill>
              </a:rPr>
              <a:t>намагалися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заволодіти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його</a:t>
            </a:r>
            <a:r>
              <a:rPr lang="ru-RU" sz="9600" i="1" dirty="0">
                <a:solidFill>
                  <a:srgbClr val="6600CC"/>
                </a:solidFill>
              </a:rPr>
              <a:t> вороги. Але, як </a:t>
            </a:r>
            <a:r>
              <a:rPr lang="ru-RU" sz="9600" i="1" dirty="0" err="1">
                <a:solidFill>
                  <a:srgbClr val="6600CC"/>
                </a:solidFill>
              </a:rPr>
              <a:t>свідчать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літописи</a:t>
            </a:r>
            <a:r>
              <a:rPr lang="ru-RU" sz="9600" i="1" dirty="0">
                <a:solidFill>
                  <a:srgbClr val="6600CC"/>
                </a:solidFill>
              </a:rPr>
              <a:t>, </a:t>
            </a:r>
            <a:r>
              <a:rPr lang="ru-RU" sz="9600" i="1" dirty="0" err="1">
                <a:solidFill>
                  <a:srgbClr val="6600CC"/>
                </a:solidFill>
              </a:rPr>
              <a:t>захопити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Київ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з</a:t>
            </a:r>
            <a:r>
              <a:rPr lang="ru-RU" sz="9600" i="1" dirty="0">
                <a:solidFill>
                  <a:srgbClr val="6600CC"/>
                </a:solidFill>
              </a:rPr>
              <a:t> боку </a:t>
            </a:r>
            <a:r>
              <a:rPr lang="ru-RU" sz="9600" i="1" dirty="0" err="1">
                <a:solidFill>
                  <a:srgbClr val="6600CC"/>
                </a:solidFill>
              </a:rPr>
              <a:t>Золотих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воріт</a:t>
            </a:r>
            <a:r>
              <a:rPr lang="ru-RU" sz="9600" i="1" dirty="0">
                <a:solidFill>
                  <a:srgbClr val="6600CC"/>
                </a:solidFill>
              </a:rPr>
              <a:t> не </a:t>
            </a:r>
            <a:r>
              <a:rPr lang="ru-RU" sz="9600" i="1" dirty="0" err="1">
                <a:solidFill>
                  <a:srgbClr val="6600CC"/>
                </a:solidFill>
              </a:rPr>
              <a:t>вдавалося</a:t>
            </a:r>
            <a:r>
              <a:rPr lang="ru-RU" sz="9600" i="1" dirty="0">
                <a:solidFill>
                  <a:srgbClr val="6600CC"/>
                </a:solidFill>
              </a:rPr>
              <a:t> </a:t>
            </a:r>
            <a:r>
              <a:rPr lang="ru-RU" sz="9600" i="1" dirty="0" err="1">
                <a:solidFill>
                  <a:srgbClr val="6600CC"/>
                </a:solidFill>
              </a:rPr>
              <a:t>нікому</a:t>
            </a:r>
            <a:r>
              <a:rPr lang="ru-RU" sz="9600" i="1" dirty="0">
                <a:solidFill>
                  <a:srgbClr val="6600CC"/>
                </a:solidFill>
              </a:rPr>
              <a:t>.</a:t>
            </a:r>
            <a:endParaRPr lang="uk-UA" sz="9600" i="1" dirty="0">
              <a:solidFill>
                <a:srgbClr val="6600CC"/>
              </a:solidFill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2050" name="Picture 2" descr="C:\Users\Дмитрий\Desktop\золотые ворота ки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03244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Засновники Києва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     </a:t>
            </a:r>
            <a:r>
              <a:rPr lang="ru-RU" sz="2400" i="1" dirty="0" err="1">
                <a:solidFill>
                  <a:srgbClr val="6600CC"/>
                </a:solidFill>
              </a:rPr>
              <a:t>Пам'ятник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засновникам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Києва</a:t>
            </a:r>
            <a:r>
              <a:rPr lang="ru-RU" sz="2400" i="1" dirty="0">
                <a:solidFill>
                  <a:srgbClr val="6600CC"/>
                </a:solidFill>
              </a:rPr>
              <a:t> на </a:t>
            </a:r>
            <a:r>
              <a:rPr lang="ru-RU" sz="2400" i="1" dirty="0" err="1">
                <a:solidFill>
                  <a:srgbClr val="6600CC"/>
                </a:solidFill>
              </a:rPr>
              <a:t>Дніпрі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є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візитівкою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столиці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України</a:t>
            </a:r>
            <a:r>
              <a:rPr lang="ru-RU" sz="2400" i="1" dirty="0">
                <a:solidFill>
                  <a:srgbClr val="6600CC"/>
                </a:solidFill>
              </a:rPr>
              <a:t>, </a:t>
            </a:r>
            <a:r>
              <a:rPr lang="ru-RU" sz="2400" i="1" dirty="0" err="1">
                <a:solidFill>
                  <a:srgbClr val="6600CC"/>
                </a:solidFill>
              </a:rPr>
              <a:t>що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символізує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її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багаторічну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історію</a:t>
            </a:r>
            <a:r>
              <a:rPr lang="ru-RU" sz="2400" i="1" dirty="0">
                <a:solidFill>
                  <a:srgbClr val="6600CC"/>
                </a:solidFill>
              </a:rPr>
              <a:t>. </a:t>
            </a:r>
            <a:r>
              <a:rPr lang="ru-RU" sz="2400" i="1" dirty="0" err="1">
                <a:solidFill>
                  <a:srgbClr val="6600CC"/>
                </a:solidFill>
              </a:rPr>
              <a:t>Відкриття</a:t>
            </a:r>
            <a:r>
              <a:rPr lang="ru-RU" sz="2400" i="1" dirty="0">
                <a:solidFill>
                  <a:srgbClr val="6600CC"/>
                </a:solidFill>
              </a:rPr>
              <a:t> монумента </a:t>
            </a:r>
            <a:r>
              <a:rPr lang="ru-RU" sz="2400" i="1" dirty="0" err="1">
                <a:solidFill>
                  <a:srgbClr val="6600CC"/>
                </a:solidFill>
              </a:rPr>
              <a:t>було</a:t>
            </a:r>
            <a:r>
              <a:rPr lang="ru-RU" sz="2400" i="1" dirty="0">
                <a:solidFill>
                  <a:srgbClr val="6600CC"/>
                </a:solidFill>
              </a:rPr>
              <a:t> приурочено до 1500-річчя </a:t>
            </a:r>
            <a:r>
              <a:rPr lang="ru-RU" sz="2400" i="1" dirty="0" err="1">
                <a:solidFill>
                  <a:srgbClr val="6600CC"/>
                </a:solidFill>
              </a:rPr>
              <a:t>з</a:t>
            </a:r>
            <a:r>
              <a:rPr lang="ru-RU" sz="2400" i="1" dirty="0">
                <a:solidFill>
                  <a:srgbClr val="6600CC"/>
                </a:solidFill>
              </a:rPr>
              <a:t> дня </a:t>
            </a:r>
            <a:r>
              <a:rPr lang="ru-RU" sz="2400" i="1" dirty="0" err="1">
                <a:solidFill>
                  <a:srgbClr val="6600CC"/>
                </a:solidFill>
              </a:rPr>
              <a:t>заснування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Києва</a:t>
            </a:r>
            <a:r>
              <a:rPr lang="ru-RU" sz="2400" i="1" dirty="0">
                <a:solidFill>
                  <a:srgbClr val="6600CC"/>
                </a:solidFill>
              </a:rPr>
              <a:t>. Скульптурна </a:t>
            </a:r>
            <a:r>
              <a:rPr lang="ru-RU" sz="2400" i="1" dirty="0" err="1">
                <a:solidFill>
                  <a:srgbClr val="6600CC"/>
                </a:solidFill>
              </a:rPr>
              <a:t>композиція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виконана</a:t>
            </a:r>
            <a:r>
              <a:rPr lang="ru-RU" sz="2400" i="1" dirty="0">
                <a:solidFill>
                  <a:srgbClr val="6600CC"/>
                </a:solidFill>
              </a:rPr>
              <a:t> у </a:t>
            </a:r>
            <a:r>
              <a:rPr lang="ru-RU" sz="2400" i="1" dirty="0" err="1">
                <a:solidFill>
                  <a:srgbClr val="6600CC"/>
                </a:solidFill>
              </a:rPr>
              <a:t>формі</a:t>
            </a:r>
            <a:r>
              <a:rPr lang="ru-RU" sz="2400" i="1" dirty="0">
                <a:solidFill>
                  <a:srgbClr val="6600CC"/>
                </a:solidFill>
              </a:rPr>
              <a:t> тури, на </a:t>
            </a:r>
            <a:r>
              <a:rPr lang="ru-RU" sz="2400" i="1" dirty="0" err="1">
                <a:solidFill>
                  <a:srgbClr val="6600CC"/>
                </a:solidFill>
              </a:rPr>
              <a:t>якій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встановлені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фігури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братів</a:t>
            </a:r>
            <a:r>
              <a:rPr lang="ru-RU" sz="2400" i="1" dirty="0">
                <a:solidFill>
                  <a:srgbClr val="6600CC"/>
                </a:solidFill>
              </a:rPr>
              <a:t> Кия, Щека, Хорива та </a:t>
            </a:r>
            <a:r>
              <a:rPr lang="ru-RU" sz="2400" i="1" dirty="0" err="1">
                <a:solidFill>
                  <a:srgbClr val="6600CC"/>
                </a:solidFill>
              </a:rPr>
              <a:t>їх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сестри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Либідь</a:t>
            </a:r>
            <a:r>
              <a:rPr lang="ru-RU" sz="2400" i="1" dirty="0">
                <a:solidFill>
                  <a:srgbClr val="6600CC"/>
                </a:solidFill>
              </a:rPr>
              <a:t> - </a:t>
            </a:r>
            <a:r>
              <a:rPr lang="ru-RU" sz="2400" i="1" dirty="0" err="1">
                <a:solidFill>
                  <a:srgbClr val="6600CC"/>
                </a:solidFill>
              </a:rPr>
              <a:t>легендарних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засновників</a:t>
            </a:r>
            <a:r>
              <a:rPr lang="ru-RU" sz="2400" i="1" dirty="0">
                <a:solidFill>
                  <a:srgbClr val="6600CC"/>
                </a:solidFill>
              </a:rPr>
              <a:t> стольного града </a:t>
            </a:r>
            <a:r>
              <a:rPr lang="ru-RU" sz="2400" i="1" dirty="0" err="1">
                <a:solidFill>
                  <a:srgbClr val="6600CC"/>
                </a:solidFill>
              </a:rPr>
              <a:t>Києва</a:t>
            </a:r>
            <a:r>
              <a:rPr lang="ru-RU" sz="2400" i="1" dirty="0">
                <a:solidFill>
                  <a:srgbClr val="7030A0"/>
                </a:solidFill>
              </a:rPr>
              <a:t>. 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Дмитрий\Desktop\памятник основателям ки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320480" cy="423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Легенда про Київ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>
                <a:solidFill>
                  <a:srgbClr val="7030A0"/>
                </a:solidFill>
              </a:rPr>
              <a:t>           </a:t>
            </a:r>
            <a:r>
              <a:rPr lang="uk-UA" sz="2400" i="1" dirty="0">
                <a:solidFill>
                  <a:srgbClr val="6600CC"/>
                </a:solidFill>
              </a:rPr>
              <a:t>Було це за давніх-давніх часів, коли на землі, що зветься зараз Україною, не було міст і сіл, а люди, наші пращури, жили племенами.</a:t>
            </a:r>
            <a:endParaRPr lang="ru-RU" sz="2400" i="1" dirty="0">
              <a:solidFill>
                <a:srgbClr val="6600CC"/>
              </a:solidFill>
            </a:endParaRPr>
          </a:p>
          <a:p>
            <a:pPr>
              <a:buNone/>
            </a:pPr>
            <a:r>
              <a:rPr lang="uk-UA" sz="2400" i="1" dirty="0">
                <a:solidFill>
                  <a:srgbClr val="6600CC"/>
                </a:solidFill>
              </a:rPr>
              <a:t>          Широкою рікою у човні пливли три брати та їхня сестра. То були Кий, Щек, Хорив і Либідь. Вони шукали місце для поселення. Дуже сподобався їм мальовничий куточок землі з рікою, горами та родючим ґрунтом.</a:t>
            </a:r>
            <a:endParaRPr lang="ru-RU" sz="2400" i="1" dirty="0">
              <a:solidFill>
                <a:srgbClr val="6600CC"/>
              </a:solidFill>
            </a:endParaRPr>
          </a:p>
          <a:p>
            <a:pPr>
              <a:buNone/>
            </a:pPr>
            <a:r>
              <a:rPr lang="uk-UA" sz="2400" i="1" dirty="0">
                <a:solidFill>
                  <a:srgbClr val="6600CC"/>
                </a:solidFill>
              </a:rPr>
              <a:t>          Ось тут, на високій кручі над Дніпром, три брати і побудували місто з глибоким ровом, високими мурами і валами для оборони від ворогів.</a:t>
            </a:r>
            <a:endParaRPr lang="ru-RU" sz="2400" i="1" dirty="0">
              <a:solidFill>
                <a:srgbClr val="6600CC"/>
              </a:solidFill>
            </a:endParaRPr>
          </a:p>
          <a:p>
            <a:pPr>
              <a:buNone/>
            </a:pPr>
            <a:r>
              <a:rPr lang="uk-UA" sz="2400" i="1" dirty="0">
                <a:solidFill>
                  <a:srgbClr val="6600CC"/>
                </a:solidFill>
              </a:rPr>
              <a:t>          Найстарший брат Кий був мужнім і хоробрим. Він довго княжив у своєму роду. Тому його ім'ям названо столицю нашої держави Київ.</a:t>
            </a:r>
            <a:endParaRPr lang="ru-RU" sz="2400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митрий\Desktop\флаг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Києво-Печерська лавра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/>
              <a:t>          </a:t>
            </a:r>
            <a:r>
              <a:rPr lang="ru-RU" sz="12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6600CC"/>
                </a:solidFill>
              </a:rPr>
              <a:t>Найбільша</a:t>
            </a:r>
            <a:r>
              <a:rPr lang="ru-RU" sz="2600" i="1" dirty="0">
                <a:solidFill>
                  <a:srgbClr val="6600CC"/>
                </a:solidFill>
              </a:rPr>
              <a:t> православна </a:t>
            </a:r>
            <a:r>
              <a:rPr lang="ru-RU" sz="2600" i="1" dirty="0" err="1">
                <a:solidFill>
                  <a:srgbClr val="6600CC"/>
                </a:solidFill>
              </a:rPr>
              <a:t>святиня</a:t>
            </a:r>
            <a:r>
              <a:rPr lang="ru-RU" sz="2600" i="1" dirty="0">
                <a:solidFill>
                  <a:srgbClr val="6600CC"/>
                </a:solidFill>
              </a:rPr>
              <a:t> </a:t>
            </a:r>
            <a:r>
              <a:rPr lang="ru-RU" sz="2600" i="1" dirty="0" err="1">
                <a:solidFill>
                  <a:srgbClr val="6600CC"/>
                </a:solidFill>
              </a:rPr>
              <a:t>України</a:t>
            </a:r>
            <a:r>
              <a:rPr lang="ru-RU" sz="2600" i="1" dirty="0">
                <a:solidFill>
                  <a:srgbClr val="6600CC"/>
                </a:solidFill>
              </a:rPr>
              <a:t>, центр </a:t>
            </a:r>
            <a:r>
              <a:rPr lang="ru-RU" sz="2600" i="1" dirty="0" err="1">
                <a:solidFill>
                  <a:srgbClr val="6600CC"/>
                </a:solidFill>
              </a:rPr>
              <a:t>православ‘я</a:t>
            </a:r>
            <a:r>
              <a:rPr lang="ru-RU" sz="2600" i="1" dirty="0">
                <a:solidFill>
                  <a:srgbClr val="6600CC"/>
                </a:solidFill>
              </a:rPr>
              <a:t>. </a:t>
            </a:r>
            <a:r>
              <a:rPr lang="ru-RU" sz="2600" i="1" dirty="0" err="1">
                <a:solidFill>
                  <a:srgbClr val="6600CC"/>
                </a:solidFill>
              </a:rPr>
              <a:t>Заснована</a:t>
            </a:r>
            <a:r>
              <a:rPr lang="ru-RU" sz="2600" i="1" dirty="0">
                <a:solidFill>
                  <a:srgbClr val="6600CC"/>
                </a:solidFill>
              </a:rPr>
              <a:t> у 1051 </a:t>
            </a:r>
            <a:r>
              <a:rPr lang="ru-RU" sz="2600" i="1" dirty="0" err="1">
                <a:solidFill>
                  <a:srgbClr val="6600CC"/>
                </a:solidFill>
              </a:rPr>
              <a:t>році</a:t>
            </a:r>
            <a:r>
              <a:rPr lang="ru-RU" sz="2600" i="1" dirty="0">
                <a:solidFill>
                  <a:srgbClr val="6600CC"/>
                </a:solidFill>
              </a:rPr>
              <a:t>. </a:t>
            </a:r>
            <a:r>
              <a:rPr lang="ru-RU" sz="2600" i="1" dirty="0" err="1">
                <a:solidFill>
                  <a:srgbClr val="6600CC"/>
                </a:solidFill>
              </a:rPr>
              <a:t>Києво-Печерську</a:t>
            </a:r>
            <a:r>
              <a:rPr lang="ru-RU" sz="2600" i="1" dirty="0">
                <a:solidFill>
                  <a:srgbClr val="6600CC"/>
                </a:solidFill>
              </a:rPr>
              <a:t> лавру занесено до </a:t>
            </a:r>
            <a:r>
              <a:rPr lang="ru-RU" sz="2600" i="1" dirty="0" err="1">
                <a:solidFill>
                  <a:srgbClr val="6600CC"/>
                </a:solidFill>
              </a:rPr>
              <a:t>Світової</a:t>
            </a:r>
            <a:r>
              <a:rPr lang="ru-RU" sz="2600" i="1" dirty="0">
                <a:solidFill>
                  <a:srgbClr val="6600CC"/>
                </a:solidFill>
              </a:rPr>
              <a:t> </a:t>
            </a:r>
            <a:r>
              <a:rPr lang="ru-RU" sz="2600" i="1" dirty="0" err="1">
                <a:solidFill>
                  <a:srgbClr val="6600CC"/>
                </a:solidFill>
              </a:rPr>
              <a:t>спадщини</a:t>
            </a:r>
            <a:r>
              <a:rPr lang="ru-RU" sz="2600" i="1" dirty="0">
                <a:solidFill>
                  <a:srgbClr val="6600CC"/>
                </a:solidFill>
              </a:rPr>
              <a:t> ЮНЕСКО, а </a:t>
            </a:r>
            <a:r>
              <a:rPr lang="ru-RU" sz="2600" i="1" dirty="0" err="1">
                <a:solidFill>
                  <a:srgbClr val="6600CC"/>
                </a:solidFill>
              </a:rPr>
              <a:t>також</a:t>
            </a:r>
            <a:r>
              <a:rPr lang="ru-RU" sz="2600" i="1" dirty="0">
                <a:solidFill>
                  <a:srgbClr val="6600CC"/>
                </a:solidFill>
              </a:rPr>
              <a:t> до Семи Чудес </a:t>
            </a:r>
            <a:r>
              <a:rPr lang="ru-RU" sz="2600" i="1" dirty="0" err="1">
                <a:solidFill>
                  <a:srgbClr val="6600CC"/>
                </a:solidFill>
              </a:rPr>
              <a:t>України</a:t>
            </a:r>
            <a:r>
              <a:rPr lang="ru-RU" sz="2600" i="1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122" name="Picture 2" descr="C:\Users\Дмитрий\Desktop\киево-печерская лав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536504" cy="4903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err="1">
                <a:solidFill>
                  <a:srgbClr val="FFFF00"/>
                </a:solidFill>
              </a:rPr>
              <a:t>Софіївський</a:t>
            </a:r>
            <a:r>
              <a:rPr lang="uk-UA" dirty="0">
                <a:solidFill>
                  <a:srgbClr val="FFFF00"/>
                </a:solidFill>
              </a:rPr>
              <a:t> собор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  </a:t>
            </a:r>
            <a:r>
              <a:rPr lang="ru-RU" sz="2600" i="1" dirty="0" err="1">
                <a:solidFill>
                  <a:srgbClr val="7030A0"/>
                </a:solidFill>
              </a:rPr>
              <a:t>Софіївський</a:t>
            </a:r>
            <a:r>
              <a:rPr lang="ru-RU" sz="2600" i="1" dirty="0">
                <a:solidFill>
                  <a:srgbClr val="7030A0"/>
                </a:solidFill>
              </a:rPr>
              <a:t> собор в </a:t>
            </a:r>
            <a:r>
              <a:rPr lang="ru-RU" sz="2600" i="1" dirty="0" err="1">
                <a:solidFill>
                  <a:srgbClr val="7030A0"/>
                </a:solidFill>
              </a:rPr>
              <a:t>Києві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був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побудований</a:t>
            </a:r>
            <a:r>
              <a:rPr lang="ru-RU" sz="2600" i="1" dirty="0">
                <a:solidFill>
                  <a:srgbClr val="7030A0"/>
                </a:solidFill>
              </a:rPr>
              <a:t> на честь </a:t>
            </a:r>
            <a:r>
              <a:rPr lang="ru-RU" sz="2600" i="1" dirty="0" err="1">
                <a:solidFill>
                  <a:srgbClr val="7030A0"/>
                </a:solidFill>
              </a:rPr>
              <a:t>грецького</a:t>
            </a:r>
            <a:r>
              <a:rPr lang="ru-RU" sz="2600" i="1" dirty="0">
                <a:solidFill>
                  <a:srgbClr val="7030A0"/>
                </a:solidFill>
              </a:rPr>
              <a:t> собору </a:t>
            </a:r>
            <a:r>
              <a:rPr lang="ru-RU" sz="2600" i="1" dirty="0" err="1">
                <a:solidFill>
                  <a:srgbClr val="7030A0"/>
                </a:solidFill>
              </a:rPr>
              <a:t>Богоматері-Оранти</a:t>
            </a:r>
            <a:r>
              <a:rPr lang="ru-RU" sz="2600" i="1" dirty="0">
                <a:solidFill>
                  <a:srgbClr val="7030A0"/>
                </a:solidFill>
              </a:rPr>
              <a:t>, </a:t>
            </a:r>
            <a:r>
              <a:rPr lang="ru-RU" sz="2600" i="1" dirty="0" err="1">
                <a:solidFill>
                  <a:srgbClr val="7030A0"/>
                </a:solidFill>
              </a:rPr>
              <a:t>уособленням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якої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була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Софія</a:t>
            </a:r>
            <a:r>
              <a:rPr lang="ru-RU" sz="2600" i="1" dirty="0">
                <a:solidFill>
                  <a:srgbClr val="7030A0"/>
                </a:solidFill>
              </a:rPr>
              <a:t> (премудра). </a:t>
            </a:r>
            <a:r>
              <a:rPr lang="ru-RU" sz="2600" i="1" dirty="0" err="1">
                <a:solidFill>
                  <a:srgbClr val="7030A0"/>
                </a:solidFill>
              </a:rPr>
              <a:t>Місце</a:t>
            </a:r>
            <a:r>
              <a:rPr lang="ru-RU" sz="2600" i="1" dirty="0">
                <a:solidFill>
                  <a:srgbClr val="7030A0"/>
                </a:solidFill>
              </a:rPr>
              <a:t> для храму </a:t>
            </a:r>
            <a:r>
              <a:rPr lang="ru-RU" sz="2600" i="1" dirty="0" err="1">
                <a:solidFill>
                  <a:srgbClr val="7030A0"/>
                </a:solidFill>
              </a:rPr>
              <a:t>було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вибране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символічне</a:t>
            </a:r>
            <a:r>
              <a:rPr lang="ru-RU" sz="2600" i="1" dirty="0">
                <a:solidFill>
                  <a:srgbClr val="7030A0"/>
                </a:solidFill>
              </a:rPr>
              <a:t> – </a:t>
            </a:r>
            <a:r>
              <a:rPr lang="ru-RU" sz="2600" i="1" dirty="0" err="1">
                <a:solidFill>
                  <a:srgbClr val="7030A0"/>
                </a:solidFill>
              </a:rPr>
              <a:t>саме</a:t>
            </a:r>
            <a:r>
              <a:rPr lang="ru-RU" sz="2600" i="1" dirty="0">
                <a:solidFill>
                  <a:srgbClr val="7030A0"/>
                </a:solidFill>
              </a:rPr>
              <a:t> тут в 1036 </a:t>
            </a:r>
            <a:r>
              <a:rPr lang="ru-RU" sz="2600" i="1" dirty="0" err="1">
                <a:solidFill>
                  <a:srgbClr val="7030A0"/>
                </a:solidFill>
              </a:rPr>
              <a:t>році</a:t>
            </a:r>
            <a:r>
              <a:rPr lang="ru-RU" sz="2600" i="1" dirty="0">
                <a:solidFill>
                  <a:srgbClr val="7030A0"/>
                </a:solidFill>
              </a:rPr>
              <a:t> в </a:t>
            </a:r>
            <a:r>
              <a:rPr lang="ru-RU" sz="2600" i="1" dirty="0" err="1">
                <a:solidFill>
                  <a:srgbClr val="7030A0"/>
                </a:solidFill>
              </a:rPr>
              <a:t>битві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з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печенігами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кияни</a:t>
            </a:r>
            <a:r>
              <a:rPr lang="ru-RU" sz="2600" i="1" dirty="0">
                <a:solidFill>
                  <a:srgbClr val="7030A0"/>
                </a:solidFill>
              </a:rPr>
              <a:t> </a:t>
            </a:r>
            <a:r>
              <a:rPr lang="ru-RU" sz="2600" i="1" dirty="0" err="1">
                <a:solidFill>
                  <a:srgbClr val="7030A0"/>
                </a:solidFill>
              </a:rPr>
              <a:t>отримали</a:t>
            </a:r>
            <a:r>
              <a:rPr lang="ru-RU" sz="2600" i="1" dirty="0">
                <a:solidFill>
                  <a:srgbClr val="7030A0"/>
                </a:solidFill>
              </a:rPr>
              <a:t> перемогу, а у 1037 </a:t>
            </a:r>
            <a:r>
              <a:rPr lang="ru-RU" sz="2600" i="1" dirty="0" err="1">
                <a:solidFill>
                  <a:srgbClr val="7030A0"/>
                </a:solidFill>
              </a:rPr>
              <a:t>році</a:t>
            </a:r>
            <a:r>
              <a:rPr lang="ru-RU" sz="2600" i="1" dirty="0">
                <a:solidFill>
                  <a:srgbClr val="7030A0"/>
                </a:solidFill>
              </a:rPr>
              <a:t> Ярослав </a:t>
            </a:r>
            <a:r>
              <a:rPr lang="ru-RU" sz="2600" i="1" dirty="0" err="1">
                <a:solidFill>
                  <a:srgbClr val="7030A0"/>
                </a:solidFill>
              </a:rPr>
              <a:t>Мудрий</a:t>
            </a:r>
            <a:r>
              <a:rPr lang="ru-RU" sz="2600" i="1" dirty="0">
                <a:solidFill>
                  <a:srgbClr val="7030A0"/>
                </a:solidFill>
              </a:rPr>
              <a:t> заклав собор</a:t>
            </a:r>
            <a:r>
              <a:rPr lang="ru-RU" i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6146" name="Picture 2" descr="C:\Users\Дмитрий\Desktop\софийский соб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39248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Андріївська церква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100264" cy="5073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     </a:t>
            </a:r>
            <a:r>
              <a:rPr lang="ru-RU" sz="2400" i="1" dirty="0" err="1">
                <a:solidFill>
                  <a:srgbClr val="6600CC"/>
                </a:solidFill>
              </a:rPr>
              <a:t>Побудовано</a:t>
            </a:r>
            <a:r>
              <a:rPr lang="ru-RU" sz="2400" i="1" dirty="0">
                <a:solidFill>
                  <a:srgbClr val="6600CC"/>
                </a:solidFill>
              </a:rPr>
              <a:t> на </a:t>
            </a:r>
            <a:r>
              <a:rPr lang="ru-RU" sz="2400" i="1" dirty="0" err="1">
                <a:solidFill>
                  <a:srgbClr val="6600CC"/>
                </a:solidFill>
              </a:rPr>
              <a:t>Андріївській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горі</a:t>
            </a:r>
            <a:r>
              <a:rPr lang="ru-RU" sz="2400" i="1" dirty="0">
                <a:solidFill>
                  <a:srgbClr val="6600CC"/>
                </a:solidFill>
              </a:rPr>
              <a:t> в </a:t>
            </a:r>
            <a:r>
              <a:rPr lang="ru-RU" sz="2400" i="1" dirty="0" err="1">
                <a:solidFill>
                  <a:srgbClr val="6600CC"/>
                </a:solidFill>
              </a:rPr>
              <a:t>пам'ять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відвідин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Києва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імператрицею</a:t>
            </a:r>
            <a:r>
              <a:rPr lang="ru-RU" sz="2400" i="1" dirty="0">
                <a:solidFill>
                  <a:srgbClr val="6600CC"/>
                </a:solidFill>
              </a:rPr>
              <a:t> </a:t>
            </a:r>
          </a:p>
          <a:p>
            <a:pPr>
              <a:buNone/>
            </a:pPr>
            <a:r>
              <a:rPr lang="ru-RU" sz="2400" i="1" dirty="0">
                <a:solidFill>
                  <a:srgbClr val="6600CC"/>
                </a:solidFill>
              </a:rPr>
              <a:t>     </a:t>
            </a:r>
            <a:r>
              <a:rPr lang="ru-RU" sz="2400" i="1" dirty="0" err="1">
                <a:solidFill>
                  <a:srgbClr val="6600CC"/>
                </a:solidFill>
              </a:rPr>
              <a:t>Єлизаветою</a:t>
            </a:r>
            <a:r>
              <a:rPr lang="ru-RU" sz="2400" i="1" dirty="0">
                <a:solidFill>
                  <a:srgbClr val="6600CC"/>
                </a:solidFill>
              </a:rPr>
              <a:t> на </a:t>
            </a:r>
            <a:r>
              <a:rPr lang="ru-RU" sz="2400" i="1" dirty="0" err="1">
                <a:solidFill>
                  <a:srgbClr val="6600CC"/>
                </a:solidFill>
              </a:rPr>
              <a:t>місці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Хрестовоздвиженської</a:t>
            </a:r>
            <a:r>
              <a:rPr lang="ru-RU" sz="2400" i="1" dirty="0">
                <a:solidFill>
                  <a:srgbClr val="6600CC"/>
                </a:solidFill>
              </a:rPr>
              <a:t> церкви, </a:t>
            </a:r>
            <a:r>
              <a:rPr lang="ru-RU" sz="2400" i="1" dirty="0" err="1">
                <a:solidFill>
                  <a:srgbClr val="6600CC"/>
                </a:solidFill>
              </a:rPr>
              <a:t>вважається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пам'яткою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творчої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співдружності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російських</a:t>
            </a:r>
            <a:r>
              <a:rPr lang="ru-RU" sz="2400" i="1" dirty="0">
                <a:solidFill>
                  <a:srgbClr val="6600CC"/>
                </a:solidFill>
              </a:rPr>
              <a:t> та </a:t>
            </a:r>
            <a:r>
              <a:rPr lang="ru-RU" sz="2400" i="1" dirty="0" err="1">
                <a:solidFill>
                  <a:srgbClr val="6600CC"/>
                </a:solidFill>
              </a:rPr>
              <a:t>українських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майстрів</a:t>
            </a:r>
            <a:r>
              <a:rPr lang="ru-RU" sz="2400" i="1" dirty="0">
                <a:solidFill>
                  <a:srgbClr val="6600CC"/>
                </a:solidFill>
              </a:rPr>
              <a:t>. Входить до складу </a:t>
            </a:r>
            <a:r>
              <a:rPr lang="ru-RU" sz="2400" i="1" dirty="0" err="1">
                <a:solidFill>
                  <a:srgbClr val="6600CC"/>
                </a:solidFill>
              </a:rPr>
              <a:t>Національного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заповідника</a:t>
            </a:r>
            <a:r>
              <a:rPr lang="ru-RU" sz="2400" i="1" dirty="0">
                <a:solidFill>
                  <a:srgbClr val="6600CC"/>
                </a:solidFill>
              </a:rPr>
              <a:t> «</a:t>
            </a:r>
            <a:r>
              <a:rPr lang="ru-RU" sz="2400" i="1" dirty="0" err="1">
                <a:solidFill>
                  <a:srgbClr val="6600CC"/>
                </a:solidFill>
              </a:rPr>
              <a:t>Софія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Київська</a:t>
            </a:r>
            <a:r>
              <a:rPr lang="ru-RU" sz="2400" i="1" dirty="0">
                <a:solidFill>
                  <a:srgbClr val="6600CC"/>
                </a:solidFill>
              </a:rPr>
              <a:t>».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026" name="Picture 2" descr="C:\Users\Дмитрий\Desktop\андреевская церков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248472" cy="5183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7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Маріїнський палац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3822576" cy="52460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>
                <a:solidFill>
                  <a:srgbClr val="7030A0"/>
                </a:solidFill>
              </a:rPr>
              <a:t>     </a:t>
            </a:r>
            <a:r>
              <a:rPr lang="ru-RU" sz="2400" i="1" dirty="0" err="1">
                <a:solidFill>
                  <a:srgbClr val="6600CC"/>
                </a:solidFill>
              </a:rPr>
              <a:t>Споруджений</a:t>
            </a:r>
            <a:r>
              <a:rPr lang="ru-RU" sz="2400" i="1" dirty="0">
                <a:solidFill>
                  <a:srgbClr val="6600CC"/>
                </a:solidFill>
              </a:rPr>
              <a:t> як </a:t>
            </a:r>
            <a:r>
              <a:rPr lang="ru-RU" sz="2400" i="1" dirty="0" err="1">
                <a:solidFill>
                  <a:srgbClr val="6600CC"/>
                </a:solidFill>
              </a:rPr>
              <a:t>київська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резиденція</a:t>
            </a:r>
            <a:r>
              <a:rPr lang="ru-RU" sz="2400" i="1" dirty="0">
                <a:solidFill>
                  <a:srgbClr val="6600CC"/>
                </a:solidFill>
              </a:rPr>
              <a:t> для </a:t>
            </a:r>
            <a:r>
              <a:rPr lang="ru-RU" sz="2400" i="1" dirty="0" err="1">
                <a:solidFill>
                  <a:srgbClr val="6600CC"/>
                </a:solidFill>
              </a:rPr>
              <a:t>імператорської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сім'ї</a:t>
            </a:r>
            <a:r>
              <a:rPr lang="ru-RU" sz="2400" i="1" dirty="0">
                <a:solidFill>
                  <a:srgbClr val="6600CC"/>
                </a:solidFill>
              </a:rPr>
              <a:t>. </a:t>
            </a:r>
            <a:r>
              <a:rPr lang="ru-RU" sz="2400" i="1" dirty="0" err="1">
                <a:solidFill>
                  <a:srgbClr val="6600CC"/>
                </a:solidFill>
              </a:rPr>
              <a:t>Місце</a:t>
            </a:r>
            <a:r>
              <a:rPr lang="ru-RU" sz="2400" i="1" dirty="0">
                <a:solidFill>
                  <a:srgbClr val="6600CC"/>
                </a:solidFill>
              </a:rPr>
              <a:t> для </a:t>
            </a:r>
            <a:r>
              <a:rPr lang="ru-RU" sz="2400" i="1" dirty="0" err="1">
                <a:solidFill>
                  <a:srgbClr val="6600CC"/>
                </a:solidFill>
              </a:rPr>
              <a:t>будівництва</a:t>
            </a:r>
            <a:r>
              <a:rPr lang="ru-RU" sz="2400" i="1" dirty="0">
                <a:solidFill>
                  <a:srgbClr val="6600CC"/>
                </a:solidFill>
              </a:rPr>
              <a:t> палацу </a:t>
            </a:r>
            <a:r>
              <a:rPr lang="ru-RU" sz="2400" i="1" dirty="0" err="1">
                <a:solidFill>
                  <a:srgbClr val="6600CC"/>
                </a:solidFill>
              </a:rPr>
              <a:t>обрала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імператриця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Єлизавета</a:t>
            </a:r>
            <a:r>
              <a:rPr lang="ru-RU" sz="2400" i="1" dirty="0">
                <a:solidFill>
                  <a:srgbClr val="6600CC"/>
                </a:solidFill>
              </a:rPr>
              <a:t>. </a:t>
            </a:r>
            <a:r>
              <a:rPr lang="ru-RU" sz="2400" i="1" dirty="0" err="1">
                <a:solidFill>
                  <a:srgbClr val="6600CC"/>
                </a:solidFill>
              </a:rPr>
              <a:t>Сьогодні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ця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історична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споруда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презентує</a:t>
            </a:r>
            <a:r>
              <a:rPr lang="ru-RU" sz="2400" i="1" dirty="0">
                <a:solidFill>
                  <a:srgbClr val="6600CC"/>
                </a:solidFill>
              </a:rPr>
              <a:t> нашу </a:t>
            </a:r>
            <a:r>
              <a:rPr lang="ru-RU" sz="2400" i="1" dirty="0" err="1">
                <a:solidFill>
                  <a:srgbClr val="6600CC"/>
                </a:solidFill>
              </a:rPr>
              <a:t>країну</a:t>
            </a:r>
            <a:r>
              <a:rPr lang="ru-RU" sz="2400" i="1" dirty="0">
                <a:solidFill>
                  <a:srgbClr val="6600CC"/>
                </a:solidFill>
              </a:rPr>
              <a:t> у </a:t>
            </a:r>
            <a:r>
              <a:rPr lang="ru-RU" sz="2400" i="1" dirty="0" err="1">
                <a:solidFill>
                  <a:srgbClr val="6600CC"/>
                </a:solidFill>
              </a:rPr>
              <a:t>світі</a:t>
            </a:r>
            <a:r>
              <a:rPr lang="ru-RU" sz="2400" i="1" dirty="0">
                <a:solidFill>
                  <a:srgbClr val="6600CC"/>
                </a:solidFill>
              </a:rPr>
              <a:t> як </a:t>
            </a:r>
            <a:r>
              <a:rPr lang="ru-RU" sz="2400" i="1" dirty="0" err="1">
                <a:solidFill>
                  <a:srgbClr val="6600CC"/>
                </a:solidFill>
              </a:rPr>
              <a:t>державна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резиденція</a:t>
            </a:r>
            <a:r>
              <a:rPr lang="ru-RU" sz="2400" i="1" dirty="0">
                <a:solidFill>
                  <a:srgbClr val="6600CC"/>
                </a:solidFill>
              </a:rPr>
              <a:t>. </a:t>
            </a:r>
            <a:r>
              <a:rPr lang="ru-RU" sz="2400" i="1" dirty="0" err="1">
                <a:solidFill>
                  <a:srgbClr val="6600CC"/>
                </a:solidFill>
              </a:rPr>
              <a:t>Її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називають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Президентським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палацом</a:t>
            </a:r>
            <a:r>
              <a:rPr lang="ru-RU" sz="2400" i="1" dirty="0">
                <a:solidFill>
                  <a:srgbClr val="6600CC"/>
                </a:solidFill>
              </a:rPr>
              <a:t>. У </a:t>
            </a:r>
            <a:r>
              <a:rPr lang="ru-RU" sz="2400" i="1" dirty="0" err="1">
                <a:solidFill>
                  <a:srgbClr val="6600CC"/>
                </a:solidFill>
              </a:rPr>
              <a:t>ньому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проходять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урочисті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державні</a:t>
            </a:r>
            <a:r>
              <a:rPr lang="ru-RU" sz="2400" i="1" dirty="0">
                <a:solidFill>
                  <a:srgbClr val="6600CC"/>
                </a:solidFill>
              </a:rPr>
              <a:t> </a:t>
            </a:r>
            <a:r>
              <a:rPr lang="ru-RU" sz="2400" i="1" dirty="0" err="1">
                <a:solidFill>
                  <a:srgbClr val="6600CC"/>
                </a:solidFill>
              </a:rPr>
              <a:t>події</a:t>
            </a:r>
            <a:r>
              <a:rPr lang="ru-RU" sz="2400" i="1" dirty="0">
                <a:solidFill>
                  <a:srgbClr val="6600CC"/>
                </a:solidFill>
              </a:rPr>
              <a:t>.</a:t>
            </a:r>
            <a:endParaRPr lang="ru-RU" sz="2400" dirty="0">
              <a:solidFill>
                <a:srgbClr val="66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 descr="C:\Users\Дмитрий\Desktop\мариинский двор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342" y="1052736"/>
            <a:ext cx="449814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Дмитрий\Desktop\фла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6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        </a:t>
            </a:r>
            <a:r>
              <a:rPr lang="uk-UA" dirty="0" err="1">
                <a:solidFill>
                  <a:srgbClr val="FFFF00"/>
                </a:solidFill>
              </a:rPr>
              <a:t>Пам</a:t>
            </a:r>
            <a:r>
              <a:rPr lang="en-US" dirty="0">
                <a:solidFill>
                  <a:srgbClr val="FFFF00"/>
                </a:solidFill>
              </a:rPr>
              <a:t>’</a:t>
            </a:r>
            <a:r>
              <a:rPr lang="uk-UA" dirty="0" err="1">
                <a:solidFill>
                  <a:srgbClr val="FFFF00"/>
                </a:solidFill>
              </a:rPr>
              <a:t>ятник</a:t>
            </a:r>
            <a:r>
              <a:rPr lang="uk-UA" dirty="0">
                <a:solidFill>
                  <a:srgbClr val="FFFF00"/>
                </a:solidFill>
              </a:rPr>
              <a:t> Князю Володимиру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95536" y="4221088"/>
            <a:ext cx="5040560" cy="2016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/>
              <a:t>     </a:t>
            </a:r>
            <a:r>
              <a:rPr lang="vi-VN" sz="2400" i="1" dirty="0">
                <a:solidFill>
                  <a:srgbClr val="6600CC"/>
                </a:solidFill>
              </a:rPr>
              <a:t>Па́м'ятник Володи́миру</a:t>
            </a:r>
            <a:r>
              <a:rPr lang="uk-UA" sz="2400" i="1" dirty="0">
                <a:solidFill>
                  <a:srgbClr val="6600CC"/>
                </a:solidFill>
              </a:rPr>
              <a:t> </a:t>
            </a:r>
            <a:r>
              <a:rPr lang="vi-VN" sz="2400" i="1" dirty="0">
                <a:solidFill>
                  <a:srgbClr val="6600CC"/>
                </a:solidFill>
              </a:rPr>
              <a:t>Вели́кому — найстаріший пам'ятник Києва, споруджений у 1853 році. Один із символів міста. Розташований на терасі Володимирської гірки.</a:t>
            </a:r>
            <a:endParaRPr lang="ru-RU" sz="2400" i="1" dirty="0">
              <a:solidFill>
                <a:srgbClr val="6600CC"/>
              </a:solidFill>
            </a:endParaRPr>
          </a:p>
        </p:txBody>
      </p:sp>
      <p:pic>
        <p:nvPicPr>
          <p:cNvPr id="3074" name="Picture 2" descr="C:\Users\Дмитрий\Desktop\владимирская гор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24744"/>
            <a:ext cx="5116813" cy="2304256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Vladimir-kiev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6"/>
            <a:ext cx="2376264" cy="2952328"/>
          </a:xfrm>
          <a:prstGeom prst="rect">
            <a:avLst/>
          </a:prstGeom>
          <a:noFill/>
        </p:spPr>
      </p:pic>
      <p:pic>
        <p:nvPicPr>
          <p:cNvPr id="3076" name="Picture 4" descr="C:\Users\Дмитрий\Desktop\владимир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17032"/>
            <a:ext cx="345638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437</Words>
  <Application>Microsoft Office PowerPoint</Application>
  <PresentationFormat>Екран (4:3)</PresentationFormat>
  <Paragraphs>45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Мій рідний Київ</vt:lpstr>
      <vt:lpstr>Золоті ворота</vt:lpstr>
      <vt:lpstr>Засновники Києва</vt:lpstr>
      <vt:lpstr>Легенда про Київ</vt:lpstr>
      <vt:lpstr>Києво-Печерська лавра</vt:lpstr>
      <vt:lpstr>Софіївський собор</vt:lpstr>
      <vt:lpstr>Андріївська церква</vt:lpstr>
      <vt:lpstr>Маріїнський палац</vt:lpstr>
      <vt:lpstr>        Пам’ятник Князю Володимиру </vt:lpstr>
      <vt:lpstr>Володимирський собор</vt:lpstr>
      <vt:lpstr>Хрещатик</vt:lpstr>
      <vt:lpstr>       Майдан Незалежності</vt:lpstr>
      <vt:lpstr>     Монумент “Батьківщина – Мати”</vt:lpstr>
      <vt:lpstr>Вірші про Київ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 – столиця України</dc:title>
  <dc:creator>Дмитрий</dc:creator>
  <cp:lastModifiedBy>user</cp:lastModifiedBy>
  <cp:revision>30</cp:revision>
  <dcterms:created xsi:type="dcterms:W3CDTF">2013-10-21T18:41:10Z</dcterms:created>
  <dcterms:modified xsi:type="dcterms:W3CDTF">2021-04-20T20:25:44Z</dcterms:modified>
</cp:coreProperties>
</file>