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13" r:id="rId2"/>
    <p:sldId id="411" r:id="rId3"/>
    <p:sldId id="414" r:id="rId4"/>
    <p:sldId id="256" r:id="rId5"/>
    <p:sldId id="258" r:id="rId6"/>
    <p:sldId id="259" r:id="rId7"/>
    <p:sldId id="261" r:id="rId8"/>
    <p:sldId id="271" r:id="rId9"/>
    <p:sldId id="291" r:id="rId10"/>
    <p:sldId id="262" r:id="rId11"/>
    <p:sldId id="298" r:id="rId12"/>
    <p:sldId id="265" r:id="rId13"/>
    <p:sldId id="266" r:id="rId14"/>
    <p:sldId id="267" r:id="rId15"/>
    <p:sldId id="268" r:id="rId16"/>
    <p:sldId id="269" r:id="rId17"/>
    <p:sldId id="306" r:id="rId18"/>
    <p:sldId id="308" r:id="rId19"/>
    <p:sldId id="270" r:id="rId20"/>
    <p:sldId id="273" r:id="rId21"/>
    <p:sldId id="277" r:id="rId22"/>
    <p:sldId id="278" r:id="rId23"/>
    <p:sldId id="279" r:id="rId24"/>
    <p:sldId id="325" r:id="rId25"/>
    <p:sldId id="326" r:id="rId26"/>
    <p:sldId id="348" r:id="rId27"/>
    <p:sldId id="375" r:id="rId28"/>
    <p:sldId id="388" r:id="rId29"/>
    <p:sldId id="394" r:id="rId30"/>
    <p:sldId id="35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43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13" autoAdjust="0"/>
  </p:normalViewPr>
  <p:slideViewPr>
    <p:cSldViewPr>
      <p:cViewPr varScale="1">
        <p:scale>
          <a:sx n="82" d="100"/>
          <a:sy n="82" d="100"/>
        </p:scale>
        <p:origin x="89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9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95165-B5B9-4D33-A520-D14A269A6CA2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A030-7CCB-48EC-BC8C-9059D5E188B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C9099-67FA-4426-BDDC-D2C74E374A24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C094C-46FA-4A0E-AA6E-2A34E4BE516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01D50-0EE4-4F46-AE90-A04B7F5396FF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F463C-1931-405C-A00B-8C44359A006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C339-DE4F-4BBF-8A89-F4FFBB4DC456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8E42-8461-44DF-BD30-6A5E5BF3CD7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FFD8D-B9AB-4D5E-80D2-42934A25C7E8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3296F-BA72-4C93-8CC0-3D73EC248F8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ECDEA-A674-4116-82BC-A90CA80A039C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5B6B-A28B-4B5A-9725-9C3E5F05A0D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2B670-4C92-4191-9033-0D4ED30F10CA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9E4AF-1BC4-48BF-A2E9-F787CB97CCE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15F36-AD3C-46C9-AE3B-BF060FB0BA3B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65D8-C4DD-4876-8439-F33CB25BCC6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27200-BF60-4684-8CC8-BAD5037A2994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7BBA-2535-4587-9196-303F3177B2F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A272-043D-4C24-9C43-6B3E8A3EE6E5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364F4-2270-47C6-9957-F44C41B9D0E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C9437-EE84-4728-AE82-55495E01A81B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D95CC-F7C3-478D-932E-B4DAC5E95AC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7B65F8-DDF3-42CE-B7CF-C2DBE3C11BD1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84A4BA-A649-4CA2-B5BD-09DF0A74A7B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84" r:id="rId9"/>
    <p:sldLayoutId id="2147483675" r:id="rId10"/>
    <p:sldLayoutId id="21474836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5BD078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5BD078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A5D028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altai-sayan.ru/news/465/2007-09-11_2-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lavonic.iptelecom.net.ua/vybor/photokarelia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gazeta.sebastopol.ua/image/1001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F43906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214313"/>
            <a:ext cx="7772400" cy="28749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6000" i="1" dirty="0">
                <a:solidFill>
                  <a:srgbClr val="FFFF00"/>
                </a:solidFill>
                <a:latin typeface="Book Antiqua" pitchFamily="18" charset="0"/>
              </a:rPr>
              <a:t>Правила поведінки у надзвичайних ситуаціях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7900" y="3643314"/>
            <a:ext cx="4032250" cy="2428874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uk-UA" sz="2400" b="1" i="1" dirty="0">
                <a:solidFill>
                  <a:srgbClr val="FFFF00"/>
                </a:solidFill>
                <a:latin typeface="Book Antiqua" pitchFamily="18" charset="0"/>
              </a:rPr>
              <a:t>   Підготувала: </a:t>
            </a:r>
          </a:p>
          <a:p>
            <a:pPr algn="l" eaLnBrk="1" hangingPunct="1">
              <a:lnSpc>
                <a:spcPct val="90000"/>
              </a:lnSpc>
            </a:pPr>
            <a:r>
              <a:rPr lang="uk-UA" sz="2400" b="1" i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uk-UA" sz="2800" i="1" dirty="0">
                <a:solidFill>
                  <a:srgbClr val="FFFF00"/>
                </a:solidFill>
                <a:latin typeface="Book Antiqua" pitchFamily="18" charset="0"/>
              </a:rPr>
              <a:t>Ірина </a:t>
            </a:r>
            <a:r>
              <a:rPr lang="uk-UA" sz="2800" i="1" dirty="0" err="1">
                <a:solidFill>
                  <a:srgbClr val="FFFF00"/>
                </a:solidFill>
                <a:latin typeface="Book Antiqua" pitchFamily="18" charset="0"/>
              </a:rPr>
              <a:t>Бальва</a:t>
            </a:r>
            <a:r>
              <a:rPr lang="uk-UA" sz="2800" i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</a:p>
          <a:p>
            <a:pPr algn="l" eaLnBrk="1" hangingPunct="1">
              <a:lnSpc>
                <a:spcPct val="90000"/>
              </a:lnSpc>
            </a:pPr>
            <a:endParaRPr lang="uk-UA" sz="1800" i="1" dirty="0">
              <a:solidFill>
                <a:srgbClr val="000066"/>
              </a:solidFill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sz="1600" dirty="0">
                <a:solidFill>
                  <a:srgbClr val="0066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00034" y="3643314"/>
            <a:ext cx="3660000" cy="2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3257544" cy="11430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5400" b="1" i="1" dirty="0">
                <a:solidFill>
                  <a:srgbClr val="FFC000"/>
                </a:solidFill>
              </a:rPr>
              <a:t>Вулкан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356100" y="714356"/>
            <a:ext cx="4259263" cy="207170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uk-UA" sz="1600" b="1" dirty="0">
                <a:solidFill>
                  <a:schemeClr val="bg1"/>
                </a:solidFill>
              </a:rPr>
              <a:t>Це  геологічне утворення на поверхні кори Землі або іншої планети, пов'язане каналом з  </a:t>
            </a:r>
            <a:r>
              <a:rPr lang="uk-UA" sz="1600" b="1" dirty="0">
                <a:solidFill>
                  <a:srgbClr val="FF0000"/>
                </a:solidFill>
              </a:rPr>
              <a:t>магматичним вогнищем на глибині.</a:t>
            </a:r>
            <a:r>
              <a:rPr lang="uk-UA" sz="1600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600" dirty="0" err="1">
                <a:solidFill>
                  <a:srgbClr val="FF0000"/>
                </a:solidFill>
              </a:rPr>
              <a:t>Під</a:t>
            </a:r>
            <a:r>
              <a:rPr lang="ru-RU" sz="1600" dirty="0">
                <a:solidFill>
                  <a:srgbClr val="FF0000"/>
                </a:solidFill>
              </a:rPr>
              <a:t> час </a:t>
            </a:r>
            <a:r>
              <a:rPr lang="ru-RU" sz="1600" dirty="0" err="1">
                <a:solidFill>
                  <a:srgbClr val="FF0000"/>
                </a:solidFill>
              </a:rPr>
              <a:t>дії</a:t>
            </a:r>
            <a:r>
              <a:rPr lang="ru-RU" sz="1600" dirty="0">
                <a:solidFill>
                  <a:srgbClr val="FF0000"/>
                </a:solidFill>
              </a:rPr>
              <a:t> вулкану </a:t>
            </a:r>
            <a:r>
              <a:rPr lang="ru-RU" sz="1600" dirty="0" err="1">
                <a:solidFill>
                  <a:srgbClr val="FF0000"/>
                </a:solidFill>
              </a:rPr>
              <a:t>виходить</a:t>
            </a:r>
            <a:r>
              <a:rPr lang="ru-RU" sz="1600" dirty="0">
                <a:solidFill>
                  <a:srgbClr val="FF0000"/>
                </a:solidFill>
              </a:rPr>
              <a:t> на </a:t>
            </a:r>
            <a:r>
              <a:rPr lang="ru-RU" sz="1600" dirty="0" err="1">
                <a:solidFill>
                  <a:srgbClr val="FF0000"/>
                </a:solidFill>
              </a:rPr>
              <a:t>поверхню</a:t>
            </a:r>
            <a:r>
              <a:rPr lang="ru-RU" sz="1600" dirty="0">
                <a:solidFill>
                  <a:srgbClr val="FF0000"/>
                </a:solidFill>
              </a:rPr>
              <a:t>, </a:t>
            </a:r>
            <a:r>
              <a:rPr lang="ru-RU" sz="1600" dirty="0" err="1">
                <a:solidFill>
                  <a:srgbClr val="FF0000"/>
                </a:solidFill>
              </a:rPr>
              <a:t>викидається</a:t>
            </a:r>
            <a:r>
              <a:rPr lang="ru-RU" sz="1600" dirty="0">
                <a:solidFill>
                  <a:srgbClr val="FF0000"/>
                </a:solidFill>
              </a:rPr>
              <a:t>  лава,                        </a:t>
            </a:r>
            <a:r>
              <a:rPr lang="ru-RU" sz="1600" dirty="0" err="1">
                <a:solidFill>
                  <a:srgbClr val="FF0000"/>
                </a:solidFill>
              </a:rPr>
              <a:t>водяна</a:t>
            </a:r>
            <a:r>
              <a:rPr lang="ru-RU" sz="1600" dirty="0">
                <a:solidFill>
                  <a:srgbClr val="FF0000"/>
                </a:solidFill>
              </a:rPr>
              <a:t> пара, </a:t>
            </a:r>
            <a:r>
              <a:rPr lang="ru-RU" sz="1600" dirty="0" err="1">
                <a:solidFill>
                  <a:srgbClr val="FF0000"/>
                </a:solidFill>
              </a:rPr>
              <a:t>попіл</a:t>
            </a:r>
            <a:r>
              <a:rPr lang="ru-RU" sz="1600" dirty="0">
                <a:solidFill>
                  <a:srgbClr val="FF0000"/>
                </a:solidFill>
              </a:rPr>
              <a:t> , </a:t>
            </a:r>
            <a:r>
              <a:rPr lang="ru-RU" sz="1600" dirty="0" err="1">
                <a:solidFill>
                  <a:srgbClr val="FF0000"/>
                </a:solidFill>
              </a:rPr>
              <a:t>вулканічні</a:t>
            </a:r>
            <a:r>
              <a:rPr lang="ru-RU" sz="1600" dirty="0">
                <a:solidFill>
                  <a:srgbClr val="FF0000"/>
                </a:solidFill>
              </a:rPr>
              <a:t> гази, </a:t>
            </a:r>
            <a:r>
              <a:rPr lang="ru-RU" sz="1600" dirty="0" err="1">
                <a:solidFill>
                  <a:srgbClr val="FF0000"/>
                </a:solidFill>
              </a:rPr>
              <a:t>уламки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гірських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порід</a:t>
            </a:r>
            <a:r>
              <a:rPr lang="ru-RU" sz="1600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uk-UA" sz="1600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420938"/>
            <a:ext cx="33655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4" name="Picture 2" descr="http://upload.wikimedia.org/wikipedia/commons/thumb/9/93/Submarine_Eruption-numbers.svg/600px-Submarine_Eruption-number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500306"/>
            <a:ext cx="3888000" cy="38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4329114" cy="1214446"/>
          </a:xfrm>
        </p:spPr>
        <p:txBody>
          <a:bodyPr/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ПОЖЕЖА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1"/>
            <a:ext cx="2714644" cy="407196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sz="1800" b="1" dirty="0">
                <a:solidFill>
                  <a:srgbClr val="FF0000"/>
                </a:solidFill>
              </a:rPr>
              <a:t>Неконтрольований процес горіння</a:t>
            </a:r>
            <a:r>
              <a:rPr lang="uk-UA" sz="1800" dirty="0"/>
              <a:t>, який супроводжується знищенням матеріальних цінностей і складає небезпеку для життя людей.</a:t>
            </a:r>
            <a:endParaRPr lang="ru-RU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643050"/>
            <a:ext cx="5761236" cy="41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2071678"/>
            <a:ext cx="4752975" cy="1150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0000"/>
                </a:solidFill>
              </a:rPr>
              <a:t>Види лісних пожеж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5138" y="3987800"/>
            <a:ext cx="2665412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FF00"/>
                </a:solidFill>
              </a:rPr>
              <a:t>низова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1400" y="3987800"/>
            <a:ext cx="2520950" cy="933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C000"/>
                </a:solidFill>
              </a:rPr>
              <a:t>верхова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51613" y="3913188"/>
            <a:ext cx="2449512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FF00"/>
                </a:solidFill>
              </a:rPr>
              <a:t>підземна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500702"/>
            <a:ext cx="1655763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FF00"/>
                </a:solidFill>
              </a:rPr>
              <a:t>стійка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59000" y="5540375"/>
            <a:ext cx="1512888" cy="62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>
                <a:solidFill>
                  <a:srgbClr val="FFFF00"/>
                </a:solidFill>
              </a:rPr>
              <a:t>побіжна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9225" y="5540375"/>
            <a:ext cx="1765300" cy="62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>
                <a:solidFill>
                  <a:srgbClr val="FFFF00"/>
                </a:solidFill>
              </a:rPr>
              <a:t>стійка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95963" y="5535613"/>
            <a:ext cx="1512887" cy="623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>
                <a:solidFill>
                  <a:srgbClr val="FFFF00"/>
                </a:solidFill>
              </a:rPr>
              <a:t>побіжна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2428860" y="3357562"/>
            <a:ext cx="504825" cy="5699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857752" y="3357562"/>
            <a:ext cx="0" cy="5699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143636" y="3286124"/>
            <a:ext cx="768339" cy="627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926276" y="5074462"/>
            <a:ext cx="504839" cy="357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2357422" y="5000636"/>
            <a:ext cx="558816" cy="53497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6" idx="2"/>
          </p:cNvCxnSpPr>
          <p:nvPr/>
        </p:nvCxnSpPr>
        <p:spPr>
          <a:xfrm rot="5400000">
            <a:off x="4325145" y="5023644"/>
            <a:ext cx="619125" cy="4143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364163" y="4921250"/>
            <a:ext cx="738187" cy="6143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085137" cy="1143000"/>
          </a:xfrm>
        </p:spPr>
        <p:txBody>
          <a:bodyPr/>
          <a:lstStyle/>
          <a:p>
            <a:r>
              <a:rPr lang="uk-UA" b="1" dirty="0">
                <a:solidFill>
                  <a:srgbClr val="FF3300"/>
                </a:solidFill>
              </a:rPr>
              <a:t>Низова стійка пожежа</a:t>
            </a:r>
            <a:endParaRPr lang="uk-UA" dirty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468313" y="2370138"/>
            <a:ext cx="3538537" cy="4389437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Обгорає лісова підстилка, коріння дерев, гине підлісок</a:t>
            </a:r>
            <a:r>
              <a:rPr lang="ru-RU" b="1" dirty="0">
                <a:solidFill>
                  <a:srgbClr val="FFFF00"/>
                </a:solidFill>
              </a:rPr>
              <a:t>.</a:t>
            </a:r>
            <a:endParaRPr lang="ru-RU" dirty="0"/>
          </a:p>
        </p:txBody>
      </p:sp>
      <p:pic>
        <p:nvPicPr>
          <p:cNvPr id="26627" name="Рисунок 5" descr="Картинка 89 из 38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844675"/>
            <a:ext cx="446405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>
                <a:solidFill>
                  <a:srgbClr val="FF3300"/>
                </a:solidFill>
              </a:rPr>
              <a:t>Верхові пожежі</a:t>
            </a:r>
            <a:endParaRPr lang="uk-UA" dirty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457200" y="2276475"/>
            <a:ext cx="4330700" cy="4048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b="1" dirty="0">
                <a:solidFill>
                  <a:srgbClr val="FFFF00"/>
                </a:solidFill>
              </a:rPr>
              <a:t>Виникають в посушливу погоду при сильних вітрах.</a:t>
            </a:r>
          </a:p>
          <a:p>
            <a:pPr>
              <a:lnSpc>
                <a:spcPct val="90000"/>
              </a:lnSpc>
            </a:pPr>
            <a:r>
              <a:rPr lang="uk-UA" b="1" dirty="0">
                <a:solidFill>
                  <a:srgbClr val="FFFF00"/>
                </a:solidFill>
              </a:rPr>
              <a:t>У молодняках  - низова пожежа через низько опущені крони переходить у верхову пожежу навіть при слабкому  вітрі.</a:t>
            </a:r>
            <a:r>
              <a:rPr lang="uk-UA" dirty="0">
                <a:solidFill>
                  <a:srgbClr val="FFFF0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27651" name="Рисунок 8" descr="Картинка 48 из 41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916113"/>
            <a:ext cx="36718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3286148" cy="1260498"/>
          </a:xfrm>
        </p:spPr>
        <p:txBody>
          <a:bodyPr/>
          <a:lstStyle/>
          <a:p>
            <a:r>
              <a:rPr lang="ru-RU" b="1" dirty="0">
                <a:solidFill>
                  <a:srgbClr val="FF3300"/>
                </a:solidFill>
              </a:rPr>
              <a:t> </a:t>
            </a:r>
            <a:br>
              <a:rPr lang="ru-RU" b="1" dirty="0">
                <a:solidFill>
                  <a:srgbClr val="FF3300"/>
                </a:solidFill>
              </a:rPr>
            </a:br>
            <a:br>
              <a:rPr lang="ru-RU" b="1" dirty="0">
                <a:solidFill>
                  <a:srgbClr val="FF3300"/>
                </a:solidFill>
              </a:rPr>
            </a:br>
            <a:r>
              <a:rPr lang="uk-UA" sz="4400" b="1" dirty="0">
                <a:solidFill>
                  <a:srgbClr val="FF3300"/>
                </a:solidFill>
              </a:rPr>
              <a:t>Вогняний шторм</a:t>
            </a:r>
            <a:endParaRPr lang="uk-UA" sz="4400" dirty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3428992" y="285729"/>
            <a:ext cx="5429288" cy="1357321"/>
          </a:xfrm>
          <a:solidFill>
            <a:srgbClr val="FFC000"/>
          </a:solidFill>
        </p:spPr>
        <p:txBody>
          <a:bodyPr/>
          <a:lstStyle/>
          <a:p>
            <a:pPr>
              <a:spcBef>
                <a:spcPct val="50000"/>
              </a:spcBef>
            </a:pPr>
            <a:r>
              <a:rPr lang="uk-UA" sz="1600" b="1" dirty="0">
                <a:solidFill>
                  <a:srgbClr val="FF0000"/>
                </a:solidFill>
                <a:latin typeface="Constantia" pitchFamily="18" charset="0"/>
              </a:rPr>
              <a:t>Це вихор розпеченого повітря, що перетворює на попіл все на своєму шляху.</a:t>
            </a:r>
          </a:p>
          <a:p>
            <a:pPr>
              <a:spcBef>
                <a:spcPct val="50000"/>
              </a:spcBef>
            </a:pPr>
            <a:r>
              <a:rPr lang="uk-UA" sz="1600" b="1" dirty="0">
                <a:solidFill>
                  <a:srgbClr val="FF0000"/>
                </a:solidFill>
                <a:latin typeface="Constantia" pitchFamily="18" charset="0"/>
              </a:rPr>
              <a:t>Швидкість вихру -    200 км / годину</a:t>
            </a:r>
          </a:p>
          <a:p>
            <a:endParaRPr lang="ru-RU" dirty="0"/>
          </a:p>
        </p:txBody>
      </p:sp>
      <p:pic>
        <p:nvPicPr>
          <p:cNvPr id="28675" name="Рисунок 5" descr="Картинка 59 из 87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8208000" cy="483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   </a:t>
            </a:r>
            <a:r>
              <a:rPr lang="ru-RU" b="1" dirty="0">
                <a:solidFill>
                  <a:srgbClr val="FFC000"/>
                </a:solidFill>
              </a:rPr>
              <a:t>ТОРФЯНІ  ПОЖЕЖІ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5357817" y="1857364"/>
            <a:ext cx="3286149" cy="45243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b="1" dirty="0">
                <a:solidFill>
                  <a:schemeClr val="bg1"/>
                </a:solidFill>
                <a:latin typeface="Constantia" pitchFamily="18" charset="0"/>
              </a:rPr>
              <a:t>Це вид лісових пожеж, при яких горить шар торфу і коріння дерев.</a:t>
            </a:r>
          </a:p>
          <a:p>
            <a:pPr>
              <a:spcBef>
                <a:spcPct val="50000"/>
              </a:spcBef>
            </a:pPr>
            <a:r>
              <a:rPr lang="uk-UA" sz="1600" b="1" dirty="0">
                <a:solidFill>
                  <a:schemeClr val="bg1"/>
                </a:solidFill>
                <a:latin typeface="Constantia" pitchFamily="18" charset="0"/>
              </a:rPr>
              <a:t>Торф горить під землею без доступу повітря і навіть під водою!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uk-UA" sz="1600" b="1" dirty="0">
                <a:solidFill>
                  <a:srgbClr val="FF0000"/>
                </a:solidFill>
                <a:latin typeface="Constantia" pitchFamily="18" charset="0"/>
              </a:rPr>
              <a:t>Причини  виникнення </a:t>
            </a:r>
            <a:r>
              <a:rPr lang="uk-UA" sz="1600" b="1" dirty="0">
                <a:solidFill>
                  <a:srgbClr val="FFFF00"/>
                </a:solidFill>
                <a:latin typeface="Constantia" pitchFamily="18" charset="0"/>
              </a:rPr>
              <a:t>: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uk-UA" sz="1600" b="1" dirty="0">
                <a:solidFill>
                  <a:schemeClr val="bg1"/>
                </a:solidFill>
                <a:latin typeface="Constantia" pitchFamily="18" charset="0"/>
              </a:rPr>
              <a:t>неправильне поводження з вогнем,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uk-UA" sz="1600" b="1" dirty="0">
                <a:solidFill>
                  <a:schemeClr val="bg1"/>
                </a:solidFill>
                <a:latin typeface="Constantia" pitchFamily="18" charset="0"/>
              </a:rPr>
              <a:t> розряд блискавки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uk-UA" sz="1600" b="1" dirty="0">
                <a:solidFill>
                  <a:schemeClr val="bg1"/>
                </a:solidFill>
                <a:latin typeface="Constantia" pitchFamily="18" charset="0"/>
              </a:rPr>
              <a:t>самозаймання, яке може відбуватися при температурі вище 50 градусів за Цельсієм. </a:t>
            </a:r>
          </a:p>
          <a:p>
            <a:pPr>
              <a:spcBef>
                <a:spcPct val="50000"/>
              </a:spcBef>
            </a:pPr>
            <a:r>
              <a:rPr lang="uk-UA" sz="1600" b="1" dirty="0">
                <a:solidFill>
                  <a:schemeClr val="bg1"/>
                </a:solidFill>
                <a:latin typeface="Constantia" pitchFamily="18" charset="0"/>
              </a:rPr>
              <a:t>Ознака торф'яної пожежі - гаряча земля і дим з ґрунту.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3708400" y="5845691"/>
            <a:ext cx="503238" cy="139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http://www.gosnews.ru/userfiles/pozhar-tor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4611044" cy="345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04850"/>
            <a:ext cx="7972452" cy="1143000"/>
          </a:xfrm>
        </p:spPr>
        <p:txBody>
          <a:bodyPr/>
          <a:lstStyle/>
          <a:p>
            <a:r>
              <a:rPr lang="uk-UA" sz="4000" dirty="0">
                <a:solidFill>
                  <a:srgbClr val="FF0000"/>
                </a:solidFill>
              </a:rPr>
              <a:t>1. Які вимоги пожежної безпеки порушено на даних малюнках?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357484"/>
            <a:ext cx="8099438" cy="285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57430"/>
            <a:ext cx="37242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8286776" y="2357430"/>
            <a:ext cx="642942" cy="3672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04850"/>
            <a:ext cx="7543824" cy="1143000"/>
          </a:xfrm>
        </p:spPr>
        <p:txBody>
          <a:bodyPr/>
          <a:lstStyle/>
          <a:p>
            <a:r>
              <a:rPr lang="uk-UA" sz="4400" dirty="0">
                <a:solidFill>
                  <a:srgbClr val="FF0000"/>
                </a:solidFill>
              </a:rPr>
              <a:t>Запам'ятай номер пожежної рятувальної служби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688" y="1935163"/>
            <a:ext cx="627062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71604" y="2071678"/>
            <a:ext cx="1000132" cy="1071570"/>
          </a:xfrm>
          <a:prstGeom prst="rect">
            <a:avLst/>
          </a:prstGeom>
          <a:solidFill>
            <a:srgbClr val="F439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857364"/>
            <a:ext cx="5143536" cy="714380"/>
          </a:xfrm>
          <a:prstGeom prst="rect">
            <a:avLst/>
          </a:prstGeom>
          <a:solidFill>
            <a:srgbClr val="F439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dirty="0">
                <a:solidFill>
                  <a:srgbClr val="FFC000"/>
                </a:solidFill>
                <a:latin typeface="Arial" charset="0"/>
                <a:cs typeface="Arial" charset="0"/>
              </a:rPr>
              <a:t>Повінь</a:t>
            </a: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457200" y="1935163"/>
            <a:ext cx="2828916" cy="438943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uk-UA" sz="1600" b="1" dirty="0"/>
              <a:t>Природне лихо, що виникає, коли </a:t>
            </a:r>
            <a:r>
              <a:rPr lang="uk-UA" sz="1600" b="1" dirty="0">
                <a:solidFill>
                  <a:srgbClr val="FF0000"/>
                </a:solidFill>
              </a:rPr>
              <a:t>вода виходить за межі звичайних для неї берегів і затоплює значні ділянки суходолу.  </a:t>
            </a:r>
          </a:p>
          <a:p>
            <a:pPr>
              <a:buFont typeface="Courier New" pitchFamily="49" charset="0"/>
              <a:buChar char="o"/>
            </a:pPr>
            <a:r>
              <a:rPr lang="uk-UA" sz="1600" b="1" dirty="0"/>
              <a:t>Зазвичай причиною повені є значне підвищення рівня води. На річках це трапляється внаслідок збільшення притоку води </a:t>
            </a:r>
            <a:r>
              <a:rPr lang="uk-UA" sz="1600" b="1" dirty="0">
                <a:solidFill>
                  <a:srgbClr val="FF0000"/>
                </a:solidFill>
              </a:rPr>
              <a:t>під час танення снігів, сильних  дощів ; а також  через прорив дамби.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142984"/>
            <a:ext cx="5112000" cy="368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3600" dirty="0">
                <a:latin typeface="+mn-lt"/>
              </a:rPr>
              <a:t>Мета проведення </a:t>
            </a:r>
            <a:r>
              <a:rPr lang="uk-UA" sz="3600" b="1" dirty="0">
                <a:latin typeface="+mn-lt"/>
              </a:rPr>
              <a:t>"Дня  Цивільного  захисту". </a:t>
            </a:r>
            <a:endParaRPr lang="uk-UA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56567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000" b="1" dirty="0"/>
              <a:t>З   метою   формування   у   підростаючого   покоління   </a:t>
            </a:r>
            <a:r>
              <a:rPr lang="uk-UA" sz="2000" b="1" dirty="0">
                <a:solidFill>
                  <a:srgbClr val="FF0000"/>
                </a:solidFill>
              </a:rPr>
              <a:t>усвідомленої   необхідності знань щодо попередження НС </a:t>
            </a:r>
            <a:r>
              <a:rPr lang="uk-UA" sz="2000" b="1" dirty="0"/>
              <a:t>,             а також </a:t>
            </a:r>
            <a:r>
              <a:rPr lang="uk-UA" sz="2000" b="1" dirty="0">
                <a:solidFill>
                  <a:srgbClr val="FF0000"/>
                </a:solidFill>
              </a:rPr>
              <a:t>відпрацювання навичок   з  дотримання  правил поведінки  у </a:t>
            </a:r>
            <a:r>
              <a:rPr lang="uk-UA" sz="2000" b="1" dirty="0"/>
              <a:t> надзвичайних  ситуаціях, які виникають у побуті; під час трудової діяльності чи в соціальному середовищі, </a:t>
            </a:r>
            <a:r>
              <a:rPr lang="uk-UA" sz="2000" b="1" dirty="0">
                <a:solidFill>
                  <a:srgbClr val="FF0000"/>
                </a:solidFill>
              </a:rPr>
              <a:t>необхідним є проведення цілеспрямованої профілактичної роботи</a:t>
            </a:r>
            <a:r>
              <a:rPr lang="uk-UA" sz="2000" b="1" dirty="0"/>
              <a:t> з питань забезпечення безпечної життєдіяльності.</a:t>
            </a:r>
          </a:p>
          <a:p>
            <a:r>
              <a:rPr lang="uk-UA" sz="2000" b="1" dirty="0"/>
              <a:t>Така</a:t>
            </a:r>
            <a:r>
              <a:rPr lang="ru-RU" sz="2000" b="1" dirty="0"/>
              <a:t> робота в </a:t>
            </a:r>
            <a:r>
              <a:rPr lang="uk-UA" sz="2000" b="1" dirty="0"/>
              <a:t>нашому ліцеї проводиться практично щоденно: під час уроків “ Організація виробництва ” ,                                         “ Захист Вітчизни ”, під час інструктажів з ОП на  уроках виробничого навчання; бесід  з ОБЖД на класних годинах.</a:t>
            </a:r>
          </a:p>
          <a:p>
            <a:r>
              <a:rPr lang="uk-UA" sz="2000" b="1" dirty="0"/>
              <a:t> Підсумком  цієї роботи  з підготовки учнів за навчальний рік є проведення  "Дня  Цивільного  захисту".  </a:t>
            </a:r>
            <a:endParaRPr lang="ru-RU" sz="2000" b="1" dirty="0"/>
          </a:p>
          <a:p>
            <a:endParaRPr lang="uk-UA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4829180" cy="1143000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    </a:t>
            </a:r>
            <a:r>
              <a:rPr lang="uk-UA" b="1" dirty="0">
                <a:solidFill>
                  <a:srgbClr val="FFC000"/>
                </a:solidFill>
              </a:rPr>
              <a:t>Снігові лавини</a:t>
            </a:r>
          </a:p>
        </p:txBody>
      </p:sp>
      <p:pic>
        <p:nvPicPr>
          <p:cNvPr id="32770" name="Содержимое 4" descr="1204788137_0244_446x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916113"/>
            <a:ext cx="4078287" cy="4389437"/>
          </a:xfrm>
        </p:spPr>
      </p:pic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5849938" y="1341438"/>
            <a:ext cx="2970212" cy="36379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3975">
              <a:lnSpc>
                <a:spcPct val="90000"/>
              </a:lnSpc>
              <a:buFont typeface="Wingdings" pitchFamily="2" charset="2"/>
              <a:buChar char="Ø"/>
            </a:pPr>
            <a:r>
              <a:rPr lang="uk-UA" sz="1600" b="1" dirty="0">
                <a:solidFill>
                  <a:srgbClr val="FF0000"/>
                </a:solidFill>
              </a:rPr>
              <a:t> Це швидкий рух величезної маси снігу   </a:t>
            </a:r>
            <a:r>
              <a:rPr lang="uk-UA" sz="1600" dirty="0"/>
              <a:t>(або льоду)  вниз  крутими  схилами  гір. </a:t>
            </a:r>
          </a:p>
          <a:p>
            <a:pPr marL="53975">
              <a:lnSpc>
                <a:spcPct val="90000"/>
              </a:lnSpc>
              <a:buFont typeface="Wingdings" pitchFamily="2" charset="2"/>
              <a:buChar char="Ø"/>
            </a:pPr>
            <a:r>
              <a:rPr lang="uk-UA" sz="1600" dirty="0"/>
              <a:t> Схід лавини із сухого снігу може супроводжується утворенням </a:t>
            </a:r>
            <a:r>
              <a:rPr lang="uk-UA" sz="1600" dirty="0" err="1"/>
              <a:t>сніго</a:t>
            </a:r>
            <a:r>
              <a:rPr lang="uk-UA" sz="1600" dirty="0"/>
              <a:t> - повітряної хвилі. </a:t>
            </a:r>
          </a:p>
          <a:p>
            <a:pPr marL="53975">
              <a:lnSpc>
                <a:spcPct val="90000"/>
              </a:lnSpc>
              <a:buFont typeface="Wingdings" pitchFamily="2" charset="2"/>
              <a:buChar char="Ø"/>
            </a:pPr>
            <a:r>
              <a:rPr lang="uk-UA" sz="1600" b="1" dirty="0">
                <a:solidFill>
                  <a:srgbClr val="FF0000"/>
                </a:solidFill>
              </a:rPr>
              <a:t> Виникає раптово </a:t>
            </a:r>
            <a:r>
              <a:rPr lang="uk-UA" sz="1600" dirty="0"/>
              <a:t>і  загрожує  життю , здоров'ю людей та спричиняє шкоду  об'єктам економіки  і довкіллю.</a:t>
            </a:r>
          </a:p>
          <a:p>
            <a:pPr marL="53975">
              <a:lnSpc>
                <a:spcPct val="90000"/>
              </a:lnSpc>
              <a:buFont typeface="Wingdings" pitchFamily="2" charset="2"/>
              <a:buChar char="Ø"/>
            </a:pPr>
            <a:r>
              <a:rPr lang="uk-UA" sz="1600" dirty="0"/>
              <a:t> В Україні</a:t>
            </a:r>
            <a:r>
              <a:rPr lang="ru-RU" sz="1600" dirty="0"/>
              <a:t> </a:t>
            </a:r>
            <a:r>
              <a:rPr lang="uk-UA" sz="1600" dirty="0"/>
              <a:t>снігові</a:t>
            </a:r>
            <a:r>
              <a:rPr lang="ru-RU" sz="1600" dirty="0"/>
              <a:t> </a:t>
            </a:r>
            <a:r>
              <a:rPr lang="uk-UA" sz="1600" dirty="0"/>
              <a:t>лавини</a:t>
            </a:r>
            <a:r>
              <a:rPr lang="ru-RU" sz="1600" dirty="0"/>
              <a:t> </a:t>
            </a:r>
            <a:r>
              <a:rPr lang="uk-UA" sz="1600" dirty="0"/>
              <a:t>поширені</a:t>
            </a:r>
            <a:r>
              <a:rPr lang="ru-RU" sz="1600" dirty="0"/>
              <a:t>  у  Карпатах </a:t>
            </a:r>
          </a:p>
          <a:p>
            <a:pPr marL="53975">
              <a:lnSpc>
                <a:spcPct val="90000"/>
              </a:lnSpc>
            </a:pPr>
            <a:r>
              <a:rPr lang="ru-RU" sz="1600" dirty="0"/>
              <a:t>та   </a:t>
            </a:r>
            <a:r>
              <a:rPr lang="uk-UA" sz="1600" dirty="0"/>
              <a:t>Кримських горах.</a:t>
            </a:r>
            <a:endParaRPr lang="ru-RU" sz="2800" b="1" dirty="0">
              <a:solidFill>
                <a:srgbClr val="FFFF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714776" cy="114300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  </a:t>
            </a:r>
            <a:r>
              <a:rPr lang="ru-RU" sz="6600" b="1" dirty="0">
                <a:solidFill>
                  <a:srgbClr val="FF0000"/>
                </a:solidFill>
              </a:rPr>
              <a:t>Ураган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9124" y="285729"/>
            <a:ext cx="4402139" cy="242889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   </a:t>
            </a:r>
            <a:r>
              <a:rPr lang="uk-UA" sz="1500" dirty="0"/>
              <a:t>Це </a:t>
            </a:r>
            <a:r>
              <a:rPr lang="uk-UA" sz="1500" b="1" dirty="0">
                <a:solidFill>
                  <a:srgbClr val="FF0000"/>
                </a:solidFill>
              </a:rPr>
              <a:t>дуже сильні вітри</a:t>
            </a:r>
            <a:r>
              <a:rPr lang="uk-UA" sz="1500" dirty="0"/>
              <a:t>, що спричиняють велике руйнування — на суші валять будівлі, зривають дахи, з корінням виривають дерева, перекидають лінії електропередач.</a:t>
            </a:r>
            <a:endParaRPr lang="ru-RU" sz="1500" dirty="0"/>
          </a:p>
          <a:p>
            <a:r>
              <a:rPr lang="uk-UA" sz="1500" dirty="0"/>
              <a:t>Як правило, ураган </a:t>
            </a:r>
            <a:r>
              <a:rPr lang="uk-UA" sz="1500" dirty="0">
                <a:solidFill>
                  <a:srgbClr val="FF0000"/>
                </a:solidFill>
              </a:rPr>
              <a:t>охоплює територію діаметром від  </a:t>
            </a:r>
            <a:r>
              <a:rPr lang="uk-UA" sz="1500" b="1" dirty="0">
                <a:solidFill>
                  <a:srgbClr val="FF0000"/>
                </a:solidFill>
              </a:rPr>
              <a:t>150 до 600 км</a:t>
            </a:r>
            <a:r>
              <a:rPr lang="uk-UA" sz="1500" dirty="0"/>
              <a:t>, а швидкість вітру при цьому досягає                                        </a:t>
            </a:r>
            <a:r>
              <a:rPr lang="uk-UA" sz="1800" b="1" dirty="0">
                <a:solidFill>
                  <a:srgbClr val="FF0000"/>
                </a:solidFill>
              </a:rPr>
              <a:t>від  11   до  55  м / сек</a:t>
            </a:r>
            <a:r>
              <a:rPr lang="uk-UA" sz="1800" dirty="0">
                <a:solidFill>
                  <a:srgbClr val="FF0000"/>
                </a:solidFill>
              </a:rPr>
              <a:t>. </a:t>
            </a:r>
            <a:endParaRPr lang="ru-RU" sz="1800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900" b="1" dirty="0">
              <a:solidFill>
                <a:srgbClr val="FFFF0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latin typeface="+mj-lt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3816000" cy="210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928934"/>
            <a:ext cx="4356000" cy="325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14752"/>
            <a:ext cx="3816000" cy="25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357166"/>
            <a:ext cx="3357586" cy="100013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6600" b="1" dirty="0">
                <a:solidFill>
                  <a:srgbClr val="FF0000"/>
                </a:solidFill>
              </a:rPr>
              <a:t>Буря </a:t>
            </a:r>
            <a:r>
              <a:rPr lang="ru-RU" sz="72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2132" y="1428736"/>
            <a:ext cx="3000396" cy="292895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Це тривалий, дуже сильний вітер зі швидкістю більше                   </a:t>
            </a:r>
            <a:r>
              <a:rPr lang="uk-UA" sz="2000" b="1" dirty="0">
                <a:solidFill>
                  <a:srgbClr val="FF0000"/>
                </a:solidFill>
              </a:rPr>
              <a:t>20 м / с</a:t>
            </a:r>
            <a:r>
              <a:rPr lang="uk-UA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1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спостерігається зазвичай при проходженні циклону і супроводжується сильним хвилюванням на морі і руйнуваннями на суші.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2" y="2800677"/>
            <a:ext cx="4143402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s://encrypted-tbn0.gstatic.com/images?q=tbn:ANd9GcR1cZSL0fuyNUhMJBXH8nGx8A5EEVOXFnUXHUxmouI9SDmHW53f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4178577" cy="23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2757478" cy="12144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6600" dirty="0">
                <a:solidFill>
                  <a:srgbClr val="FF0000"/>
                </a:solidFill>
              </a:rPr>
              <a:t>Смерч</a:t>
            </a:r>
            <a:r>
              <a:rPr lang="ru-RU" sz="66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6182" y="357166"/>
            <a:ext cx="4759328" cy="27146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uk-UA" sz="2200" b="1" dirty="0"/>
              <a:t>Смерч - вид </a:t>
            </a:r>
            <a:r>
              <a:rPr lang="uk-UA" sz="2200" b="1" dirty="0">
                <a:solidFill>
                  <a:srgbClr val="FF0000"/>
                </a:solidFill>
              </a:rPr>
              <a:t>кільцевої бурі </a:t>
            </a:r>
            <a:r>
              <a:rPr lang="uk-UA" sz="2200" b="1" dirty="0"/>
              <a:t>/атмосферний                       вихор /,  що виникає в купчасто – дощовій                          </a:t>
            </a:r>
            <a:r>
              <a:rPr lang="uk-UA" sz="2200" b="1" dirty="0">
                <a:solidFill>
                  <a:schemeClr val="bg2"/>
                </a:solidFill>
              </a:rPr>
              <a:t>( грозовій) хмарі  </a:t>
            </a:r>
            <a:r>
              <a:rPr lang="uk-UA" sz="2200" b="1" dirty="0"/>
              <a:t>і поширюється вниз, часто до самої поверхні Землі , </a:t>
            </a:r>
            <a:r>
              <a:rPr lang="uk-UA" sz="2200" b="1" dirty="0">
                <a:solidFill>
                  <a:srgbClr val="FF0000"/>
                </a:solidFill>
              </a:rPr>
              <a:t>у вигляді хмарного рукава або хобота</a:t>
            </a:r>
            <a:r>
              <a:rPr lang="uk-UA" sz="2200" b="1" dirty="0"/>
              <a:t>. В хоботі  повітря обертається зі швидкістю </a:t>
            </a:r>
            <a:r>
              <a:rPr lang="uk-UA" sz="2200" b="1" dirty="0">
                <a:solidFill>
                  <a:srgbClr val="FF0000"/>
                </a:solidFill>
              </a:rPr>
              <a:t>до 100 м/с.</a:t>
            </a:r>
            <a:endParaRPr lang="ru-RU" sz="2200" b="1" dirty="0">
              <a:solidFill>
                <a:srgbClr val="FF0000"/>
              </a:solidFill>
            </a:endParaRPr>
          </a:p>
          <a:p>
            <a:r>
              <a:rPr lang="uk-UA" sz="2200" b="1" dirty="0"/>
              <a:t> Зона   дії смерчу ніколи не перевищує в </a:t>
            </a:r>
            <a:r>
              <a:rPr lang="uk-UA" sz="2200" b="1" dirty="0">
                <a:solidFill>
                  <a:schemeClr val="bg2"/>
                </a:solidFill>
              </a:rPr>
              <a:t>діаметрі 2,5 км . </a:t>
            </a:r>
          </a:p>
          <a:p>
            <a:r>
              <a:rPr lang="uk-UA" sz="2200" b="1" dirty="0"/>
              <a:t>Він руйнує на своєму шляху практично все підряд.</a:t>
            </a:r>
            <a:endParaRPr lang="ru-RU" sz="2200" b="1" dirty="0"/>
          </a:p>
          <a:p>
            <a:r>
              <a:rPr lang="uk-UA" sz="2200" b="1" dirty="0"/>
              <a:t> Зазвичай смерчі починаються на території, де вже йде гроза, а хмари темні і воронкоподібні.</a:t>
            </a:r>
          </a:p>
          <a:p>
            <a:r>
              <a:rPr lang="uk-UA" sz="2200" b="1" dirty="0">
                <a:solidFill>
                  <a:srgbClr val="FF0000"/>
                </a:solidFill>
              </a:rPr>
              <a:t>Існує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uk-UA" sz="2200" b="1" dirty="0">
                <a:solidFill>
                  <a:srgbClr val="FF0000"/>
                </a:solidFill>
              </a:rPr>
              <a:t>смерч недовго</a:t>
            </a:r>
            <a:r>
              <a:rPr lang="ru-RU" sz="2200" b="1" dirty="0">
                <a:solidFill>
                  <a:srgbClr val="FF0000"/>
                </a:solidFill>
              </a:rPr>
              <a:t>, </a:t>
            </a:r>
            <a:r>
              <a:rPr lang="uk-UA" sz="2200" b="1" dirty="0">
                <a:solidFill>
                  <a:schemeClr val="bg1"/>
                </a:solidFill>
              </a:rPr>
              <a:t>переміщаючись</a:t>
            </a:r>
            <a:r>
              <a:rPr lang="ru-RU" sz="2200" b="1" dirty="0">
                <a:solidFill>
                  <a:schemeClr val="bg1"/>
                </a:solidFill>
              </a:rPr>
              <a:t> разом </a:t>
            </a:r>
            <a:r>
              <a:rPr lang="uk-UA" sz="2200" b="1" dirty="0">
                <a:solidFill>
                  <a:schemeClr val="bg1"/>
                </a:solidFill>
              </a:rPr>
              <a:t>з хмарою</a:t>
            </a:r>
            <a:r>
              <a:rPr lang="ru-RU" sz="2200" b="1" dirty="0">
                <a:solidFill>
                  <a:schemeClr val="bg1"/>
                </a:solidFill>
              </a:rPr>
              <a:t>.</a:t>
            </a:r>
            <a:r>
              <a:rPr lang="uk-UA" sz="2200" b="1" dirty="0">
                <a:solidFill>
                  <a:schemeClr val="bg1"/>
                </a:solidFill>
              </a:rPr>
              <a:t>  </a:t>
            </a:r>
            <a:endParaRPr lang="ru-RU" sz="2200" b="1" dirty="0">
              <a:solidFill>
                <a:schemeClr val="bg1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330044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071810"/>
            <a:ext cx="4786346" cy="35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500042"/>
            <a:ext cx="4900618" cy="1143008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Гроза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1"/>
            <a:ext cx="8543956" cy="114300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  </a:t>
            </a:r>
            <a:r>
              <a:rPr lang="uk-UA" sz="2000" dirty="0">
                <a:solidFill>
                  <a:schemeClr val="bg1"/>
                </a:solidFill>
              </a:rPr>
              <a:t>це атмосферне явище, пов'язане з електричними розрядами в купчасто-дощових хмарах. Супроводжується блискавкою та громом</a:t>
            </a:r>
            <a:r>
              <a:rPr lang="uk-UA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52"/>
            <a:ext cx="1726512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000372"/>
            <a:ext cx="6516000" cy="36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58" y="3000372"/>
            <a:ext cx="1643074" cy="3643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rgbClr val="FF0000"/>
                </a:solidFill>
              </a:rPr>
              <a:t>На даному фото                       відео регістратор зафіксував  удар блискавки  у  парасольку, під  якою ховалися  мати і  її маленька донька</a:t>
            </a:r>
            <a:r>
              <a:rPr lang="uk-UA" sz="1400" b="1" dirty="0">
                <a:solidFill>
                  <a:srgbClr val="FFFF00"/>
                </a:solidFill>
              </a:rPr>
              <a:t>. </a:t>
            </a:r>
            <a:endParaRPr lang="ru-RU" sz="1400" b="1" dirty="0">
              <a:solidFill>
                <a:srgbClr val="FFFF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571604" y="5286388"/>
            <a:ext cx="3357586" cy="571504"/>
          </a:xfrm>
          <a:prstGeom prst="straightConnector1">
            <a:avLst/>
          </a:prstGeom>
          <a:ln w="38100">
            <a:solidFill>
              <a:srgbClr val="FF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Ваші дії під час грози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7"/>
            <a:ext cx="2757478" cy="453867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sz="1600" dirty="0"/>
              <a:t>Щоб знизити ризик враження блискавкою на відкритій місцевості, </a:t>
            </a:r>
            <a:r>
              <a:rPr lang="uk-UA" sz="1600" b="1" dirty="0">
                <a:solidFill>
                  <a:srgbClr val="FF0000"/>
                </a:solidFill>
              </a:rPr>
              <a:t>не можна ховатися під високі дерева</a:t>
            </a:r>
            <a:r>
              <a:rPr lang="uk-UA" sz="1600" dirty="0"/>
              <a:t>, особливо поодинокі.</a:t>
            </a:r>
          </a:p>
          <a:p>
            <a:r>
              <a:rPr lang="uk-UA" sz="1600" dirty="0"/>
              <a:t> На відкритому просторі </a:t>
            </a:r>
            <a:r>
              <a:rPr lang="uk-UA" sz="1600" b="1" dirty="0">
                <a:solidFill>
                  <a:srgbClr val="FF0000"/>
                </a:solidFill>
              </a:rPr>
              <a:t>краще присісти в суху канаву чи траншею</a:t>
            </a:r>
            <a:r>
              <a:rPr lang="uk-UA" sz="1600" dirty="0"/>
              <a:t>.</a:t>
            </a:r>
          </a:p>
          <a:p>
            <a:r>
              <a:rPr lang="uk-UA" sz="1600" dirty="0"/>
              <a:t> Не забудьте негайно </a:t>
            </a:r>
            <a:r>
              <a:rPr lang="uk-UA" sz="1600" b="1" dirty="0">
                <a:solidFill>
                  <a:srgbClr val="FF0000"/>
                </a:solidFill>
              </a:rPr>
              <a:t>вимкнути мобільний телефон</a:t>
            </a:r>
            <a:r>
              <a:rPr lang="uk-UA" sz="1600" dirty="0"/>
              <a:t>! </a:t>
            </a:r>
          </a:p>
          <a:p>
            <a:r>
              <a:rPr lang="uk-UA" sz="1600" dirty="0"/>
              <a:t>Якщо вас двоє, троє чи більше, – не скупчуйтеся в укритті разом, а </a:t>
            </a:r>
            <a:r>
              <a:rPr lang="uk-UA" sz="1600" b="1" dirty="0">
                <a:solidFill>
                  <a:srgbClr val="FF0000"/>
                </a:solidFill>
              </a:rPr>
              <a:t>ховайтеся поодинці</a:t>
            </a:r>
            <a:r>
              <a:rPr lang="uk-UA" sz="1600" dirty="0"/>
              <a:t>.                                </a:t>
            </a:r>
          </a:p>
          <a:p>
            <a:endParaRPr lang="ru-RU" sz="1600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785926"/>
            <a:ext cx="53760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850"/>
            <a:ext cx="8043890" cy="3795720"/>
          </a:xfrm>
        </p:spPr>
        <p:txBody>
          <a:bodyPr/>
          <a:lstStyle/>
          <a:p>
            <a:r>
              <a:rPr lang="uk-UA" sz="6000" b="1" dirty="0">
                <a:solidFill>
                  <a:srgbClr val="FF0000"/>
                </a:solidFill>
              </a:rPr>
              <a:t>Надзвичайні ситуації</a:t>
            </a:r>
            <a:r>
              <a:rPr lang="ru-RU" sz="6000" b="1" dirty="0">
                <a:solidFill>
                  <a:srgbClr val="FFFF00"/>
                </a:solidFill>
              </a:rPr>
              <a:t> техногенного  характеру  </a:t>
            </a:r>
            <a:r>
              <a:rPr lang="ru-RU" sz="6000" b="1" dirty="0" err="1">
                <a:solidFill>
                  <a:srgbClr val="FFFF00"/>
                </a:solidFill>
              </a:rPr>
              <a:t>і</a:t>
            </a:r>
            <a:r>
              <a:rPr lang="ru-RU" sz="6000" b="1" dirty="0">
                <a:solidFill>
                  <a:srgbClr val="FFFF00"/>
                </a:solidFill>
              </a:rPr>
              <a:t> </a:t>
            </a:r>
            <a:r>
              <a:rPr lang="uk-UA" sz="6000" b="1" dirty="0">
                <a:solidFill>
                  <a:srgbClr val="FFFF00"/>
                </a:solidFill>
              </a:rPr>
              <a:t>соціально - політичні конфлікти</a:t>
            </a:r>
            <a:endParaRPr lang="uk-UA" sz="6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571480"/>
            <a:ext cx="4214842" cy="185738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uk-UA" sz="8800" b="1" dirty="0">
                <a:solidFill>
                  <a:srgbClr val="FF0000"/>
                </a:solidFill>
              </a:rPr>
              <a:t>Війна</a:t>
            </a:r>
            <a:endParaRPr lang="uk-UA" sz="88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43438" y="571481"/>
            <a:ext cx="4143404" cy="185738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sz="1600" b="1" dirty="0">
                <a:solidFill>
                  <a:srgbClr val="FF0000"/>
                </a:solidFill>
              </a:rPr>
              <a:t>Це </a:t>
            </a:r>
            <a:r>
              <a:rPr lang="uk-UA" sz="1600" b="1">
                <a:solidFill>
                  <a:srgbClr val="FF0000"/>
                </a:solidFill>
              </a:rPr>
              <a:t>конфлікт  між   політичними </a:t>
            </a:r>
            <a:r>
              <a:rPr lang="uk-UA" sz="1600" b="1" dirty="0">
                <a:solidFill>
                  <a:srgbClr val="FF0000"/>
                </a:solidFill>
              </a:rPr>
              <a:t>утвореннями (державами,   угрупованнями) - що </a:t>
            </a:r>
            <a:r>
              <a:rPr lang="uk-UA" sz="1600" b="1">
                <a:solidFill>
                  <a:srgbClr val="FF0000"/>
                </a:solidFill>
              </a:rPr>
              <a:t>відбувається          у </a:t>
            </a:r>
            <a:r>
              <a:rPr lang="uk-UA" sz="1600" b="1" dirty="0">
                <a:solidFill>
                  <a:srgbClr val="FF0000"/>
                </a:solidFill>
              </a:rPr>
              <a:t>формі збройного протиборства, військових (бойових) </a:t>
            </a:r>
            <a:r>
              <a:rPr lang="uk-UA" sz="1600" b="1">
                <a:solidFill>
                  <a:srgbClr val="FF0000"/>
                </a:solidFill>
              </a:rPr>
              <a:t>дій   між  </a:t>
            </a:r>
            <a:r>
              <a:rPr lang="uk-UA" sz="1600" b="1" dirty="0">
                <a:solidFill>
                  <a:srgbClr val="FF0000"/>
                </a:solidFill>
              </a:rPr>
              <a:t>їх збройними силами</a:t>
            </a:r>
            <a:r>
              <a:rPr lang="uk-UA" sz="1600" b="1" dirty="0"/>
              <a:t>.</a:t>
            </a:r>
            <a:endParaRPr lang="ru-RU" sz="1600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708920"/>
            <a:ext cx="52387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08CE313-EEC9-427A-ABC7-481FFFF7EE6D}"/>
              </a:ext>
            </a:extLst>
          </p:cNvPr>
          <p:cNvSpPr/>
          <p:nvPr/>
        </p:nvSpPr>
        <p:spPr>
          <a:xfrm>
            <a:off x="5509244" y="2699996"/>
            <a:ext cx="32775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Краще всього йти з дітьми на руках і білим прапором по відкритій місцевості.</a:t>
            </a:r>
          </a:p>
          <a:p>
            <a:r>
              <a:rPr lang="uk-UA" dirty="0"/>
              <a:t>Не беріть кілька сумок! Багаж не повинен важити більше 10 кг на дорослу людину, дітям і літнім людям краще брати ще менше речей. </a:t>
            </a:r>
          </a:p>
          <a:p>
            <a:r>
              <a:rPr lang="uk-UA" dirty="0"/>
              <a:t>Громіздкі речі привертають увагу мародера, а також є додатковим об'єктом для снайпера.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186766" cy="1214446"/>
          </a:xfrm>
        </p:spPr>
        <p:txBody>
          <a:bodyPr/>
          <a:lstStyle/>
          <a:p>
            <a:br>
              <a:rPr lang="uk-UA" b="1" dirty="0"/>
            </a:br>
            <a:br>
              <a:rPr lang="uk-UA" b="1" dirty="0"/>
            </a:br>
            <a:r>
              <a:rPr lang="uk-UA" b="1" dirty="0"/>
              <a:t>                                                         </a:t>
            </a:r>
            <a:br>
              <a:rPr lang="uk-UA" b="1" dirty="0"/>
            </a:br>
            <a:r>
              <a:rPr lang="uk-UA" sz="4400" b="1" dirty="0">
                <a:solidFill>
                  <a:srgbClr val="FF0000"/>
                </a:solidFill>
              </a:rPr>
              <a:t>Ядерний ( атомний) вибух </a:t>
            </a:r>
            <a:br>
              <a:rPr lang="ru-RU" dirty="0">
                <a:solidFill>
                  <a:srgbClr val="FF0000"/>
                </a:solidFill>
              </a:rPr>
            </a:b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3543296" cy="600076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sz="1600" dirty="0">
                <a:solidFill>
                  <a:srgbClr val="FF0000"/>
                </a:solidFill>
              </a:rPr>
              <a:t>Це некерований процес вивільнення великої кількості теплової і променевої енергії в результаті ланцюгової ядерної реакції</a:t>
            </a:r>
            <a:r>
              <a:rPr lang="uk-UA" sz="1600" dirty="0"/>
              <a:t> ділення за дуже малий проміжок часу. </a:t>
            </a:r>
          </a:p>
          <a:p>
            <a:r>
              <a:rPr lang="uk-UA" sz="1600" b="1" dirty="0">
                <a:solidFill>
                  <a:schemeClr val="bg2"/>
                </a:solidFill>
              </a:rPr>
              <a:t>Атомний вибух супроводжується звуком, що нагадує грозовий розряд. </a:t>
            </a:r>
            <a:r>
              <a:rPr lang="uk-UA" sz="1600" dirty="0"/>
              <a:t>Сила атомного вибуху залежить від кількості енергії, виділеної в результаті ядерної реакції.</a:t>
            </a:r>
          </a:p>
          <a:p>
            <a:r>
              <a:rPr lang="uk-UA" sz="1600" b="1" dirty="0">
                <a:solidFill>
                  <a:srgbClr val="FF0000"/>
                </a:solidFill>
              </a:rPr>
              <a:t>В момент вибуху, внаслідок надзвичайно високої температури (300 000° С), утворюється сліпучо-яскрава вогняна зона                                (близько 15—150 м),  яка складається з пари і газів.</a:t>
            </a:r>
            <a:endParaRPr lang="ru-RU" sz="1600" b="1" dirty="0">
              <a:solidFill>
                <a:srgbClr val="FF0000"/>
              </a:solidFill>
            </a:endParaRPr>
          </a:p>
          <a:p>
            <a:endParaRPr lang="ru-RU" sz="1600" dirty="0"/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200000" y="1357298"/>
            <a:ext cx="4944000" cy="41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2686040" cy="128588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sz="1600" dirty="0"/>
              <a:t>На чорнобильській АЕС – аварія через прошення технології робіт</a:t>
            </a:r>
            <a:endParaRPr lang="ru-RU" sz="1600" dirty="0"/>
          </a:p>
        </p:txBody>
      </p:sp>
      <p:pic>
        <p:nvPicPr>
          <p:cNvPr id="1026" name="Picture 2" descr="http://storyof.ru/wp-content/uploads/2012/04/%D0%A7%D0%90%D0%AD%D0%A1-%D0%BA%D0%B0%D1%80%D1%82%D0%B8%D0%BD%D0%BA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57166"/>
            <a:ext cx="4510355" cy="29160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stalker-gsc.ru/_nw/12/2880433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00438"/>
            <a:ext cx="4572000" cy="31813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42910" y="4071942"/>
            <a:ext cx="2571768" cy="13573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uk-UA" sz="1600" dirty="0"/>
              <a:t>    На АЕС “ </a:t>
            </a:r>
            <a:r>
              <a:rPr lang="uk-UA" sz="1600" dirty="0" err="1"/>
              <a:t>Фокусима</a:t>
            </a:r>
            <a:r>
              <a:rPr lang="uk-UA" sz="1600" dirty="0"/>
              <a:t> 1 ” - аварія як наслідок землетрусу і цунамі</a:t>
            </a:r>
            <a:endParaRPr lang="ru-RU" sz="1600" dirty="0"/>
          </a:p>
        </p:txBody>
      </p:sp>
      <p:cxnSp>
        <p:nvCxnSpPr>
          <p:cNvPr id="9" name="Прямая со стрелкой 8"/>
          <p:cNvCxnSpPr>
            <a:stCxn id="3" idx="3"/>
          </p:cNvCxnSpPr>
          <p:nvPr/>
        </p:nvCxnSpPr>
        <p:spPr>
          <a:xfrm>
            <a:off x="3257512" y="1428736"/>
            <a:ext cx="3029000" cy="2857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3"/>
          </p:cNvCxnSpPr>
          <p:nvPr/>
        </p:nvCxnSpPr>
        <p:spPr>
          <a:xfrm>
            <a:off x="3214678" y="4750603"/>
            <a:ext cx="2786082" cy="53578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Надзвичайна ситуація </a:t>
            </a:r>
            <a:r>
              <a:rPr lang="ru-RU" dirty="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sz="2800" b="1" dirty="0">
                <a:solidFill>
                  <a:srgbClr val="FF0000"/>
                </a:solidFill>
              </a:rPr>
              <a:t>    це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порушення нормальних умов життя і діяльності  людей </a:t>
            </a:r>
            <a:r>
              <a:rPr lang="uk-UA" sz="2800" b="1" dirty="0">
                <a:solidFill>
                  <a:schemeClr val="bg1"/>
                </a:solidFill>
              </a:rPr>
              <a:t>на об’єкті або території, </a:t>
            </a:r>
            <a:r>
              <a:rPr lang="uk-UA" sz="2800" b="1" dirty="0">
                <a:solidFill>
                  <a:schemeClr val="bg2"/>
                </a:solidFill>
              </a:rPr>
              <a:t>спричинене аварією, катастрофою, стихійним лихом, </a:t>
            </a:r>
            <a:r>
              <a:rPr lang="uk-UA" sz="2800" b="1" dirty="0">
                <a:solidFill>
                  <a:srgbClr val="FF0000"/>
                </a:solidFill>
              </a:rPr>
              <a:t>що може призвести до людських  і матеріальних  втрат  або</a:t>
            </a:r>
            <a:r>
              <a:rPr lang="ru-RU" sz="2800" b="1" dirty="0">
                <a:solidFill>
                  <a:srgbClr val="FF0000"/>
                </a:solidFill>
              </a:rPr>
              <a:t>  </a:t>
            </a:r>
            <a:r>
              <a:rPr lang="uk-UA" sz="2800" b="1" dirty="0">
                <a:solidFill>
                  <a:srgbClr val="FF0000"/>
                </a:solidFill>
              </a:rPr>
              <a:t>завдати шкоди навколишньому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природному середовищу .</a:t>
            </a:r>
          </a:p>
          <a:p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br>
              <a:rPr lang="ru-RU" sz="4000" b="1" dirty="0"/>
            </a:br>
            <a:br>
              <a:rPr lang="ru-RU" sz="4000" b="1" dirty="0"/>
            </a:br>
            <a:r>
              <a:rPr lang="ru-RU" sz="3600" b="1" dirty="0"/>
              <a:t>ХІМІЧНА НЕБЕЗПЕКА</a:t>
            </a:r>
            <a:br>
              <a:rPr lang="ru-RU" sz="3600" dirty="0"/>
            </a:br>
            <a:endParaRPr lang="uk-UA" sz="3600" dirty="0"/>
          </a:p>
        </p:txBody>
      </p:sp>
      <p:sp>
        <p:nvSpPr>
          <p:cNvPr id="2050" name="AutoShape 2" descr="http://static.gazeta.ua/img/cache/gallery/609/609425_1_w_5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tatic.gazeta.ua/img/cache/gallery/609/609425_1_w_5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785794"/>
            <a:ext cx="4464000" cy="251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5" name="AutoShape 7" descr="https://encrypted-tbn3.gstatic.com/images?q=tbn:ANd9GcRDnO3b8RGfgAulPLDF6nWT4Ie3fMIgxe_DZ4UHIolMKvp2IUi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https://encrypted-tbn2.gstatic.com/images?q=tbn:ANd9GcTgx3vxC6DNR2J1UTM_KBvNMIKk7u6Oz86AhqkWrHGpAf6Fjq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2619375" cy="1743076"/>
          </a:xfrm>
          <a:prstGeom prst="rect">
            <a:avLst/>
          </a:prstGeom>
          <a:noFill/>
        </p:spPr>
      </p:pic>
      <p:pic>
        <p:nvPicPr>
          <p:cNvPr id="2061" name="Picture 13" descr="http://www.lviv.mns.gov.ua/files/2013/2/21/image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75" y="3409103"/>
            <a:ext cx="4267200" cy="3200401"/>
          </a:xfrm>
          <a:prstGeom prst="rect">
            <a:avLst/>
          </a:prstGeom>
          <a:noFill/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7FD4EF1-814E-4118-9107-ACF1323AF949}"/>
              </a:ext>
            </a:extLst>
          </p:cNvPr>
          <p:cNvSpPr/>
          <p:nvPr/>
        </p:nvSpPr>
        <p:spPr>
          <a:xfrm>
            <a:off x="4838470" y="3639506"/>
            <a:ext cx="4267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	Аварії (катастрофи) на підприємствах, транспорті та трубопроводах можуть супроводжуватися викидом (виливом) в атмосферу і на прилеглу   територію сильнодіючих  отруйних речовин (СДОР), таких як хлор, аміак, синильна кислота, та інші. </a:t>
            </a:r>
          </a:p>
          <a:p>
            <a:r>
              <a:rPr lang="uk-UA" sz="1600" dirty="0"/>
              <a:t>	Це являє серйозну небезпеку для населення: заражене повітря уражає органи дихання, а також очі, шкіру та інші органи.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270035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dirty="0">
                <a:solidFill>
                  <a:srgbClr val="FF0000"/>
                </a:solidFill>
              </a:rPr>
              <a:t>Надзвичайні ситуації бувають:</a:t>
            </a:r>
            <a:br>
              <a:rPr lang="uk-UA" sz="4800" dirty="0">
                <a:solidFill>
                  <a:srgbClr val="FF0000"/>
                </a:solidFill>
              </a:rPr>
            </a:br>
            <a:br>
              <a:rPr lang="uk-UA" sz="4400" dirty="0">
                <a:solidFill>
                  <a:srgbClr val="FF0000"/>
                </a:solidFill>
              </a:rPr>
            </a:b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00306"/>
            <a:ext cx="7854696" cy="3357586"/>
          </a:xfrm>
        </p:spPr>
        <p:txBody>
          <a:bodyPr/>
          <a:lstStyle/>
          <a:p>
            <a:pPr marR="0" algn="l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4400" b="1" dirty="0">
                <a:solidFill>
                  <a:srgbClr val="FFFF00"/>
                </a:solidFill>
                <a:latin typeface="+mj-lt"/>
              </a:rPr>
              <a:t>природного  характеру</a:t>
            </a:r>
          </a:p>
          <a:p>
            <a:pPr marR="0" algn="l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4400" b="1" dirty="0">
                <a:solidFill>
                  <a:srgbClr val="FFFF00"/>
                </a:solidFill>
                <a:latin typeface="+mj-lt"/>
              </a:rPr>
              <a:t>техногенного характеру</a:t>
            </a:r>
          </a:p>
          <a:p>
            <a:pPr marR="0" algn="l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4400" b="1" dirty="0">
                <a:solidFill>
                  <a:srgbClr val="FFFF00"/>
                </a:solidFill>
                <a:latin typeface="+mj-lt"/>
              </a:rPr>
              <a:t>соціально - політичного</a:t>
            </a:r>
            <a:r>
              <a:rPr lang="uk-UA" sz="4400" b="1" dirty="0">
                <a:solidFill>
                  <a:srgbClr val="FFFF00"/>
                </a:solidFill>
              </a:rPr>
              <a:t>  </a:t>
            </a:r>
          </a:p>
          <a:p>
            <a:pPr marR="0" algn="l">
              <a:lnSpc>
                <a:spcPct val="80000"/>
              </a:lnSpc>
            </a:pPr>
            <a:r>
              <a:rPr lang="uk-UA" sz="4400" b="1" dirty="0">
                <a:solidFill>
                  <a:srgbClr val="FFFF00"/>
                </a:solidFill>
                <a:latin typeface="+mj-lt"/>
              </a:rPr>
              <a:t>   характеру</a:t>
            </a:r>
          </a:p>
          <a:p>
            <a:pPr marR="0" algn="l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4400" b="1" dirty="0">
                <a:solidFill>
                  <a:srgbClr val="FFFF00"/>
                </a:solidFill>
                <a:latin typeface="+mj-lt"/>
              </a:rPr>
              <a:t>воєнного  характеру</a:t>
            </a:r>
            <a:endParaRPr lang="ru-RU" sz="44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76600" y="2708275"/>
            <a:ext cx="2590800" cy="1512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000"/>
                </a:solidFill>
              </a:rPr>
              <a:t>НС природного характеру</a:t>
            </a:r>
          </a:p>
        </p:txBody>
      </p:sp>
      <p:sp>
        <p:nvSpPr>
          <p:cNvPr id="8" name="Овал 7"/>
          <p:cNvSpPr/>
          <p:nvPr/>
        </p:nvSpPr>
        <p:spPr>
          <a:xfrm>
            <a:off x="250825" y="776288"/>
            <a:ext cx="2773363" cy="1225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</a:rPr>
              <a:t>Землетрус</a:t>
            </a:r>
          </a:p>
        </p:txBody>
      </p:sp>
      <p:sp>
        <p:nvSpPr>
          <p:cNvPr id="9" name="Овал 8"/>
          <p:cNvSpPr/>
          <p:nvPr/>
        </p:nvSpPr>
        <p:spPr>
          <a:xfrm>
            <a:off x="3500438" y="765175"/>
            <a:ext cx="2376487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>
                <a:solidFill>
                  <a:srgbClr val="FFFF00"/>
                </a:solidFill>
              </a:rPr>
              <a:t>Виверженнявулкану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15074" y="785794"/>
            <a:ext cx="2413000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</a:rPr>
              <a:t>Урагани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</a:rPr>
              <a:t>Бурі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</a:rPr>
              <a:t>Смерчі</a:t>
            </a:r>
          </a:p>
        </p:txBody>
      </p:sp>
      <p:sp>
        <p:nvSpPr>
          <p:cNvPr id="11" name="Овал 10"/>
          <p:cNvSpPr/>
          <p:nvPr/>
        </p:nvSpPr>
        <p:spPr>
          <a:xfrm>
            <a:off x="468313" y="2708275"/>
            <a:ext cx="2303462" cy="1225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</a:rPr>
              <a:t>Зсуви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</a:rPr>
              <a:t>Обвали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</a:rPr>
              <a:t>Селі</a:t>
            </a:r>
          </a:p>
        </p:txBody>
      </p:sp>
      <p:sp>
        <p:nvSpPr>
          <p:cNvPr id="12" name="Овал 11"/>
          <p:cNvSpPr/>
          <p:nvPr/>
        </p:nvSpPr>
        <p:spPr>
          <a:xfrm>
            <a:off x="6408738" y="2752725"/>
            <a:ext cx="2303462" cy="1223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</a:rPr>
              <a:t>Лавини</a:t>
            </a:r>
          </a:p>
        </p:txBody>
      </p:sp>
      <p:sp>
        <p:nvSpPr>
          <p:cNvPr id="13" name="Овал 12"/>
          <p:cNvSpPr/>
          <p:nvPr/>
        </p:nvSpPr>
        <p:spPr>
          <a:xfrm>
            <a:off x="428596" y="4929198"/>
            <a:ext cx="2536825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</a:rPr>
              <a:t>Пожежі</a:t>
            </a:r>
          </a:p>
        </p:txBody>
      </p:sp>
      <p:sp>
        <p:nvSpPr>
          <p:cNvPr id="14" name="Овал 13"/>
          <p:cNvSpPr/>
          <p:nvPr/>
        </p:nvSpPr>
        <p:spPr>
          <a:xfrm>
            <a:off x="3286125" y="5013325"/>
            <a:ext cx="2592388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</a:rPr>
              <a:t>Повені</a:t>
            </a:r>
          </a:p>
        </p:txBody>
      </p:sp>
      <p:sp>
        <p:nvSpPr>
          <p:cNvPr id="15" name="Овал 14"/>
          <p:cNvSpPr/>
          <p:nvPr/>
        </p:nvSpPr>
        <p:spPr>
          <a:xfrm>
            <a:off x="6156325" y="5013325"/>
            <a:ext cx="2592388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FF00"/>
                </a:solidFill>
              </a:rPr>
              <a:t>Цунамі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555875" y="1989138"/>
            <a:ext cx="1152525" cy="719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4" idx="0"/>
          </p:cNvCxnSpPr>
          <p:nvPr/>
        </p:nvCxnSpPr>
        <p:spPr>
          <a:xfrm>
            <a:off x="4572000" y="1847850"/>
            <a:ext cx="0" cy="860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364163" y="1844675"/>
            <a:ext cx="1800225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2" idx="2"/>
          </p:cNvCxnSpPr>
          <p:nvPr/>
        </p:nvCxnSpPr>
        <p:spPr>
          <a:xfrm flipH="1">
            <a:off x="5832475" y="3363913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4" idx="1"/>
          </p:cNvCxnSpPr>
          <p:nvPr/>
        </p:nvCxnSpPr>
        <p:spPr>
          <a:xfrm>
            <a:off x="2771775" y="3465513"/>
            <a:ext cx="5048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268538" y="4221163"/>
            <a:ext cx="1439862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5867400" y="4221163"/>
            <a:ext cx="1081088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4" idx="0"/>
            <a:endCxn id="4" idx="2"/>
          </p:cNvCxnSpPr>
          <p:nvPr/>
        </p:nvCxnSpPr>
        <p:spPr>
          <a:xfrm flipH="1" flipV="1">
            <a:off x="4572000" y="4221163"/>
            <a:ext cx="9525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546799" y="108982"/>
            <a:ext cx="8229600" cy="1143000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</a:rPr>
              <a:t>Землетрус -</a:t>
            </a:r>
            <a:r>
              <a:rPr lang="ru-RU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16386" name="Picture 8" descr="{98B88601-61DA-4B7B-B5E2-4DE536223E57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99" y="1340768"/>
            <a:ext cx="3744912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932363" y="1268413"/>
            <a:ext cx="3754437" cy="505618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800" b="1" dirty="0">
                <a:solidFill>
                  <a:srgbClr val="FF0000"/>
                </a:solidFill>
              </a:rPr>
              <a:t>короткотривалі, раптові коливання земної кори</a:t>
            </a:r>
            <a:r>
              <a:rPr lang="uk-UA" sz="2800" b="1" dirty="0">
                <a:solidFill>
                  <a:schemeClr val="bg1"/>
                </a:solidFill>
              </a:rPr>
              <a:t>, викликані перемінним </a:t>
            </a:r>
            <a:r>
              <a:rPr lang="uk-UA" sz="2800" b="1" dirty="0">
                <a:solidFill>
                  <a:srgbClr val="FF0000"/>
                </a:solidFill>
              </a:rPr>
              <a:t>переміщенням           гірських мас  у надрах Землі</a:t>
            </a:r>
            <a:r>
              <a:rPr lang="uk-UA" sz="2800" b="1" dirty="0">
                <a:solidFill>
                  <a:schemeClr val="bg1"/>
                </a:solidFill>
              </a:rPr>
              <a:t>.          Ці  коливання передаються </a:t>
            </a:r>
            <a:r>
              <a:rPr lang="uk-UA" sz="2800" b="1" dirty="0">
                <a:solidFill>
                  <a:srgbClr val="FF0000"/>
                </a:solidFill>
              </a:rPr>
              <a:t>на значні відстані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800" b="1" dirty="0">
                <a:solidFill>
                  <a:schemeClr val="bg1"/>
                </a:solidFill>
              </a:rPr>
              <a:t>Часом землетруси спричинюють </a:t>
            </a:r>
            <a:r>
              <a:rPr lang="uk-UA" sz="2800" b="1" dirty="0">
                <a:solidFill>
                  <a:srgbClr val="FF0000"/>
                </a:solidFill>
              </a:rPr>
              <a:t>великі руйнування</a:t>
            </a:r>
            <a:r>
              <a:rPr lang="uk-UA" sz="2800" dirty="0">
                <a:solidFill>
                  <a:schemeClr val="bg1"/>
                </a:solidFill>
              </a:rPr>
              <a:t>.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541B23-03E0-4E44-893F-577673F9D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93" y="4236254"/>
            <a:ext cx="3635832" cy="24336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27050" y="500042"/>
            <a:ext cx="8229600" cy="1357322"/>
          </a:xfrm>
        </p:spPr>
        <p:txBody>
          <a:bodyPr/>
          <a:lstStyle/>
          <a:p>
            <a:r>
              <a:rPr lang="uk-UA" sz="4400" b="1" dirty="0">
                <a:solidFill>
                  <a:srgbClr val="FFC000"/>
                </a:solidFill>
              </a:rPr>
              <a:t>Правила безпечної поведінки під час землетрусу</a:t>
            </a:r>
          </a:p>
        </p:txBody>
      </p:sp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539751" y="2428868"/>
            <a:ext cx="4318001" cy="41434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b="1" dirty="0">
                <a:solidFill>
                  <a:schemeClr val="bg1"/>
                </a:solidFill>
                <a:latin typeface="+mn-lt"/>
              </a:rPr>
              <a:t>Не піддавайтесь паніці.</a:t>
            </a:r>
          </a:p>
          <a:p>
            <a:pPr>
              <a:lnSpc>
                <a:spcPct val="90000"/>
              </a:lnSpc>
            </a:pPr>
            <a:r>
              <a:rPr lang="uk-UA" b="1" dirty="0">
                <a:solidFill>
                  <a:srgbClr val="00B050"/>
                </a:solidFill>
                <a:latin typeface="+mn-lt"/>
              </a:rPr>
              <a:t>Перебуваючи на 1-му </a:t>
            </a:r>
            <a:r>
              <a:rPr lang="uk-UA" b="1" dirty="0">
                <a:solidFill>
                  <a:schemeClr val="bg1"/>
                </a:solidFill>
                <a:latin typeface="+mn-lt"/>
              </a:rPr>
              <a:t>поверсі - </a:t>
            </a:r>
            <a:r>
              <a:rPr lang="uk-UA" b="1" dirty="0">
                <a:solidFill>
                  <a:srgbClr val="FF0000"/>
                </a:solidFill>
                <a:latin typeface="+mn-lt"/>
              </a:rPr>
              <a:t>швидко залишайте будівлю і відійдіть від неї  на відкрите місце.</a:t>
            </a:r>
          </a:p>
          <a:p>
            <a:pPr>
              <a:lnSpc>
                <a:spcPct val="90000"/>
              </a:lnSpc>
            </a:pP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Перебуваючи на 2 -му </a:t>
            </a:r>
            <a:r>
              <a:rPr lang="uk-UA" b="1" dirty="0">
                <a:solidFill>
                  <a:schemeClr val="bg1"/>
                </a:solidFill>
                <a:latin typeface="+mn-lt"/>
              </a:rPr>
              <a:t>поверсі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і вище, </a:t>
            </a:r>
            <a:r>
              <a:rPr lang="uk-UA" b="1" dirty="0">
                <a:solidFill>
                  <a:srgbClr val="FF0000"/>
                </a:solidFill>
                <a:latin typeface="+mn-lt"/>
              </a:rPr>
              <a:t>не кидайтесь до сходів або до ліфта.                                                                                      </a:t>
            </a:r>
            <a:r>
              <a:rPr lang="uk-UA" b="1" dirty="0">
                <a:solidFill>
                  <a:schemeClr val="bg1"/>
                </a:solidFill>
                <a:latin typeface="+mn-lt"/>
              </a:rPr>
              <a:t>На виході із споруди буде найбільше скупчення людей, а ліфти вийдуть з ладу.                                                                        Потрібно зайняти найбільш безпечне місце (</a:t>
            </a:r>
            <a:r>
              <a:rPr lang="uk-UA" b="1" dirty="0">
                <a:solidFill>
                  <a:srgbClr val="FF0000"/>
                </a:solidFill>
                <a:latin typeface="+mn-lt"/>
              </a:rPr>
              <a:t>на віддаленні від вікон, в отворах внутрішніх капітальних стін, в дверних</a:t>
            </a:r>
          </a:p>
          <a:p>
            <a:pPr>
              <a:lnSpc>
                <a:spcPct val="90000"/>
              </a:lnSpc>
            </a:pPr>
            <a:r>
              <a:rPr lang="uk-UA" b="1" dirty="0">
                <a:solidFill>
                  <a:srgbClr val="FF0000"/>
                </a:solidFill>
                <a:latin typeface="+mn-lt"/>
              </a:rPr>
              <a:t>прорізах, в  туалетних                    кімнатах </a:t>
            </a:r>
            <a:r>
              <a:rPr lang="uk-UA" b="1" dirty="0">
                <a:solidFill>
                  <a:schemeClr val="bg1"/>
                </a:solidFill>
                <a:latin typeface="+mn-lt"/>
              </a:rPr>
              <a:t>).</a:t>
            </a:r>
          </a:p>
        </p:txBody>
      </p:sp>
      <p:pic>
        <p:nvPicPr>
          <p:cNvPr id="18436" name="Picture 7" descr="землетре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857628"/>
            <a:ext cx="3716463" cy="2340000"/>
          </a:xfrm>
          <a:prstGeom prst="rect">
            <a:avLst/>
          </a:prstGeom>
          <a:noFill/>
          <a:ln w="38100">
            <a:solidFill>
              <a:srgbClr val="F4390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714348" y="704850"/>
            <a:ext cx="7972452" cy="1143000"/>
          </a:xfrm>
        </p:spPr>
        <p:txBody>
          <a:bodyPr/>
          <a:lstStyle/>
          <a:p>
            <a:r>
              <a:rPr lang="uk-UA" sz="7200" dirty="0">
                <a:solidFill>
                  <a:srgbClr val="FFC000"/>
                </a:solidFill>
              </a:rPr>
              <a:t>Цунамі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163"/>
            <a:ext cx="4186238" cy="438943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uk-UA" b="1" dirty="0">
                <a:solidFill>
                  <a:srgbClr val="FF0000"/>
                </a:solidFill>
              </a:rPr>
              <a:t>Цунамі – довгі  і високі хвилі.                               Причиною більшості цунамі є підводні землетруси</a:t>
            </a:r>
            <a:r>
              <a:rPr lang="uk-UA" dirty="0"/>
              <a:t>, під час яких відбувається різке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зміщення ділянки морського дна </a:t>
            </a:r>
            <a:r>
              <a:rPr lang="uk-UA" dirty="0"/>
              <a:t>(підняття або опускання). Більше 80% цунамі виникають на периферії Тихого океану.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uk-UA" b="1" dirty="0">
                <a:solidFill>
                  <a:schemeClr val="bg2"/>
                </a:solidFill>
              </a:rPr>
              <a:t>У відкритому океані </a:t>
            </a:r>
            <a:r>
              <a:rPr lang="uk-UA" dirty="0"/>
              <a:t>висота хвилі рідко перевищує </a:t>
            </a:r>
            <a:r>
              <a:rPr lang="uk-UA" b="1" dirty="0">
                <a:solidFill>
                  <a:srgbClr val="FF0000"/>
                </a:solidFill>
              </a:rPr>
              <a:t>один метр</a:t>
            </a:r>
            <a:r>
              <a:rPr lang="uk-UA" dirty="0"/>
              <a:t>, тому хвиля не є  небезпечною  для судноплавства.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uk-UA" dirty="0">
                <a:solidFill>
                  <a:schemeClr val="bg2"/>
                </a:solidFill>
              </a:rPr>
              <a:t> П</a:t>
            </a:r>
            <a:r>
              <a:rPr lang="uk-UA" b="1" dirty="0">
                <a:solidFill>
                  <a:schemeClr val="bg2"/>
                </a:solidFill>
              </a:rPr>
              <a:t>ри  виході  хвиль на мілководдя, поблизу берегу, </a:t>
            </a:r>
            <a:r>
              <a:rPr lang="uk-UA" b="1" dirty="0"/>
              <a:t>їх швидкість</a:t>
            </a:r>
            <a:r>
              <a:rPr lang="uk-UA" dirty="0"/>
              <a:t> і довжина зменшуються, а висота збільшується. Біля берега </a:t>
            </a:r>
            <a:r>
              <a:rPr lang="uk-UA" b="1" dirty="0">
                <a:solidFill>
                  <a:srgbClr val="FF0000"/>
                </a:solidFill>
              </a:rPr>
              <a:t>висота</a:t>
            </a:r>
            <a:r>
              <a:rPr lang="uk-UA" dirty="0"/>
              <a:t> цунамі може </a:t>
            </a:r>
            <a:r>
              <a:rPr lang="uk-UA" b="1" dirty="0">
                <a:solidFill>
                  <a:srgbClr val="FF0000"/>
                </a:solidFill>
              </a:rPr>
              <a:t>досягати до 30-40 метрів.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9459" name="Содержимое 4" descr="Tsunam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916113"/>
            <a:ext cx="43434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3257544" cy="1285884"/>
          </a:xfrm>
        </p:spPr>
        <p:txBody>
          <a:bodyPr/>
          <a:lstStyle/>
          <a:p>
            <a:br>
              <a:rPr lang="uk-UA" b="1" dirty="0">
                <a:solidFill>
                  <a:srgbClr val="FFC000"/>
                </a:solidFill>
              </a:rPr>
            </a:br>
            <a:r>
              <a:rPr lang="uk-UA" sz="4400" b="1" dirty="0">
                <a:solidFill>
                  <a:srgbClr val="FFC000"/>
                </a:solidFill>
              </a:rPr>
              <a:t>Ваші дії під час цунамі</a:t>
            </a:r>
            <a:endParaRPr lang="ru-RU" sz="44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3114668" cy="438943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sz="1600" dirty="0"/>
              <a:t>Чіткою  ознакою  цунамі  нерідко  слугує  </a:t>
            </a:r>
            <a:r>
              <a:rPr lang="uk-UA" sz="1600" b="1" dirty="0">
                <a:solidFill>
                  <a:srgbClr val="FF0000"/>
                </a:solidFill>
              </a:rPr>
              <a:t>відступ  океану  від  берега,  більш  сильний,  ніж при звичайному відливі.              </a:t>
            </a:r>
            <a:r>
              <a:rPr lang="uk-UA" sz="1600" dirty="0"/>
              <a:t> І чим далі йде вода від берега, тим більшою  буде хвиля. </a:t>
            </a:r>
          </a:p>
          <a:p>
            <a:r>
              <a:rPr lang="uk-UA" sz="1600" dirty="0"/>
              <a:t>При перших ознаках небезпеки всім необхідно </a:t>
            </a:r>
            <a:r>
              <a:rPr lang="uk-UA" sz="1600" b="1" dirty="0">
                <a:solidFill>
                  <a:srgbClr val="FF0000"/>
                </a:solidFill>
              </a:rPr>
              <a:t>швидко піднятися на висоту 30-40 м над рівнем моря.      </a:t>
            </a:r>
          </a:p>
          <a:p>
            <a:r>
              <a:rPr lang="uk-UA" sz="1600" dirty="0"/>
              <a:t> Якщо поблизу немає височин,  потрібно піти від берега океану </a:t>
            </a:r>
            <a:r>
              <a:rPr lang="uk-UA" sz="1600" b="1" dirty="0">
                <a:solidFill>
                  <a:srgbClr val="FF0000"/>
                </a:solidFill>
              </a:rPr>
              <a:t>не менш ніж на 2-3 км.  </a:t>
            </a:r>
          </a:p>
          <a:p>
            <a:r>
              <a:rPr lang="uk-UA" sz="1600" dirty="0"/>
              <a:t> </a:t>
            </a:r>
            <a:endParaRPr lang="ru-RU" sz="1600" dirty="0"/>
          </a:p>
          <a:p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14290"/>
            <a:ext cx="5040562" cy="351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8C7454-3890-47EE-A607-46B06F8CD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159" y="3730991"/>
            <a:ext cx="3490608" cy="262050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3503</TotalTime>
  <Words>1220</Words>
  <Application>Microsoft Office PowerPoint</Application>
  <PresentationFormat>Екран (4:3)</PresentationFormat>
  <Paragraphs>121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40" baseType="lpstr">
      <vt:lpstr>Arial</vt:lpstr>
      <vt:lpstr>Arial Black</vt:lpstr>
      <vt:lpstr>Book Antiqua</vt:lpstr>
      <vt:lpstr>Calibri</vt:lpstr>
      <vt:lpstr>Constantia</vt:lpstr>
      <vt:lpstr>Courier New</vt:lpstr>
      <vt:lpstr>Times New Roman</vt:lpstr>
      <vt:lpstr>Wingdings</vt:lpstr>
      <vt:lpstr>Wingdings 2</vt:lpstr>
      <vt:lpstr>Поток</vt:lpstr>
      <vt:lpstr>Правила поведінки у надзвичайних ситуаціях</vt:lpstr>
      <vt:lpstr>Мета проведення "Дня  Цивільного  захисту". </vt:lpstr>
      <vt:lpstr>Надзвичайна ситуація -</vt:lpstr>
      <vt:lpstr>Надзвичайні ситуації бувають:  </vt:lpstr>
      <vt:lpstr>Презентація PowerPoint</vt:lpstr>
      <vt:lpstr>Землетрус - </vt:lpstr>
      <vt:lpstr>Правила безпечної поведінки під час землетрусу</vt:lpstr>
      <vt:lpstr>Цунамі</vt:lpstr>
      <vt:lpstr> Ваші дії під час цунамі</vt:lpstr>
      <vt:lpstr> Вулкан</vt:lpstr>
      <vt:lpstr>ПОЖЕЖА</vt:lpstr>
      <vt:lpstr>Презентація PowerPoint</vt:lpstr>
      <vt:lpstr>Низова стійка пожежа</vt:lpstr>
      <vt:lpstr>Верхові пожежі</vt:lpstr>
      <vt:lpstr>   Вогняний шторм</vt:lpstr>
      <vt:lpstr>    ТОРФЯНІ  ПОЖЕЖІ</vt:lpstr>
      <vt:lpstr>1. Які вимоги пожежної безпеки порушено на даних малюнках?</vt:lpstr>
      <vt:lpstr>Запам'ятай номер пожежної рятувальної служби</vt:lpstr>
      <vt:lpstr>Повінь</vt:lpstr>
      <vt:lpstr>    Снігові лавини</vt:lpstr>
      <vt:lpstr>   Ураган</vt:lpstr>
      <vt:lpstr>   Буря   </vt:lpstr>
      <vt:lpstr>    Смерч </vt:lpstr>
      <vt:lpstr>Гроза</vt:lpstr>
      <vt:lpstr>Ваші дії під час грози</vt:lpstr>
      <vt:lpstr>Надзвичайні ситуації техногенного  характеру  і соціально - політичні конфлікти</vt:lpstr>
      <vt:lpstr>Війна</vt:lpstr>
      <vt:lpstr>                                                            Ядерний ( атомний) вибух  </vt:lpstr>
      <vt:lpstr>Презентація PowerPoint</vt:lpstr>
      <vt:lpstr>  ХІМІЧНА НЕБЕЗПЕКА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Чрезвычайные ситуации природного  характера</dc:title>
  <dc:creator>Администратор</dc:creator>
  <cp:lastModifiedBy>user</cp:lastModifiedBy>
  <cp:revision>341</cp:revision>
  <dcterms:modified xsi:type="dcterms:W3CDTF">2021-04-20T21:43:03Z</dcterms:modified>
</cp:coreProperties>
</file>