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8" r:id="rId5"/>
    <p:sldId id="259" r:id="rId6"/>
    <p:sldId id="269" r:id="rId7"/>
    <p:sldId id="270" r:id="rId8"/>
    <p:sldId id="271" r:id="rId9"/>
    <p:sldId id="260" r:id="rId10"/>
    <p:sldId id="262" r:id="rId11"/>
    <p:sldId id="272" r:id="rId12"/>
    <p:sldId id="273" r:id="rId13"/>
    <p:sldId id="261" r:id="rId14"/>
    <p:sldId id="274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9AC6D-2CE8-4201-A156-2A8EC048FCF9}" type="datetimeFigureOut">
              <a:rPr lang="en-US" smtClean="0"/>
              <a:t>21-Apr-21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382BB-1C88-4620-B888-757CB9BDE30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1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382BB-1C88-4620-B888-757CB9BDE3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7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36C961-5E19-4DD2-B171-CCD65D84681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922D659-C381-4653-AD77-1C53A628686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C961-5E19-4DD2-B171-CCD65D84681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D659-C381-4653-AD77-1C53A628686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C961-5E19-4DD2-B171-CCD65D84681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D659-C381-4653-AD77-1C53A628686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736C961-5E19-4DD2-B171-CCD65D84681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D659-C381-4653-AD77-1C53A628686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36C961-5E19-4DD2-B171-CCD65D84681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922D659-C381-4653-AD77-1C53A6286860}" type="slidenum">
              <a:rPr lang="ru-RU" smtClean="0"/>
              <a:t>‹№›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736C961-5E19-4DD2-B171-CCD65D84681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22D659-C381-4653-AD77-1C53A628686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36C961-5E19-4DD2-B171-CCD65D84681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922D659-C381-4653-AD77-1C53A628686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C961-5E19-4DD2-B171-CCD65D84681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2D659-C381-4653-AD77-1C53A628686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736C961-5E19-4DD2-B171-CCD65D84681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922D659-C381-4653-AD77-1C53A628686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36C961-5E19-4DD2-B171-CCD65D84681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922D659-C381-4653-AD77-1C53A628686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36C961-5E19-4DD2-B171-CCD65D84681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922D659-C381-4653-AD77-1C53A628686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36C961-5E19-4DD2-B171-CCD65D846812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922D659-C381-4653-AD77-1C53A628686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6047680" cy="3588816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>
                <a:solidFill>
                  <a:schemeClr val="tx1"/>
                </a:solidFill>
              </a:rPr>
              <a:t>Цивільний </a:t>
            </a:r>
            <a:br>
              <a:rPr lang="uk-UA" sz="7200" b="1" dirty="0">
                <a:solidFill>
                  <a:schemeClr val="tx1"/>
                </a:solidFill>
              </a:rPr>
            </a:br>
            <a:r>
              <a:rPr lang="uk-UA" sz="7200" b="1" dirty="0">
                <a:solidFill>
                  <a:schemeClr val="tx1"/>
                </a:solidFill>
              </a:rPr>
              <a:t>захист 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6DCF7F9-69C5-4642-B69C-3241C40FEC71}"/>
              </a:ext>
            </a:extLst>
          </p:cNvPr>
          <p:cNvSpPr/>
          <p:nvPr/>
        </p:nvSpPr>
        <p:spPr>
          <a:xfrm>
            <a:off x="4572000" y="6021288"/>
            <a:ext cx="3674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Підготував: Андрій </a:t>
            </a:r>
            <a:r>
              <a:rPr lang="uk-UA" dirty="0" err="1"/>
              <a:t>Михасевич</a:t>
            </a:r>
            <a:r>
              <a:rPr lang="uk-UA" dirty="0"/>
              <a:t> </a:t>
            </a:r>
          </a:p>
        </p:txBody>
      </p:sp>
    </p:spTree>
  </p:cSld>
  <p:clrMapOvr>
    <a:masterClrMapping/>
  </p:clrMapOvr>
  <p:transition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Радіація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4400" b="1" dirty="0"/>
              <a:t>маленькі частинки-невидимки, які рухаються у просторі і їх не можна зупинити: вони проходять скрізь, вбиваючи здоров’я людей. </a:t>
            </a:r>
            <a:br>
              <a:rPr lang="uk-UA" sz="4400" b="1" dirty="0"/>
            </a:br>
            <a:endParaRPr lang="ru-RU" sz="4400" b="1" dirty="0"/>
          </a:p>
        </p:txBody>
      </p:sp>
    </p:spTree>
  </p:cSld>
  <p:clrMapOvr>
    <a:masterClrMapping/>
  </p:clrMapOvr>
  <p:transition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832644-6FAA-442A-9A49-88D44A0B11B5}"/>
              </a:ext>
            </a:extLst>
          </p:cNvPr>
          <p:cNvSpPr/>
          <p:nvPr/>
        </p:nvSpPr>
        <p:spPr>
          <a:xfrm>
            <a:off x="179512" y="188640"/>
            <a:ext cx="9162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НС </a:t>
            </a:r>
            <a:r>
              <a:rPr lang="ru-RU" sz="3600" dirty="0" err="1"/>
              <a:t>соціально-політичного</a:t>
            </a:r>
            <a:r>
              <a:rPr lang="ru-RU" sz="3600" dirty="0"/>
              <a:t> характеру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CFE587-83A7-4385-9A14-2B24BAC6A234}"/>
              </a:ext>
            </a:extLst>
          </p:cNvPr>
          <p:cNvSpPr/>
          <p:nvPr/>
        </p:nvSpPr>
        <p:spPr>
          <a:xfrm>
            <a:off x="-20034" y="835969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пов'язані</a:t>
            </a:r>
            <a:r>
              <a:rPr lang="ru-RU" sz="2000" dirty="0"/>
              <a:t> з </a:t>
            </a:r>
            <a:r>
              <a:rPr lang="ru-RU" sz="2000" dirty="0" err="1"/>
              <a:t>протиправними</a:t>
            </a:r>
            <a:r>
              <a:rPr lang="ru-RU" sz="2000" dirty="0"/>
              <a:t> </a:t>
            </a:r>
            <a:r>
              <a:rPr lang="ru-RU" sz="2000" dirty="0" err="1"/>
              <a:t>діями</a:t>
            </a:r>
            <a:r>
              <a:rPr lang="ru-RU" sz="2000" dirty="0"/>
              <a:t> </a:t>
            </a:r>
            <a:r>
              <a:rPr lang="ru-RU" sz="2000" dirty="0" err="1"/>
              <a:t>терористичного</a:t>
            </a:r>
            <a:r>
              <a:rPr lang="ru-RU" sz="2000" dirty="0"/>
              <a:t> і </a:t>
            </a:r>
            <a:r>
              <a:rPr lang="ru-RU" sz="2000" dirty="0" err="1"/>
              <a:t>антиконституційного</a:t>
            </a:r>
            <a:r>
              <a:rPr lang="ru-RU" sz="2000" dirty="0"/>
              <a:t> </a:t>
            </a:r>
            <a:r>
              <a:rPr lang="ru-RU" sz="2000" dirty="0" err="1"/>
              <a:t>спрямування</a:t>
            </a:r>
            <a:r>
              <a:rPr lang="ru-RU" sz="2000" dirty="0"/>
              <a:t>: </a:t>
            </a:r>
            <a:r>
              <a:rPr lang="ru-RU" sz="2000" dirty="0" err="1"/>
              <a:t>здійснення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реальна </a:t>
            </a:r>
            <a:r>
              <a:rPr lang="ru-RU" sz="2000" dirty="0" err="1"/>
              <a:t>загроза</a:t>
            </a:r>
            <a:r>
              <a:rPr lang="ru-RU" sz="2000" dirty="0"/>
              <a:t> </a:t>
            </a:r>
            <a:r>
              <a:rPr lang="ru-RU" sz="2000" dirty="0" err="1"/>
              <a:t>терористичного</a:t>
            </a:r>
            <a:r>
              <a:rPr lang="ru-RU" sz="2000" dirty="0"/>
              <a:t> акту (</a:t>
            </a:r>
            <a:r>
              <a:rPr lang="ru-RU" sz="2000" dirty="0" err="1"/>
              <a:t>збройний</a:t>
            </a:r>
            <a:r>
              <a:rPr lang="ru-RU" sz="2000" dirty="0"/>
              <a:t> </a:t>
            </a:r>
            <a:r>
              <a:rPr lang="ru-RU" sz="2000" dirty="0" err="1"/>
              <a:t>напад</a:t>
            </a:r>
            <a:r>
              <a:rPr lang="ru-RU" sz="2000" dirty="0"/>
              <a:t>, </a:t>
            </a:r>
            <a:r>
              <a:rPr lang="ru-RU" sz="2000" dirty="0" err="1"/>
              <a:t>захоплення</a:t>
            </a:r>
            <a:r>
              <a:rPr lang="ru-RU" sz="2000" dirty="0"/>
              <a:t> і </a:t>
            </a:r>
            <a:r>
              <a:rPr lang="ru-RU" sz="2000" dirty="0" err="1"/>
              <a:t>затримання</a:t>
            </a:r>
            <a:r>
              <a:rPr lang="ru-RU" sz="2000" dirty="0"/>
              <a:t> </a:t>
            </a:r>
            <a:r>
              <a:rPr lang="ru-RU" sz="2000" dirty="0" err="1"/>
              <a:t>важливих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, </a:t>
            </a:r>
            <a:r>
              <a:rPr lang="ru-RU" sz="2000" dirty="0" err="1"/>
              <a:t>ядерних</a:t>
            </a:r>
            <a:r>
              <a:rPr lang="ru-RU" sz="2000" dirty="0"/>
              <a:t> установок і </a:t>
            </a:r>
            <a:r>
              <a:rPr lang="ru-RU" sz="2000" dirty="0" err="1"/>
              <a:t>матеріалів</a:t>
            </a:r>
            <a:r>
              <a:rPr lang="ru-RU" sz="2000" dirty="0"/>
              <a:t>, систем </a:t>
            </a:r>
            <a:r>
              <a:rPr lang="ru-RU" sz="2000" dirty="0" err="1"/>
              <a:t>зв'язку</a:t>
            </a:r>
            <a:r>
              <a:rPr lang="ru-RU" sz="2000" dirty="0"/>
              <a:t> та </a:t>
            </a:r>
            <a:r>
              <a:rPr lang="ru-RU" sz="2000" dirty="0" err="1"/>
              <a:t>телекомунікацій</a:t>
            </a:r>
            <a:r>
              <a:rPr lang="ru-RU" sz="2000" dirty="0"/>
              <a:t>, </a:t>
            </a:r>
            <a:r>
              <a:rPr lang="ru-RU" sz="2000" dirty="0" err="1"/>
              <a:t>напад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замах на </a:t>
            </a:r>
            <a:r>
              <a:rPr lang="ru-RU" sz="2000" dirty="0" err="1"/>
              <a:t>екіпаж</a:t>
            </a:r>
            <a:r>
              <a:rPr lang="ru-RU" sz="2000" dirty="0"/>
              <a:t> </a:t>
            </a:r>
            <a:r>
              <a:rPr lang="ru-RU" sz="2000" dirty="0" err="1"/>
              <a:t>повітряного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морського</a:t>
            </a:r>
            <a:r>
              <a:rPr lang="ru-RU" sz="2000" dirty="0"/>
              <a:t> судна), </a:t>
            </a:r>
            <a:r>
              <a:rPr lang="ru-RU" sz="2000" dirty="0" err="1"/>
              <a:t>викрадення</a:t>
            </a:r>
            <a:r>
              <a:rPr lang="ru-RU" sz="2000" dirty="0"/>
              <a:t> (</a:t>
            </a:r>
            <a:r>
              <a:rPr lang="ru-RU" sz="2000" dirty="0" err="1"/>
              <a:t>спроба</a:t>
            </a:r>
            <a:r>
              <a:rPr lang="ru-RU" sz="2000" dirty="0"/>
              <a:t> </a:t>
            </a:r>
            <a:r>
              <a:rPr lang="ru-RU" sz="2000" dirty="0" err="1"/>
              <a:t>викрадення</a:t>
            </a:r>
            <a:r>
              <a:rPr lang="ru-RU" sz="2000" dirty="0"/>
              <a:t>)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знищення</a:t>
            </a:r>
            <a:r>
              <a:rPr lang="ru-RU" sz="2000" dirty="0"/>
              <a:t> суден, </a:t>
            </a:r>
            <a:r>
              <a:rPr lang="ru-RU" sz="2000" dirty="0" err="1"/>
              <a:t>захоплення</a:t>
            </a:r>
            <a:r>
              <a:rPr lang="ru-RU" sz="2000" dirty="0"/>
              <a:t> </a:t>
            </a:r>
            <a:r>
              <a:rPr lang="ru-RU" sz="2000" dirty="0" err="1"/>
              <a:t>заручників</a:t>
            </a:r>
            <a:r>
              <a:rPr lang="ru-RU" sz="2000" dirty="0"/>
              <a:t>, </a:t>
            </a:r>
            <a:r>
              <a:rPr lang="ru-RU" sz="2000" dirty="0" err="1"/>
              <a:t>встановлення</a:t>
            </a:r>
            <a:r>
              <a:rPr lang="ru-RU" sz="2000" dirty="0"/>
              <a:t> </a:t>
            </a:r>
            <a:r>
              <a:rPr lang="ru-RU" sz="2000" dirty="0" err="1"/>
              <a:t>вибухових</a:t>
            </a:r>
            <a:r>
              <a:rPr lang="ru-RU" sz="2000" dirty="0"/>
              <a:t> </a:t>
            </a:r>
            <a:r>
              <a:rPr lang="ru-RU" sz="2000" dirty="0" err="1"/>
              <a:t>пристроїв</a:t>
            </a:r>
            <a:r>
              <a:rPr lang="ru-RU" sz="2000" dirty="0"/>
              <a:t> у </a:t>
            </a:r>
            <a:r>
              <a:rPr lang="ru-RU" sz="2000" dirty="0" err="1"/>
              <a:t>громадських</a:t>
            </a:r>
            <a:r>
              <a:rPr lang="ru-RU" sz="2000" dirty="0"/>
              <a:t> </a:t>
            </a:r>
            <a:r>
              <a:rPr lang="ru-RU" sz="2000" dirty="0" err="1"/>
              <a:t>місцях</a:t>
            </a:r>
            <a:r>
              <a:rPr lang="ru-RU" sz="2000" dirty="0"/>
              <a:t>, </a:t>
            </a:r>
            <a:r>
              <a:rPr lang="ru-RU" sz="2000" dirty="0" err="1"/>
              <a:t>викрадення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захоплення</a:t>
            </a:r>
            <a:r>
              <a:rPr lang="ru-RU" sz="2000" dirty="0"/>
              <a:t> </a:t>
            </a:r>
            <a:r>
              <a:rPr lang="ru-RU" sz="2000" dirty="0" err="1"/>
              <a:t>зброї</a:t>
            </a:r>
            <a:r>
              <a:rPr lang="ru-RU" sz="2000" dirty="0"/>
              <a:t>, </a:t>
            </a:r>
            <a:r>
              <a:rPr lang="ru-RU" sz="2000" dirty="0" err="1"/>
              <a:t>виявлення</a:t>
            </a:r>
            <a:r>
              <a:rPr lang="ru-RU" sz="2000" dirty="0"/>
              <a:t> </a:t>
            </a:r>
            <a:r>
              <a:rPr lang="ru-RU" sz="2000" dirty="0" err="1"/>
              <a:t>застарілих</a:t>
            </a:r>
            <a:r>
              <a:rPr lang="ru-RU" sz="2000" dirty="0"/>
              <a:t> </a:t>
            </a:r>
            <a:r>
              <a:rPr lang="ru-RU" sz="2000" dirty="0" err="1"/>
              <a:t>боєприпасів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4827CC-40D6-41A1-9325-75666DD8C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" y="3698291"/>
            <a:ext cx="4147066" cy="3108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DD787F-6F54-4BF2-B8DF-47A7608C3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31450"/>
            <a:ext cx="2586875" cy="343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64619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F61407-EF5F-475A-BB91-DAD489BB60B2}"/>
              </a:ext>
            </a:extLst>
          </p:cNvPr>
          <p:cNvSpPr/>
          <p:nvPr/>
        </p:nvSpPr>
        <p:spPr>
          <a:xfrm>
            <a:off x="467544" y="260648"/>
            <a:ext cx="8481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НС </a:t>
            </a: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воєнного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характеру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FC0CA8-E1B0-4F4F-BFEB-AFD95D7489A2}"/>
              </a:ext>
            </a:extLst>
          </p:cNvPr>
          <p:cNvSpPr/>
          <p:nvPr/>
        </p:nvSpPr>
        <p:spPr>
          <a:xfrm>
            <a:off x="0" y="1490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пов'язані</a:t>
            </a:r>
            <a:r>
              <a:rPr lang="ru-RU" sz="2000" dirty="0"/>
              <a:t> з </a:t>
            </a:r>
            <a:r>
              <a:rPr lang="ru-RU" sz="2000" dirty="0" err="1"/>
              <a:t>наслідками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зброї</a:t>
            </a:r>
            <a:r>
              <a:rPr lang="ru-RU" sz="2000" dirty="0"/>
              <a:t> </a:t>
            </a:r>
            <a:r>
              <a:rPr lang="ru-RU" sz="2000" dirty="0" err="1"/>
              <a:t>масового</a:t>
            </a:r>
            <a:r>
              <a:rPr lang="ru-RU" sz="2000" dirty="0"/>
              <a:t> </a:t>
            </a:r>
            <a:r>
              <a:rPr lang="ru-RU" sz="2000" dirty="0" err="1"/>
              <a:t>ураження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звичайних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ураження</a:t>
            </a:r>
            <a:r>
              <a:rPr lang="ru-RU" sz="2000" dirty="0"/>
              <a:t>,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виникають</a:t>
            </a:r>
            <a:r>
              <a:rPr lang="ru-RU" sz="2000" dirty="0"/>
              <a:t> </a:t>
            </a:r>
            <a:r>
              <a:rPr lang="ru-RU" sz="2000" dirty="0" err="1"/>
              <a:t>вторинні</a:t>
            </a:r>
            <a:r>
              <a:rPr lang="ru-RU" sz="2000" dirty="0"/>
              <a:t> </a:t>
            </a:r>
            <a:r>
              <a:rPr lang="ru-RU" sz="2000" dirty="0" err="1"/>
              <a:t>фактори</a:t>
            </a:r>
            <a:r>
              <a:rPr lang="ru-RU" sz="2000" dirty="0"/>
              <a:t> </a:t>
            </a:r>
            <a:r>
              <a:rPr lang="ru-RU" sz="2000" dirty="0" err="1"/>
              <a:t>ураження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внаслідок</a:t>
            </a:r>
            <a:r>
              <a:rPr lang="ru-RU" sz="2000" dirty="0"/>
              <a:t> </a:t>
            </a:r>
            <a:r>
              <a:rPr lang="ru-RU" sz="2000" dirty="0" err="1"/>
              <a:t>руйнування</a:t>
            </a:r>
            <a:r>
              <a:rPr lang="ru-RU" sz="2000" dirty="0"/>
              <a:t> </a:t>
            </a:r>
            <a:r>
              <a:rPr lang="ru-RU" sz="2000" dirty="0" err="1"/>
              <a:t>атомних</a:t>
            </a:r>
            <a:r>
              <a:rPr lang="ru-RU" sz="2000" dirty="0"/>
              <a:t> і </a:t>
            </a:r>
            <a:r>
              <a:rPr lang="ru-RU" sz="2000" dirty="0" err="1"/>
              <a:t>гідроелектростанцій</a:t>
            </a:r>
            <a:r>
              <a:rPr lang="ru-RU" sz="2000" dirty="0"/>
              <a:t>, </a:t>
            </a:r>
            <a:r>
              <a:rPr lang="ru-RU" sz="2000" dirty="0" err="1"/>
              <a:t>складів</a:t>
            </a:r>
            <a:r>
              <a:rPr lang="ru-RU" sz="2000" dirty="0"/>
              <a:t> і </a:t>
            </a:r>
            <a:r>
              <a:rPr lang="ru-RU" sz="2000" dirty="0" err="1"/>
              <a:t>сховищ</a:t>
            </a:r>
            <a:r>
              <a:rPr lang="ru-RU" sz="2000" dirty="0"/>
              <a:t> </a:t>
            </a:r>
            <a:r>
              <a:rPr lang="ru-RU" sz="2000" dirty="0" err="1"/>
              <a:t>радіоактивних</a:t>
            </a:r>
            <a:r>
              <a:rPr lang="ru-RU" sz="2000" dirty="0"/>
              <a:t> і </a:t>
            </a:r>
            <a:r>
              <a:rPr lang="ru-RU" sz="2000" dirty="0" err="1"/>
              <a:t>токсичних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та </a:t>
            </a:r>
            <a:r>
              <a:rPr lang="ru-RU" sz="2000" dirty="0" err="1"/>
              <a:t>відходів</a:t>
            </a:r>
            <a:r>
              <a:rPr lang="ru-RU" sz="2000" dirty="0"/>
              <a:t>, </a:t>
            </a:r>
            <a:r>
              <a:rPr lang="ru-RU" sz="2000" dirty="0" err="1"/>
              <a:t>нафтопродуктів</a:t>
            </a:r>
            <a:r>
              <a:rPr lang="ru-RU" sz="2000" dirty="0"/>
              <a:t>, </a:t>
            </a:r>
            <a:r>
              <a:rPr lang="ru-RU" sz="2000" dirty="0" err="1"/>
              <a:t>вибухівки</a:t>
            </a:r>
            <a:r>
              <a:rPr lang="ru-RU" sz="2000" dirty="0"/>
              <a:t>, </a:t>
            </a:r>
            <a:r>
              <a:rPr lang="ru-RU" sz="2000" dirty="0" err="1"/>
              <a:t>транспортних</a:t>
            </a:r>
            <a:r>
              <a:rPr lang="ru-RU" sz="2000" dirty="0"/>
              <a:t> та </a:t>
            </a:r>
            <a:r>
              <a:rPr lang="ru-RU" sz="2000" dirty="0" err="1"/>
              <a:t>інженерних</a:t>
            </a:r>
            <a:r>
              <a:rPr lang="ru-RU" sz="2000" dirty="0"/>
              <a:t> </a:t>
            </a:r>
            <a:r>
              <a:rPr lang="ru-RU" sz="2000" dirty="0" err="1"/>
              <a:t>комунікацій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6B2388-3BC1-4514-ACA4-3DBD707B5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39551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5D77E4-5569-4BBA-94A6-D504E1A50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67524"/>
            <a:ext cx="3419872" cy="359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6068379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32746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chemeClr val="tx1"/>
                </a:solidFill>
              </a:rPr>
              <a:t>Воєнні дії на сході України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Valentina\Documents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17815"/>
            <a:ext cx="6786609" cy="43830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2143116"/>
            <a:ext cx="67151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A963EA-FD80-4E05-9CB5-B156DE3FD5AD}"/>
              </a:ext>
            </a:extLst>
          </p:cNvPr>
          <p:cNvSpPr/>
          <p:nvPr/>
        </p:nvSpPr>
        <p:spPr>
          <a:xfrm>
            <a:off x="395536" y="188640"/>
            <a:ext cx="86469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/>
              <a:t>Основні</a:t>
            </a:r>
            <a:r>
              <a:rPr lang="ru-RU" sz="3600" b="1" dirty="0"/>
              <a:t> </a:t>
            </a:r>
            <a:r>
              <a:rPr lang="ru-RU" sz="3600" b="1" dirty="0" err="1"/>
              <a:t>засоби</a:t>
            </a:r>
            <a:r>
              <a:rPr lang="ru-RU" sz="3600" b="1" dirty="0"/>
              <a:t> </a:t>
            </a:r>
            <a:r>
              <a:rPr lang="ru-RU" sz="3600" b="1" dirty="0" err="1"/>
              <a:t>захисту</a:t>
            </a:r>
            <a:r>
              <a:rPr lang="ru-RU" sz="3600" b="1" dirty="0"/>
              <a:t> </a:t>
            </a:r>
            <a:r>
              <a:rPr lang="ru-RU" sz="3600" b="1" dirty="0" err="1"/>
              <a:t>населення</a:t>
            </a:r>
            <a:r>
              <a:rPr lang="ru-RU" sz="3600" b="1" dirty="0"/>
              <a:t>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A65FBE-94AB-47E7-9656-68654EEF9722}"/>
              </a:ext>
            </a:extLst>
          </p:cNvPr>
          <p:cNvSpPr/>
          <p:nvPr/>
        </p:nvSpPr>
        <p:spPr>
          <a:xfrm>
            <a:off x="0" y="112474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b="1" dirty="0" err="1"/>
              <a:t>попередження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про </a:t>
            </a:r>
            <a:r>
              <a:rPr lang="ru-RU" b="1" dirty="0" err="1"/>
              <a:t>можливу</a:t>
            </a:r>
            <a:r>
              <a:rPr lang="ru-RU" b="1" dirty="0"/>
              <a:t> </a:t>
            </a:r>
            <a:r>
              <a:rPr lang="ru-RU" b="1" dirty="0" err="1"/>
              <a:t>загрозу</a:t>
            </a:r>
            <a:r>
              <a:rPr lang="ru-RU" b="1" dirty="0"/>
              <a:t> </a:t>
            </a:r>
            <a:r>
              <a:rPr lang="ru-RU" b="1" dirty="0" err="1"/>
              <a:t>виникнення</a:t>
            </a:r>
            <a:r>
              <a:rPr lang="ru-RU" b="1" dirty="0"/>
              <a:t> НС;</a:t>
            </a:r>
          </a:p>
          <a:p>
            <a:pPr marL="285750" indent="-285750">
              <a:buBlip>
                <a:blip r:embed="rId2"/>
              </a:buBlip>
            </a:pPr>
            <a:endParaRPr lang="ru-RU" b="1" dirty="0"/>
          </a:p>
          <a:p>
            <a:pPr marL="285750" indent="-285750">
              <a:buBlip>
                <a:blip r:embed="rId2"/>
              </a:buBlip>
            </a:pPr>
            <a:r>
              <a:rPr lang="ru-RU" b="1" dirty="0" err="1"/>
              <a:t>оповіщення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про НС;</a:t>
            </a:r>
          </a:p>
          <a:p>
            <a:pPr marL="285750" indent="-285750">
              <a:buBlip>
                <a:blip r:embed="rId2"/>
              </a:buBlip>
            </a:pPr>
            <a:endParaRPr lang="ru-RU" b="1" dirty="0"/>
          </a:p>
          <a:p>
            <a:pPr marL="285750" indent="-285750">
              <a:buBlip>
                <a:blip r:embed="rId2"/>
              </a:buBlip>
            </a:pPr>
            <a:r>
              <a:rPr lang="ru-RU" b="1" dirty="0" err="1"/>
              <a:t>виявлення</a:t>
            </a:r>
            <a:r>
              <a:rPr lang="ru-RU" b="1" dirty="0"/>
              <a:t> обстановки в </a:t>
            </a:r>
            <a:r>
              <a:rPr lang="ru-RU" b="1" dirty="0" err="1"/>
              <a:t>осередку</a:t>
            </a:r>
            <a:r>
              <a:rPr lang="ru-RU" b="1" dirty="0"/>
              <a:t> </a:t>
            </a:r>
            <a:r>
              <a:rPr lang="ru-RU" b="1" dirty="0" err="1"/>
              <a:t>ураження</a:t>
            </a:r>
            <a:r>
              <a:rPr lang="ru-RU" b="1" dirty="0"/>
              <a:t> і </a:t>
            </a:r>
            <a:r>
              <a:rPr lang="ru-RU" b="1" dirty="0" err="1"/>
              <a:t>можливий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на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b="1" dirty="0" err="1"/>
              <a:t>вражаючих</a:t>
            </a:r>
            <a:r>
              <a:rPr lang="ru-RU" b="1" dirty="0"/>
              <a:t> </a:t>
            </a:r>
            <a:r>
              <a:rPr lang="ru-RU" b="1" dirty="0" err="1"/>
              <a:t>факторів</a:t>
            </a:r>
            <a:r>
              <a:rPr lang="ru-RU" b="1" dirty="0"/>
              <a:t>;</a:t>
            </a:r>
          </a:p>
          <a:p>
            <a:pPr marL="285750" indent="-285750">
              <a:buBlip>
                <a:blip r:embed="rId2"/>
              </a:buBlip>
            </a:pPr>
            <a:endParaRPr lang="ru-RU" b="1" dirty="0"/>
          </a:p>
          <a:p>
            <a:pPr marL="285750" indent="-285750">
              <a:buBlip>
                <a:blip r:embed="rId2"/>
              </a:buBlip>
            </a:pPr>
            <a:r>
              <a:rPr lang="ru-RU" b="1" dirty="0" err="1"/>
              <a:t>укриття</a:t>
            </a:r>
            <a:r>
              <a:rPr lang="ru-RU" b="1" dirty="0"/>
              <a:t> людей в </a:t>
            </a:r>
            <a:r>
              <a:rPr lang="ru-RU" b="1" dirty="0" err="1"/>
              <a:t>пристосованих</a:t>
            </a:r>
            <a:r>
              <a:rPr lang="ru-RU" b="1" dirty="0"/>
              <a:t> для </a:t>
            </a:r>
            <a:r>
              <a:rPr lang="ru-RU" b="1" dirty="0" err="1"/>
              <a:t>захисту</a:t>
            </a:r>
            <a:r>
              <a:rPr lang="ru-RU" b="1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b="1" dirty="0" err="1"/>
              <a:t>приміщеннях</a:t>
            </a:r>
            <a:r>
              <a:rPr lang="ru-RU" b="1" dirty="0"/>
              <a:t> </a:t>
            </a:r>
            <a:r>
              <a:rPr lang="ru-RU" b="1" dirty="0" err="1"/>
              <a:t>виробничих</a:t>
            </a:r>
            <a:r>
              <a:rPr lang="ru-RU" b="1" dirty="0"/>
              <a:t>, </a:t>
            </a:r>
            <a:r>
              <a:rPr lang="ru-RU" b="1" dirty="0" err="1"/>
              <a:t>житлових</a:t>
            </a:r>
            <a:r>
              <a:rPr lang="ru-RU" b="1" dirty="0"/>
              <a:t> і </a:t>
            </a:r>
            <a:r>
              <a:rPr lang="ru-RU" b="1" dirty="0" err="1"/>
              <a:t>громадських</a:t>
            </a:r>
            <a:r>
              <a:rPr lang="ru-RU" b="1" dirty="0"/>
              <a:t> </a:t>
            </a:r>
            <a:r>
              <a:rPr lang="ru-RU" b="1" dirty="0" err="1"/>
              <a:t>будівлях</a:t>
            </a:r>
            <a:r>
              <a:rPr lang="ru-RU" b="1" dirty="0"/>
              <a:t>, в </a:t>
            </a:r>
            <a:r>
              <a:rPr lang="ru-RU" b="1" dirty="0" err="1"/>
              <a:t>спеціальних</a:t>
            </a:r>
            <a:r>
              <a:rPr lang="ru-RU" b="1" dirty="0"/>
              <a:t> </a:t>
            </a:r>
            <a:r>
              <a:rPr lang="ru-RU" b="1" dirty="0" err="1"/>
              <a:t>захисних</a:t>
            </a:r>
            <a:r>
              <a:rPr lang="ru-RU" b="1" dirty="0"/>
              <a:t> </a:t>
            </a:r>
            <a:r>
              <a:rPr lang="ru-RU" b="1" dirty="0" err="1"/>
              <a:t>спорудах</a:t>
            </a:r>
            <a:r>
              <a:rPr lang="ru-RU" b="1" dirty="0"/>
              <a:t>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5F6F9C-CE2D-4238-AD07-6820DCA8C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87066"/>
            <a:ext cx="9168341" cy="28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642"/>
      </p:ext>
    </p:extLst>
  </p:cSld>
  <p:clrMapOvr>
    <a:masterClrMapping/>
  </p:clrMapOvr>
  <p:transition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Попередження людей про небезпеку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Valentina\Documents\index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2000240"/>
            <a:ext cx="3000396" cy="1571636"/>
          </a:xfrm>
          <a:prstGeom prst="rect">
            <a:avLst/>
          </a:prstGeom>
          <a:noFill/>
        </p:spPr>
      </p:pic>
      <p:pic>
        <p:nvPicPr>
          <p:cNvPr id="5123" name="Picture 3" descr="C:\Users\Valentina\Documents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2286000" cy="2000250"/>
          </a:xfrm>
          <a:prstGeom prst="rect">
            <a:avLst/>
          </a:prstGeom>
          <a:noFill/>
        </p:spPr>
      </p:pic>
      <p:pic>
        <p:nvPicPr>
          <p:cNvPr id="5124" name="Picture 4" descr="C:\Users\Valentina\Documents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500570"/>
            <a:ext cx="2724150" cy="1676400"/>
          </a:xfrm>
          <a:prstGeom prst="rect">
            <a:avLst/>
          </a:prstGeom>
          <a:noFill/>
        </p:spPr>
      </p:pic>
      <p:pic>
        <p:nvPicPr>
          <p:cNvPr id="5125" name="Picture 5" descr="C:\Users\Valentina\Documents\index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286256"/>
            <a:ext cx="2600325" cy="17621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Що робити, якщо почув сигнал небезпеки?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7115196" cy="2189134"/>
          </a:xfrm>
        </p:spPr>
        <p:txBody>
          <a:bodyPr/>
          <a:lstStyle/>
          <a:p>
            <a:r>
              <a:rPr lang="uk-UA" dirty="0"/>
              <a:t>Захистити органи дихання ( при потребі)</a:t>
            </a:r>
          </a:p>
          <a:p>
            <a:r>
              <a:rPr lang="uk-UA" dirty="0"/>
              <a:t>Заховатися в укриття, яму,канаву, метро і інше.</a:t>
            </a:r>
            <a:endParaRPr lang="ru-RU" dirty="0"/>
          </a:p>
        </p:txBody>
      </p:sp>
      <p:pic>
        <p:nvPicPr>
          <p:cNvPr id="6146" name="Picture 2" descr="C:\Users\Valentina\Documents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57628"/>
            <a:ext cx="2828925" cy="1619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072074"/>
            <a:ext cx="285752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7" name="Picture 3" descr="C:\Users\Valentina\Documents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786322"/>
            <a:ext cx="2619375" cy="1743075"/>
          </a:xfrm>
          <a:prstGeom prst="rect">
            <a:avLst/>
          </a:prstGeom>
          <a:noFill/>
        </p:spPr>
      </p:pic>
      <p:pic>
        <p:nvPicPr>
          <p:cNvPr id="6148" name="Picture 4" descr="C:\Users\Valentina\Documents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714752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dirty="0">
                <a:solidFill>
                  <a:schemeClr val="tx1"/>
                </a:solidFill>
              </a:rPr>
              <a:t>Як захистити органи дихання?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Valentina\Documents\index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2695575" cy="2143140"/>
          </a:xfrm>
          <a:prstGeom prst="rect">
            <a:avLst/>
          </a:prstGeom>
          <a:noFill/>
        </p:spPr>
      </p:pic>
      <p:pic>
        <p:nvPicPr>
          <p:cNvPr id="7171" name="Picture 3" descr="C:\Users\Valentina\Documents\index.jpeg"/>
          <p:cNvPicPr>
            <a:picLocks noChangeAspect="1" noChangeArrowheads="1"/>
          </p:cNvPicPr>
          <p:nvPr/>
        </p:nvPicPr>
        <p:blipFill>
          <a:blip r:embed="rId3"/>
          <a:srcRect r="38706"/>
          <a:stretch>
            <a:fillRect/>
          </a:stretch>
        </p:blipFill>
        <p:spPr bwMode="auto">
          <a:xfrm>
            <a:off x="5000628" y="2357430"/>
            <a:ext cx="3286148" cy="3071834"/>
          </a:xfrm>
          <a:prstGeom prst="rect">
            <a:avLst/>
          </a:prstGeom>
          <a:noFill/>
        </p:spPr>
      </p:pic>
      <p:pic>
        <p:nvPicPr>
          <p:cNvPr id="7172" name="Picture 4" descr="C:\Users\Valentina\Documents\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071942"/>
            <a:ext cx="2571768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solidFill>
                  <a:schemeClr val="tx1"/>
                </a:solidFill>
              </a:rPr>
              <a:t>Практична робота 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Одягання ватно-марлевої пов’язки, респіратора.</a:t>
            </a:r>
          </a:p>
          <a:p>
            <a:r>
              <a:rPr lang="uk-UA" dirty="0"/>
              <a:t>Організований вихід із приміщення;</a:t>
            </a:r>
          </a:p>
          <a:p>
            <a:r>
              <a:rPr lang="uk-UA" dirty="0"/>
              <a:t>Знаходження укриття.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dirty="0">
                <a:solidFill>
                  <a:schemeClr val="tx1"/>
                </a:solidFill>
              </a:rPr>
              <a:t>Що означає цивільний захист?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2007832"/>
            <a:ext cx="9144000" cy="2842336"/>
          </a:xfrm>
        </p:spPr>
        <p:txBody>
          <a:bodyPr/>
          <a:lstStyle/>
          <a:p>
            <a:r>
              <a:rPr lang="uk-UA" sz="4800" b="1" dirty="0"/>
              <a:t>Цивільний захист – захист мирних людей, тобто нас із вами.</a:t>
            </a:r>
            <a:br>
              <a:rPr lang="uk-UA" dirty="0"/>
            </a:br>
            <a:endParaRPr lang="ru-RU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44CB7F4-1FBB-4BDB-9606-758E6CACC98B}"/>
              </a:ext>
            </a:extLst>
          </p:cNvPr>
          <p:cNvSpPr/>
          <p:nvPr/>
        </p:nvSpPr>
        <p:spPr>
          <a:xfrm>
            <a:off x="7911" y="4653136"/>
            <a:ext cx="9136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,,Кожен громадянин має право на захист свого життя і здоров’я від наслідків аварій, катастроф, пожеж, стихійного лиха та гарантування забезпечення реалізації цього права”</a:t>
            </a:r>
          </a:p>
        </p:txBody>
      </p:sp>
    </p:spTree>
  </p:cSld>
  <p:clrMapOvr>
    <a:masterClrMapping/>
  </p:clrMapOvr>
  <p:transition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dirty="0">
                <a:solidFill>
                  <a:schemeClr val="tx1"/>
                </a:solidFill>
              </a:rPr>
              <a:t>Яка небезпека загрожує людині?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3757610" cy="2403448"/>
          </a:xfrm>
        </p:spPr>
        <p:txBody>
          <a:bodyPr/>
          <a:lstStyle/>
          <a:p>
            <a:r>
              <a:rPr lang="uk-UA" b="1" dirty="0"/>
              <a:t>аварії,</a:t>
            </a:r>
          </a:p>
          <a:p>
            <a:r>
              <a:rPr lang="uk-UA" b="1" dirty="0"/>
              <a:t> катастрофи</a:t>
            </a:r>
          </a:p>
          <a:p>
            <a:r>
              <a:rPr lang="uk-UA" b="1" dirty="0"/>
              <a:t> стихійні лиха </a:t>
            </a:r>
          </a:p>
          <a:p>
            <a:r>
              <a:rPr lang="uk-UA" b="1" dirty="0"/>
              <a:t>воєнні дії</a:t>
            </a:r>
          </a:p>
        </p:txBody>
      </p:sp>
      <p:pic>
        <p:nvPicPr>
          <p:cNvPr id="1026" name="Picture 2" descr="C:\Users\Valentina\Documents\inde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357562"/>
            <a:ext cx="2857500" cy="1600200"/>
          </a:xfrm>
          <a:prstGeom prst="rect">
            <a:avLst/>
          </a:prstGeom>
          <a:noFill/>
        </p:spPr>
      </p:pic>
      <p:pic>
        <p:nvPicPr>
          <p:cNvPr id="1027" name="Picture 3" descr="C:\Users\Valentina\Documents\index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14884"/>
            <a:ext cx="2619375" cy="1743075"/>
          </a:xfrm>
          <a:prstGeom prst="rect">
            <a:avLst/>
          </a:prstGeom>
          <a:noFill/>
        </p:spPr>
      </p:pic>
      <p:pic>
        <p:nvPicPr>
          <p:cNvPr id="1028" name="Picture 4" descr="C:\Users\Valentina\Documents\index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857760"/>
            <a:ext cx="2647950" cy="1724025"/>
          </a:xfrm>
          <a:prstGeom prst="rect">
            <a:avLst/>
          </a:prstGeom>
          <a:noFill/>
        </p:spPr>
      </p:pic>
      <p:pic>
        <p:nvPicPr>
          <p:cNvPr id="1029" name="Picture 5" descr="C:\Users\Valentina\Documents\index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500438"/>
            <a:ext cx="2619375" cy="1743075"/>
          </a:xfrm>
          <a:prstGeom prst="rect">
            <a:avLst/>
          </a:prstGeom>
          <a:noFill/>
        </p:spPr>
      </p:pic>
      <p:pic>
        <p:nvPicPr>
          <p:cNvPr id="1030" name="Picture 6" descr="C:\Users\Valentina\Documents\images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1714488"/>
            <a:ext cx="3009900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F7CE24-1E58-4F98-AF02-0788858E738C}"/>
              </a:ext>
            </a:extLst>
          </p:cNvPr>
          <p:cNvSpPr/>
          <p:nvPr/>
        </p:nvSpPr>
        <p:spPr>
          <a:xfrm>
            <a:off x="467544" y="980728"/>
            <a:ext cx="8468077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uk-U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Запобігання виникненню надзвичайних ситуацій техногенного походження і запровадження заходів щодо зменшення збитків та втрат  вразі аварій, катастроф, вибухів, великих пожеж та стихійного лиха;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uk-U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Оповіщення населення про загрозу і виникнення надзвичайних ситуацій у м</a:t>
            </a: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</a:t>
            </a:r>
            <a:r>
              <a:rPr lang="uk-UA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рний</a:t>
            </a:r>
            <a:r>
              <a:rPr lang="uk-U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і воєнний часи та постійне інформування його про наявну обстановку;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uk-U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Захист населення від наслідків надзвичайних ситуацій;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uk-U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Організація життєзабезпечення населення під час аварій, катастроф, стихійного лиха та у воєнний час;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uk-U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Організація і проведення рятувальних та ін. невідкладних робіт у районах лиха і осередках ураження;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uk-U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Створення систем аналізу і прогнозування, управління, оповіщення і зв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’</a:t>
            </a:r>
            <a:r>
              <a:rPr lang="uk-UA" sz="2400" kern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язку</a:t>
            </a:r>
            <a:r>
              <a:rPr lang="uk-UA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спостереження і контролю за радіоактивним, хімічним і бактеріологічним зараженням, підтримання їх у готовності для сталого функціонування в надзвичайних ситуаціях мирного і воєнного часів</a:t>
            </a:r>
            <a:endParaRPr lang="ru-RU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367718"/>
      </p:ext>
    </p:extLst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b="1" dirty="0">
                <a:solidFill>
                  <a:schemeClr val="tx1"/>
                </a:solidFill>
              </a:rPr>
              <a:t>Хто допомагає мирним людям?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7329510" cy="2546324"/>
          </a:xfrm>
        </p:spPr>
        <p:txBody>
          <a:bodyPr/>
          <a:lstStyle/>
          <a:p>
            <a:r>
              <a:rPr lang="uk-UA" b="1" dirty="0"/>
              <a:t>В ліквідації наслідків аварій, катастроф, стихійних лих беруть участь організовані й оснащені технікою групи людей, що називаються формуваннями ЦО. </a:t>
            </a:r>
            <a:endParaRPr lang="ru-RU" b="1" dirty="0"/>
          </a:p>
        </p:txBody>
      </p:sp>
      <p:pic>
        <p:nvPicPr>
          <p:cNvPr id="2050" name="Picture 2" descr="C:\Users\Valentina\Documents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256"/>
            <a:ext cx="4143404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3D9BD3-E8F2-4DF0-A789-EC55CDEAD96E}"/>
              </a:ext>
            </a:extLst>
          </p:cNvPr>
          <p:cNvSpPr/>
          <p:nvPr/>
        </p:nvSpPr>
        <p:spPr>
          <a:xfrm>
            <a:off x="179512" y="188641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/>
              <a:t>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нормальних</a:t>
            </a:r>
            <a:r>
              <a:rPr lang="ru-RU" sz="2400" dirty="0"/>
              <a:t> умов </a:t>
            </a:r>
            <a:r>
              <a:rPr lang="ru-RU" sz="2400" dirty="0" err="1"/>
              <a:t>життя</a:t>
            </a:r>
            <a:r>
              <a:rPr lang="ru-RU" sz="2400" dirty="0"/>
              <a:t> і </a:t>
            </a:r>
            <a:r>
              <a:rPr lang="ru-RU" sz="2400" dirty="0" err="1"/>
              <a:t>діяльності</a:t>
            </a:r>
            <a:r>
              <a:rPr lang="ru-RU" sz="2400" dirty="0"/>
              <a:t> людей на </a:t>
            </a:r>
            <a:r>
              <a:rPr lang="ru-RU" sz="2400" dirty="0" err="1"/>
              <a:t>об'єкті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території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спричинене</a:t>
            </a:r>
            <a:r>
              <a:rPr lang="ru-RU" sz="2400" dirty="0"/>
              <a:t> </a:t>
            </a:r>
            <a:r>
              <a:rPr lang="ru-RU" sz="2400" dirty="0" err="1"/>
              <a:t>аварією</a:t>
            </a:r>
            <a:r>
              <a:rPr lang="ru-RU" sz="2400" dirty="0"/>
              <a:t>, катастрофою, </a:t>
            </a:r>
            <a:r>
              <a:rPr lang="ru-RU" sz="2400" dirty="0" err="1"/>
              <a:t>стихійним</a:t>
            </a:r>
            <a:r>
              <a:rPr lang="ru-RU" sz="2400" dirty="0"/>
              <a:t> лихом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іншою</a:t>
            </a:r>
            <a:r>
              <a:rPr lang="ru-RU" sz="2400" dirty="0"/>
              <a:t> </a:t>
            </a:r>
            <a:r>
              <a:rPr lang="ru-RU" sz="2400" dirty="0" err="1"/>
              <a:t>небезпечною</a:t>
            </a:r>
            <a:r>
              <a:rPr lang="ru-RU" sz="2400" dirty="0"/>
              <a:t> </a:t>
            </a:r>
            <a:r>
              <a:rPr lang="ru-RU" sz="2400" dirty="0" err="1"/>
              <a:t>подією</a:t>
            </a:r>
            <a:r>
              <a:rPr lang="ru-RU" sz="2400" dirty="0"/>
              <a:t>, яка </a:t>
            </a:r>
            <a:r>
              <a:rPr lang="ru-RU" sz="2400" dirty="0" err="1"/>
              <a:t>призвела</a:t>
            </a:r>
            <a:r>
              <a:rPr lang="ru-RU" sz="2400" dirty="0"/>
              <a:t> (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призвести</a:t>
            </a:r>
            <a:r>
              <a:rPr lang="ru-RU" sz="2400" dirty="0"/>
              <a:t>) до </a:t>
            </a:r>
            <a:r>
              <a:rPr lang="ru-RU" sz="2400" dirty="0" err="1"/>
              <a:t>загибелі</a:t>
            </a:r>
            <a:r>
              <a:rPr lang="ru-RU" sz="2400" dirty="0"/>
              <a:t> людей та/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значних</a:t>
            </a:r>
            <a:r>
              <a:rPr lang="ru-RU" sz="2400" dirty="0"/>
              <a:t> </a:t>
            </a:r>
            <a:r>
              <a:rPr lang="ru-RU" sz="2400" dirty="0" err="1"/>
              <a:t>матеріальних</a:t>
            </a:r>
            <a:r>
              <a:rPr lang="ru-RU" sz="2400" dirty="0"/>
              <a:t> </a:t>
            </a:r>
            <a:r>
              <a:rPr lang="ru-RU" sz="2400" dirty="0" err="1"/>
              <a:t>втрат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7968E3-BE2C-4A6B-8736-65FBE5367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93407"/>
            <a:ext cx="3617605" cy="3135258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EABC13-684E-4B5B-950D-A491A5F5B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667443"/>
            <a:ext cx="2901280" cy="383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65463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1B1F5B-BE7C-470A-A3A2-737C2548E295}"/>
              </a:ext>
            </a:extLst>
          </p:cNvPr>
          <p:cNvSpPr/>
          <p:nvPr/>
        </p:nvSpPr>
        <p:spPr>
          <a:xfrm>
            <a:off x="539552" y="188640"/>
            <a:ext cx="8454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НС природного характеру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9858EF-8E45-4065-8701-D3A35E7A56E0}"/>
              </a:ext>
            </a:extLst>
          </p:cNvPr>
          <p:cNvSpPr/>
          <p:nvPr/>
        </p:nvSpPr>
        <p:spPr>
          <a:xfrm>
            <a:off x="0" y="1019637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небезпечні</a:t>
            </a:r>
            <a:r>
              <a:rPr lang="ru-RU" sz="2000" dirty="0"/>
              <a:t> </a:t>
            </a:r>
            <a:r>
              <a:rPr lang="ru-RU" sz="2000" dirty="0" err="1"/>
              <a:t>геологічні</a:t>
            </a:r>
            <a:r>
              <a:rPr lang="ru-RU" sz="2000" dirty="0"/>
              <a:t>, </a:t>
            </a:r>
            <a:r>
              <a:rPr lang="ru-RU" sz="2000" dirty="0" err="1"/>
              <a:t>метеорологічні</a:t>
            </a:r>
            <a:r>
              <a:rPr lang="ru-RU" sz="2000" dirty="0"/>
              <a:t>, </a:t>
            </a:r>
            <a:r>
              <a:rPr lang="ru-RU" sz="2000" dirty="0" err="1"/>
              <a:t>гідрологічні</a:t>
            </a:r>
            <a:r>
              <a:rPr lang="ru-RU" sz="2000" dirty="0"/>
              <a:t> </a:t>
            </a:r>
            <a:r>
              <a:rPr lang="ru-RU" sz="2000" dirty="0" err="1"/>
              <a:t>морські</a:t>
            </a:r>
            <a:r>
              <a:rPr lang="ru-RU" sz="2000" dirty="0"/>
              <a:t> та </a:t>
            </a:r>
            <a:r>
              <a:rPr lang="ru-RU" sz="2000" dirty="0" err="1"/>
              <a:t>прісноводні</a:t>
            </a:r>
            <a:r>
              <a:rPr lang="ru-RU" sz="2000" dirty="0"/>
              <a:t> </a:t>
            </a:r>
            <a:r>
              <a:rPr lang="ru-RU" sz="2000" dirty="0" err="1"/>
              <a:t>явища</a:t>
            </a:r>
            <a:r>
              <a:rPr lang="ru-RU" sz="2000" dirty="0"/>
              <a:t>, </a:t>
            </a:r>
            <a:r>
              <a:rPr lang="ru-RU" sz="2000" dirty="0" err="1"/>
              <a:t>деградація</a:t>
            </a:r>
            <a:r>
              <a:rPr lang="ru-RU" sz="2000" dirty="0"/>
              <a:t> </a:t>
            </a:r>
            <a:r>
              <a:rPr lang="ru-RU" sz="2000" dirty="0" err="1"/>
              <a:t>ґрунтів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надр</a:t>
            </a:r>
            <a:r>
              <a:rPr lang="ru-RU" sz="2000" dirty="0"/>
              <a:t>, </a:t>
            </a:r>
            <a:r>
              <a:rPr lang="ru-RU" sz="2000" dirty="0" err="1"/>
              <a:t>природні</a:t>
            </a:r>
            <a:r>
              <a:rPr lang="ru-RU" sz="2000" dirty="0"/>
              <a:t> </a:t>
            </a:r>
            <a:r>
              <a:rPr lang="ru-RU" sz="2000" dirty="0" err="1"/>
              <a:t>пожежі</a:t>
            </a:r>
            <a:r>
              <a:rPr lang="ru-RU" sz="2000" dirty="0"/>
              <a:t>, </a:t>
            </a:r>
            <a:r>
              <a:rPr lang="ru-RU" sz="2000" dirty="0" err="1"/>
              <a:t>зміна</a:t>
            </a:r>
            <a:r>
              <a:rPr lang="ru-RU" sz="2000" dirty="0"/>
              <a:t> стану </a:t>
            </a:r>
            <a:r>
              <a:rPr lang="ru-RU" sz="2000" dirty="0" err="1"/>
              <a:t>повітряного</a:t>
            </a:r>
            <a:r>
              <a:rPr lang="ru-RU" sz="2000" dirty="0"/>
              <a:t> </a:t>
            </a:r>
            <a:r>
              <a:rPr lang="ru-RU" sz="2000" dirty="0" err="1"/>
              <a:t>басейну</a:t>
            </a:r>
            <a:r>
              <a:rPr lang="ru-RU" sz="2000" dirty="0"/>
              <a:t>, </a:t>
            </a:r>
            <a:r>
              <a:rPr lang="ru-RU" sz="2000" dirty="0" err="1"/>
              <a:t>інфекційна</a:t>
            </a:r>
            <a:r>
              <a:rPr lang="ru-RU" sz="2000" dirty="0"/>
              <a:t> </a:t>
            </a:r>
            <a:r>
              <a:rPr lang="ru-RU" sz="2000" dirty="0" err="1"/>
              <a:t>захворюваність</a:t>
            </a:r>
            <a:r>
              <a:rPr lang="ru-RU" sz="2000" dirty="0"/>
              <a:t> людей, </a:t>
            </a:r>
            <a:r>
              <a:rPr lang="ru-RU" sz="2000" dirty="0" err="1"/>
              <a:t>сільськогосподарських</a:t>
            </a:r>
            <a:r>
              <a:rPr lang="ru-RU" sz="2000" dirty="0"/>
              <a:t> </a:t>
            </a:r>
            <a:r>
              <a:rPr lang="ru-RU" sz="2000" dirty="0" err="1"/>
              <a:t>тварин</a:t>
            </a:r>
            <a:r>
              <a:rPr lang="ru-RU" sz="2000" dirty="0"/>
              <a:t>, </a:t>
            </a:r>
            <a:r>
              <a:rPr lang="ru-RU" sz="2000" dirty="0" err="1"/>
              <a:t>масове</a:t>
            </a:r>
            <a:r>
              <a:rPr lang="ru-RU" sz="2000" dirty="0"/>
              <a:t> </a:t>
            </a:r>
            <a:r>
              <a:rPr lang="ru-RU" sz="2000" dirty="0" err="1"/>
              <a:t>ураження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сільськогосподарських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 хворобами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шкідниками</a:t>
            </a:r>
            <a:r>
              <a:rPr lang="ru-RU" sz="2000" dirty="0"/>
              <a:t>, </a:t>
            </a:r>
            <a:r>
              <a:rPr lang="ru-RU" sz="2000" dirty="0" err="1"/>
              <a:t>зміна</a:t>
            </a:r>
            <a:r>
              <a:rPr lang="ru-RU" sz="2000" dirty="0"/>
              <a:t> стану </a:t>
            </a:r>
            <a:r>
              <a:rPr lang="ru-RU" sz="2000" dirty="0" err="1"/>
              <a:t>водних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та </a:t>
            </a:r>
            <a:r>
              <a:rPr lang="ru-RU" sz="2000" dirty="0" err="1"/>
              <a:t>біосфери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AE5134-3EBE-4EC2-A657-8255EAA2F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2" y="2996952"/>
            <a:ext cx="9174041" cy="38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42753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83AECD-2D1C-4E77-831A-B07B22439E3B}"/>
              </a:ext>
            </a:extLst>
          </p:cNvPr>
          <p:cNvSpPr/>
          <p:nvPr/>
        </p:nvSpPr>
        <p:spPr>
          <a:xfrm>
            <a:off x="359536" y="188640"/>
            <a:ext cx="87863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НС техногенного характеру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70071B2-949B-457B-A7C9-F7A6674AD671}"/>
              </a:ext>
            </a:extLst>
          </p:cNvPr>
          <p:cNvSpPr/>
          <p:nvPr/>
        </p:nvSpPr>
        <p:spPr>
          <a:xfrm>
            <a:off x="179512" y="119675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транспортні</a:t>
            </a:r>
            <a:r>
              <a:rPr lang="ru-RU" sz="2000" dirty="0"/>
              <a:t> </a:t>
            </a:r>
            <a:r>
              <a:rPr lang="ru-RU" sz="2000" dirty="0" err="1"/>
              <a:t>аварії</a:t>
            </a:r>
            <a:r>
              <a:rPr lang="ru-RU" sz="2000" dirty="0"/>
              <a:t> (</a:t>
            </a:r>
            <a:r>
              <a:rPr lang="ru-RU" sz="2000" dirty="0" err="1"/>
              <a:t>катастрофи</a:t>
            </a:r>
            <a:r>
              <a:rPr lang="ru-RU" sz="2000" dirty="0"/>
              <a:t>), </a:t>
            </a:r>
            <a:r>
              <a:rPr lang="ru-RU" sz="2000" dirty="0" err="1"/>
              <a:t>пожежі</a:t>
            </a:r>
            <a:r>
              <a:rPr lang="ru-RU" sz="2000" dirty="0"/>
              <a:t>, </a:t>
            </a:r>
            <a:r>
              <a:rPr lang="ru-RU" sz="2000" dirty="0" err="1"/>
              <a:t>неспровоковані</a:t>
            </a:r>
            <a:r>
              <a:rPr lang="ru-RU" sz="2000" dirty="0"/>
              <a:t> </a:t>
            </a:r>
            <a:r>
              <a:rPr lang="ru-RU" sz="2000" dirty="0" err="1"/>
              <a:t>вибухи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загроза</a:t>
            </a:r>
            <a:r>
              <a:rPr lang="ru-RU" sz="2000" dirty="0"/>
              <a:t> </a:t>
            </a:r>
            <a:r>
              <a:rPr lang="ru-RU" sz="2000" dirty="0" err="1"/>
              <a:t>аварії</a:t>
            </a:r>
            <a:r>
              <a:rPr lang="ru-RU" sz="2000" dirty="0"/>
              <a:t> з </a:t>
            </a:r>
            <a:r>
              <a:rPr lang="ru-RU" sz="2000" dirty="0" err="1"/>
              <a:t>викидом</a:t>
            </a:r>
            <a:r>
              <a:rPr lang="ru-RU" sz="2000" dirty="0"/>
              <a:t> (</a:t>
            </a:r>
            <a:r>
              <a:rPr lang="ru-RU" sz="2000" dirty="0" err="1"/>
              <a:t>загрозою</a:t>
            </a:r>
            <a:r>
              <a:rPr lang="ru-RU" sz="2000" dirty="0"/>
              <a:t> </a:t>
            </a:r>
            <a:r>
              <a:rPr lang="ru-RU" sz="2000" dirty="0" err="1"/>
              <a:t>викиду</a:t>
            </a:r>
            <a:r>
              <a:rPr lang="ru-RU" sz="2000" dirty="0"/>
              <a:t>) </a:t>
            </a:r>
            <a:r>
              <a:rPr lang="ru-RU" sz="2000" dirty="0" err="1"/>
              <a:t>небезпечних</a:t>
            </a:r>
            <a:r>
              <a:rPr lang="ru-RU" sz="2000" dirty="0"/>
              <a:t> </a:t>
            </a:r>
            <a:r>
              <a:rPr lang="ru-RU" sz="2000" dirty="0" err="1"/>
              <a:t>хімічних</a:t>
            </a:r>
            <a:r>
              <a:rPr lang="ru-RU" sz="2000" dirty="0"/>
              <a:t>, </a:t>
            </a:r>
            <a:r>
              <a:rPr lang="ru-RU" sz="2000" dirty="0" err="1"/>
              <a:t>радіоактивних</a:t>
            </a:r>
            <a:r>
              <a:rPr lang="ru-RU" sz="2000" dirty="0"/>
              <a:t>, </a:t>
            </a:r>
            <a:r>
              <a:rPr lang="ru-RU" sz="2000" dirty="0" err="1"/>
              <a:t>біологічних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, </a:t>
            </a:r>
            <a:r>
              <a:rPr lang="ru-RU" sz="2000" dirty="0" err="1"/>
              <a:t>раптове</a:t>
            </a:r>
            <a:r>
              <a:rPr lang="ru-RU" sz="2000" dirty="0"/>
              <a:t> </a:t>
            </a:r>
            <a:r>
              <a:rPr lang="ru-RU" sz="2000" dirty="0" err="1"/>
              <a:t>руйнування</a:t>
            </a:r>
            <a:r>
              <a:rPr lang="ru-RU" sz="2000" dirty="0"/>
              <a:t> </a:t>
            </a:r>
            <a:r>
              <a:rPr lang="ru-RU" sz="2000" dirty="0" err="1"/>
              <a:t>споруд</a:t>
            </a:r>
            <a:r>
              <a:rPr lang="ru-RU" sz="2000" dirty="0"/>
              <a:t> та </a:t>
            </a:r>
            <a:r>
              <a:rPr lang="ru-RU" sz="2000" dirty="0" err="1"/>
              <a:t>будівель</a:t>
            </a:r>
            <a:r>
              <a:rPr lang="ru-RU" sz="2000" dirty="0"/>
              <a:t>, </a:t>
            </a:r>
            <a:r>
              <a:rPr lang="ru-RU" sz="2000" dirty="0" err="1"/>
              <a:t>аварії</a:t>
            </a:r>
            <a:r>
              <a:rPr lang="ru-RU" sz="2000" dirty="0"/>
              <a:t> на </a:t>
            </a:r>
            <a:r>
              <a:rPr lang="ru-RU" sz="2000" dirty="0" err="1"/>
              <a:t>інженерних</a:t>
            </a:r>
            <a:r>
              <a:rPr lang="ru-RU" sz="2000" dirty="0"/>
              <a:t> мережах і </a:t>
            </a:r>
            <a:r>
              <a:rPr lang="ru-RU" sz="2000" dirty="0" err="1"/>
              <a:t>спорудах</a:t>
            </a:r>
            <a:r>
              <a:rPr lang="ru-RU" sz="2000" dirty="0"/>
              <a:t> </a:t>
            </a:r>
            <a:r>
              <a:rPr lang="ru-RU" sz="2000" dirty="0" err="1"/>
              <a:t>життєзабезпечення</a:t>
            </a:r>
            <a:r>
              <a:rPr lang="ru-RU" sz="2000" dirty="0"/>
              <a:t>, </a:t>
            </a:r>
            <a:r>
              <a:rPr lang="ru-RU" sz="2000" dirty="0" err="1"/>
              <a:t>гідродинамічні</a:t>
            </a:r>
            <a:r>
              <a:rPr lang="ru-RU" sz="2000" dirty="0"/>
              <a:t> </a:t>
            </a:r>
            <a:r>
              <a:rPr lang="ru-RU" sz="2000" dirty="0" err="1"/>
              <a:t>аварії</a:t>
            </a:r>
            <a:r>
              <a:rPr lang="ru-RU" sz="2000" dirty="0"/>
              <a:t> на греблях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B2E8D8-CA04-43E9-9914-C35047C7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3111773" cy="373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4DB4D6-E9B0-4D27-9418-91557EFB1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43" y="2999654"/>
            <a:ext cx="5825346" cy="3872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372277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72518" cy="1399032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chemeClr val="tx1"/>
                </a:solidFill>
              </a:rPr>
              <a:t>Чорнобильська катастрофа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Valentina\Documents\index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500990" cy="435771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</TotalTime>
  <Words>623</Words>
  <Application>Microsoft Office PowerPoint</Application>
  <PresentationFormat>Екран (4:3)</PresentationFormat>
  <Paragraphs>49</Paragraphs>
  <Slides>18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Times New Roman</vt:lpstr>
      <vt:lpstr>Verdana</vt:lpstr>
      <vt:lpstr>Wingdings 2</vt:lpstr>
      <vt:lpstr>Яркая</vt:lpstr>
      <vt:lpstr>Цивільний  захист </vt:lpstr>
      <vt:lpstr>Що означає цивільний захист?</vt:lpstr>
      <vt:lpstr>Яка небезпека загрожує людині?</vt:lpstr>
      <vt:lpstr>Презентація PowerPoint</vt:lpstr>
      <vt:lpstr>Хто допомагає мирним людям?</vt:lpstr>
      <vt:lpstr>Презентація PowerPoint</vt:lpstr>
      <vt:lpstr>Презентація PowerPoint</vt:lpstr>
      <vt:lpstr>Презентація PowerPoint</vt:lpstr>
      <vt:lpstr>Чорнобильська катастрофа</vt:lpstr>
      <vt:lpstr>Радіація</vt:lpstr>
      <vt:lpstr>Презентація PowerPoint</vt:lpstr>
      <vt:lpstr>Презентація PowerPoint</vt:lpstr>
      <vt:lpstr>Воєнні дії на сході України</vt:lpstr>
      <vt:lpstr>Презентація PowerPoint</vt:lpstr>
      <vt:lpstr>Попередження людей про небезпеку</vt:lpstr>
      <vt:lpstr>Що робити, якщо почув сигнал небезпеки?</vt:lpstr>
      <vt:lpstr>Як захистити органи дихання?</vt:lpstr>
      <vt:lpstr>Практична робота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Цивільна оборона</dc:title>
  <dc:creator>Valentina</dc:creator>
  <cp:lastModifiedBy>user</cp:lastModifiedBy>
  <cp:revision>10</cp:revision>
  <dcterms:created xsi:type="dcterms:W3CDTF">2019-04-25T13:48:25Z</dcterms:created>
  <dcterms:modified xsi:type="dcterms:W3CDTF">2021-04-21T19:18:16Z</dcterms:modified>
</cp:coreProperties>
</file>