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D4C70A-E232-4715-BF2F-1380056BDB4B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69CE776-F719-4C4B-8D53-B5087282ECC2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edia.aplus.by/uploads/posts/thumbs/1212602785_ch7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k.wikipedia.org/wiki/%D0%A4%D0%B0%D0%B9%D0%BB:Totalexternaldoseratecher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7%D0%B0%D0%BF%D0%BE%D0%B2%D1%96%D0%B4%D0%BD%D0%B8%D0%BA" TargetMode="External"/><Relationship Id="rId2" Type="http://schemas.openxmlformats.org/officeDocument/2006/relationships/hyperlink" Target="http://uk.wikipedia.org/wiki/198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6%D0%BD%D0%B2%D0%B0%D0%BB%D1%96%D0%B4" TargetMode="External"/><Relationship Id="rId3" Type="http://schemas.openxmlformats.org/officeDocument/2006/relationships/hyperlink" Target="http://uk.wikipedia.org/w/index.php?title=%D0%9C%D1%96%D0%B6%D0%BD%D0%B0%D1%80%D0%BE%D0%B4%D0%BD%D0%B0_%D0%BE%D1%80%D0%B3%D0%B0%D0%BD%D1%96%D0%B7%D0%B0%D1%86%D1%96%D1%8F_%C2%AB%D0%9B%D1%96%D0%BA%D0%B0%D1%80%D1%96_%D0%BF%D1%80%D0%BE%D1%82%D0%B8_%D1%8F%D0%B4%D0%B5%D1%80%D0%BD%D0%BE%D1%97_%D0%B2%D1%96%D0%B9%D0%BD%D0%B8%C2%BB&amp;action=edit&amp;redlink=1" TargetMode="External"/><Relationship Id="rId7" Type="http://schemas.openxmlformats.org/officeDocument/2006/relationships/hyperlink" Target="http://uk.wikipedia.org/w/index.php?title=%D0%A1%D0%BE%D1%8E%D0%B7_%C2%AB%D0%A7%D0%BE%D1%80%D0%BD%D0%BE%D0%B1%D0%B8%D0%BB%D1%8C%C2%BB&amp;action=edit&amp;redlink=1" TargetMode="External"/><Relationship Id="rId2" Type="http://schemas.openxmlformats.org/officeDocument/2006/relationships/hyperlink" Target="http://uk.wikipedia.org/wiki/%D2%90%D1%80%D1%96%D0%BD%D0%BF%D1%96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A0%D0%B0%D0%BA_%D1%89%D0%B8%D1%82%D0%BE%D0%B2%D0%B8%D0%B4%D0%BD%D0%BE%D1%97_%D0%B7%D0%B0%D0%BB%D0%BE%D0%B7%D0%B8&amp;action=edit&amp;redlink=1" TargetMode="External"/><Relationship Id="rId5" Type="http://schemas.openxmlformats.org/officeDocument/2006/relationships/hyperlink" Target="http://uk.wikipedia.org/w/index.php?title=%D0%92%D1%80%D0%BE%D0%B4%D0%B6%D0%B5%D0%BD%D0%B0_%D0%BF%D0%B0%D1%82%D0%B0%D0%BB%D0%BE%D0%B3%D1%96%D1%8F&amp;action=edit&amp;redlink=1" TargetMode="External"/><Relationship Id="rId4" Type="http://schemas.openxmlformats.org/officeDocument/2006/relationships/hyperlink" Target="http://uk.wikipedia.org/wiki/%D0%A7%D0%BE%D1%80%D0%BD%D0%BE%D0%B1%D0%B8%D0%BB%D1%8C%D1%81%D1%8C%D0%BA%D0%B0_%D0%BA%D0%B0%D1%82%D0%B0%D1%81%D1%82%D1%80%D0%BE%D1%84%D0%B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9%D0%BE%D0%B4" TargetMode="External"/><Relationship Id="rId2" Type="http://schemas.openxmlformats.org/officeDocument/2006/relationships/hyperlink" Target="http://uk.wikipedia.org/wiki/%D0%A9%D0%B8%D1%82%D0%BE%D0%B2%D0%B8%D0%B4%D0%BD%D0%B0_%D0%B7%D0%B0%D0%BB%D0%BE%D0%B7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B%D0%B5%D0%B9%D0%BA%D0%B5%D0%BC%D1%96%D1%8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uk.wikipedia.org/wiki/%D0%A4%D0%B0%D0%B9%D0%BB:Down_syndrome_in_Belarus.gi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87" TargetMode="External"/><Relationship Id="rId2" Type="http://schemas.openxmlformats.org/officeDocument/2006/relationships/hyperlink" Target="http://uk.wikipedia.org/wiki/1986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k.wikipedia.org/wiki/%D0%A4%D0%B0%D0%B9%D0%BB:Ukrainian_National_museum_%22Tchornobyl%22_in_Kyiv_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91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uk.wikipedia.org/wiki/%D0%A4%D0%B0%D0%B9%D0%BB:Tchornobyl_victim_monument_in_Kyiv_1.JPG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D%D0%91%D0%A3" TargetMode="External"/><Relationship Id="rId3" Type="http://schemas.openxmlformats.org/officeDocument/2006/relationships/image" Target="../media/image14.jpeg"/><Relationship Id="rId7" Type="http://schemas.openxmlformats.org/officeDocument/2006/relationships/hyperlink" Target="http://uk.wikipedia.org/wiki/%D0%9F%D0%B0%D0%BC'%D1%8F%D1%82%D0%BD%D0%B0_%D0%BC%D0%BE%D0%BD%D0%B5%D1%82%D0%B0" TargetMode="External"/><Relationship Id="rId2" Type="http://schemas.openxmlformats.org/officeDocument/2006/relationships/hyperlink" Target="http://uk.wikipedia.org/wiki/%D0%A4%D0%B0%D0%B9%D0%BB:%D0%A4%D0%B5%D0%BE%D0%B4%D0%BE%D1%81%D1%96%D1%8F_07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0%B5%D0%BE%D0%B4%D0%BE%D1%81%D1%96%D1%8F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uk.wikipedia.org/wiki/%D0%A4%D0%B0%D0%B9%D0%BB:Chornobyl_R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3%D0%A0%D0%A1%D0%A0" TargetMode="External"/><Relationship Id="rId3" Type="http://schemas.openxmlformats.org/officeDocument/2006/relationships/hyperlink" Target="http://uk.wikipedia.org/wiki/%D0%9A%D0%B0%D1%82%D0%B0%D1%81%D1%82%D1%80%D0%BE%D1%84%D0%B0" TargetMode="External"/><Relationship Id="rId7" Type="http://schemas.openxmlformats.org/officeDocument/2006/relationships/hyperlink" Target="http://uk.wikipedia.org/wiki/%D0%A3%D0%BA%D1%80%D0%B0%D1%97%D0%BD%D0%B0" TargetMode="External"/><Relationship Id="rId2" Type="http://schemas.openxmlformats.org/officeDocument/2006/relationships/hyperlink" Target="http://uk.wikipedia.org/wiki/%D0%95%D0%BA%D0%BE%D0%BB%D0%BE%D0%B3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7%D0%90%D0%95%D0%A1" TargetMode="External"/><Relationship Id="rId5" Type="http://schemas.openxmlformats.org/officeDocument/2006/relationships/hyperlink" Target="http://uk.wikipedia.org/wiki/1986" TargetMode="External"/><Relationship Id="rId4" Type="http://schemas.openxmlformats.org/officeDocument/2006/relationships/hyperlink" Target="http://uk.wikipedia.org/wiki/26_%D0%BA%D0%B2%D1%96%D1%82%D0%BD%D1%8F" TargetMode="External"/><Relationship Id="rId9" Type="http://schemas.openxmlformats.org/officeDocument/2006/relationships/hyperlink" Target="http://uk.wikipedia.org/wiki/%D0%AF%D0%B4%D0%B5%D1%80%D0%BD%D0%B8%D0%B9_%D1%80%D0%B5%D0%B0%D0%BA%D1%82%D0%BE%D1%8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A4%D0%B0%D0%B9%D0%BB:ChernobylMIR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A4%D0%B0%D0%B9%D0%BB:Deadzone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uk.wikipedia.org/wiki/%D0%A4%D0%B0%D0%B9%D0%BB:Chernobyl_medal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6%D0%B5%D0%B7%D1%96%D0%B9" TargetMode="External"/><Relationship Id="rId2" Type="http://schemas.openxmlformats.org/officeDocument/2006/relationships/hyperlink" Target="http://uk.wikipedia.org/wiki/%D0%86%D0%B7%D0%BE%D1%82%D0%BE%D0%B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uk.wikipedia.org/wiki/%D0%A4%D0%B0%D0%B9%D0%BB:Chornobyl_radiation_1996_(uk).sv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k.wikipedia.org/wiki/%D0%A4%D0%B0%D0%B9%D0%BB:Airdosechernobyl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а 6 из 393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5076825" cy="3381376"/>
          </a:xfrm>
          <a:prstGeom prst="rect">
            <a:avLst/>
          </a:prstGeom>
          <a:noFill/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0D5E6309-2BB8-47DA-A7EF-A7504D597942}"/>
              </a:ext>
            </a:extLst>
          </p:cNvPr>
          <p:cNvSpPr/>
          <p:nvPr/>
        </p:nvSpPr>
        <p:spPr>
          <a:xfrm>
            <a:off x="287016" y="3550543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День </a:t>
            </a:r>
            <a:r>
              <a:rPr lang="ru-RU" sz="2800" dirty="0" err="1"/>
              <a:t>трагедії</a:t>
            </a:r>
            <a:r>
              <a:rPr lang="ru-RU" sz="2800" dirty="0"/>
              <a:t> на </a:t>
            </a:r>
            <a:r>
              <a:rPr lang="ru-RU" sz="2800" dirty="0" err="1"/>
              <a:t>Чорнобильській</a:t>
            </a:r>
            <a:r>
              <a:rPr lang="ru-RU" sz="2800" dirty="0"/>
              <a:t> АЕС, забути </a:t>
            </a:r>
            <a:r>
              <a:rPr lang="ru-RU" sz="2800" dirty="0" err="1"/>
              <a:t>неможливо</a:t>
            </a:r>
            <a:endParaRPr lang="en-US" sz="2800" dirty="0"/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BD95EE21-D26E-476A-AE33-6266D20DD6FE}"/>
              </a:ext>
            </a:extLst>
          </p:cNvPr>
          <p:cNvSpPr/>
          <p:nvPr/>
        </p:nvSpPr>
        <p:spPr>
          <a:xfrm>
            <a:off x="170228" y="4653136"/>
            <a:ext cx="8856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	Мета: </a:t>
            </a:r>
            <a:r>
              <a:rPr lang="uk-UA" dirty="0" err="1"/>
              <a:t>Поглтбити</a:t>
            </a:r>
            <a:r>
              <a:rPr lang="uk-UA" dirty="0"/>
              <a:t> знання учнів про аварію на Чорнобильській АЕС у 1986 році. Зберігати історичну пам'ять учнів. Вчити приймати чужу біду, чужий біль як свої власні.</a:t>
            </a:r>
          </a:p>
          <a:p>
            <a:endParaRPr lang="uk-UA" dirty="0"/>
          </a:p>
          <a:p>
            <a:r>
              <a:rPr lang="uk-UA"/>
              <a:t>                                                                                                 Підготувала</a:t>
            </a:r>
            <a:r>
              <a:rPr lang="uk-UA" dirty="0"/>
              <a:t>: Ірина </a:t>
            </a:r>
            <a:r>
              <a:rPr lang="uk-UA" dirty="0" err="1"/>
              <a:t>Бальва</a:t>
            </a:r>
            <a:r>
              <a:rPr lang="uk-UA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upload.wikimedia.org/wikipedia/commons/thumb/0/01/Totalexternaldoseratecher.png/350px-Totalexternaldoseratecher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643050"/>
            <a:ext cx="5453089" cy="357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Інтенсивність зовнішнього гама-випромінювання поблизу ЧАЕС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>
                <a:solidFill>
                  <a:schemeClr val="bg1"/>
                </a:solidFill>
              </a:rPr>
              <a:t>Забрудненню піддалося більше 200 000 км</a:t>
            </a:r>
            <a:r>
              <a:rPr lang="uk-UA" sz="3200" baseline="30000" dirty="0">
                <a:solidFill>
                  <a:schemeClr val="bg1"/>
                </a:solidFill>
              </a:rPr>
              <a:t>2</a:t>
            </a:r>
            <a:r>
              <a:rPr lang="uk-UA" sz="3200" dirty="0">
                <a:solidFill>
                  <a:schemeClr val="bg1"/>
                </a:solidFill>
              </a:rPr>
              <a:t>, приблизно 70 % — на території Білорусі, Росії і України. Радіоактивні речовини поширювалися у вигляді аерозолів, які поступово осідали на поверхню землі.</a:t>
            </a:r>
            <a:endParaRPr lang="ru-RU" sz="32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У </a:t>
            </a:r>
            <a:r>
              <a:rPr lang="uk-UA" u="sng" dirty="0">
                <a:solidFill>
                  <a:schemeClr val="bg1"/>
                </a:solidFill>
                <a:hlinkClick r:id="rId2" tooltip="1988"/>
              </a:rPr>
              <a:t>1988</a:t>
            </a:r>
            <a:r>
              <a:rPr lang="uk-UA" dirty="0">
                <a:solidFill>
                  <a:schemeClr val="bg1"/>
                </a:solidFill>
              </a:rPr>
              <a:t> році на території,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</a:rPr>
              <a:t> що піддалася 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</a:rPr>
              <a:t>забрудненню, був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</a:rPr>
              <a:t> створений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u="sng" dirty="0">
                <a:solidFill>
                  <a:schemeClr val="bg1"/>
                </a:solidFill>
                <a:hlinkClick r:id="rId3" tooltip="Заповідник"/>
              </a:rPr>
              <a:t>радіаційно-екологічний</a:t>
            </a:r>
            <a:endParaRPr lang="en-US" u="sng" dirty="0">
              <a:solidFill>
                <a:schemeClr val="bg1"/>
              </a:solidFill>
              <a:hlinkClick r:id="rId3" tooltip="Заповідник"/>
            </a:endParaRPr>
          </a:p>
          <a:p>
            <a:pPr>
              <a:buNone/>
            </a:pPr>
            <a:r>
              <a:rPr lang="uk-UA" u="sng" dirty="0">
                <a:solidFill>
                  <a:schemeClr val="bg1"/>
                </a:solidFill>
                <a:hlinkClick r:id="rId3" tooltip="Заповідник"/>
              </a:rPr>
              <a:t> заповідник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218" name="Picture 2" descr="http://img.floracentre.info/site/i/floracentre.info/photos/0/17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785926"/>
            <a:ext cx="362902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err="1">
                <a:solidFill>
                  <a:schemeClr val="bg1"/>
                </a:solidFill>
                <a:hlinkClick r:id="rId2" tooltip="Ґрінпіс"/>
              </a:rPr>
              <a:t>Ґрінпіс</a:t>
            </a:r>
            <a:r>
              <a:rPr lang="uk-UA" dirty="0">
                <a:solidFill>
                  <a:schemeClr val="bg1"/>
                </a:solidFill>
              </a:rPr>
              <a:t> і міжнародна організація «</a:t>
            </a:r>
            <a:r>
              <a:rPr lang="uk-UA" dirty="0">
                <a:solidFill>
                  <a:schemeClr val="bg1"/>
                </a:solidFill>
                <a:hlinkClick r:id="rId3" tooltip="Міжнародна організація "/>
              </a:rPr>
              <a:t>Лікарі проти ядерної війни»</a:t>
            </a:r>
            <a:r>
              <a:rPr lang="uk-UA" dirty="0">
                <a:solidFill>
                  <a:schemeClr val="bg1"/>
                </a:solidFill>
              </a:rPr>
              <a:t> стверджують</a:t>
            </a:r>
            <a:r>
              <a:rPr lang="uk-UA" baseline="30000" dirty="0">
                <a:solidFill>
                  <a:schemeClr val="bg1"/>
                </a:solidFill>
                <a:hlinkClick r:id="rId4"/>
              </a:rPr>
              <a:t>[28]</a:t>
            </a:r>
            <a:r>
              <a:rPr lang="uk-UA" dirty="0">
                <a:solidFill>
                  <a:schemeClr val="bg1"/>
                </a:solidFill>
              </a:rPr>
              <a:t>, що в результаті аварії лише серед ліквідаторів померли десятки тисяч чоловік, в Європі зафіксовано 10 000 випадків </a:t>
            </a:r>
            <a:r>
              <a:rPr lang="uk-UA" dirty="0">
                <a:solidFill>
                  <a:schemeClr val="bg1"/>
                </a:solidFill>
                <a:hlinkClick r:id="rId5" tooltip="Вроджена паталогія (ще не написана)"/>
              </a:rPr>
              <a:t>вроджених </a:t>
            </a:r>
            <a:r>
              <a:rPr lang="uk-UA" dirty="0" err="1">
                <a:solidFill>
                  <a:schemeClr val="bg1"/>
                </a:solidFill>
                <a:hlinkClick r:id="rId5" tooltip="Вроджена паталогія (ще не написана)"/>
              </a:rPr>
              <a:t>патологій</a:t>
            </a:r>
            <a:r>
              <a:rPr lang="uk-UA" dirty="0">
                <a:solidFill>
                  <a:schemeClr val="bg1"/>
                </a:solidFill>
              </a:rPr>
              <a:t> в новонароджених, 10 000 випадків </a:t>
            </a:r>
            <a:r>
              <a:rPr lang="uk-UA" dirty="0">
                <a:solidFill>
                  <a:schemeClr val="bg1"/>
                </a:solidFill>
                <a:hlinkClick r:id="rId6" tooltip="Рак щитовидної залози (ще не написана)"/>
              </a:rPr>
              <a:t>раку щитовидної залози</a:t>
            </a:r>
            <a:r>
              <a:rPr lang="uk-UA" dirty="0">
                <a:solidFill>
                  <a:schemeClr val="bg1"/>
                </a:solidFill>
              </a:rPr>
              <a:t> і очікується ще 50 тисяч. За даними організації </a:t>
            </a:r>
            <a:r>
              <a:rPr lang="uk-UA" dirty="0">
                <a:solidFill>
                  <a:schemeClr val="bg1"/>
                </a:solidFill>
                <a:hlinkClick r:id="rId7" tooltip="Союз "/>
              </a:rPr>
              <a:t>Союз «Чорнобиль»</a:t>
            </a:r>
            <a:r>
              <a:rPr lang="uk-UA" dirty="0">
                <a:solidFill>
                  <a:schemeClr val="bg1"/>
                </a:solidFill>
              </a:rPr>
              <a:t>, з 600 000 ліквідаторів 10 % померло і 165 000 стало </a:t>
            </a:r>
            <a:r>
              <a:rPr lang="uk-UA" dirty="0">
                <a:solidFill>
                  <a:schemeClr val="bg1"/>
                </a:solidFill>
                <a:hlinkClick r:id="rId8" tooltip="Інвалід"/>
              </a:rPr>
              <a:t>інвалідами</a:t>
            </a:r>
            <a:r>
              <a:rPr lang="uk-UA"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Вплив аварії на здоров’я людей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Рівень радіації в деяких місцях після аварії був на рівні 5.6 Р/</a:t>
            </a:r>
            <a:r>
              <a:rPr lang="uk-UA" dirty="0" err="1">
                <a:solidFill>
                  <a:schemeClr val="bg1"/>
                </a:solidFill>
              </a:rPr>
              <a:t>сек</a:t>
            </a:r>
            <a:r>
              <a:rPr lang="uk-UA" dirty="0">
                <a:solidFill>
                  <a:schemeClr val="bg1"/>
                </a:solidFill>
              </a:rPr>
              <a:t>, тобто близько 20 000 Р/год. Смертельною вважається доза, яка дорівнює 500 Рентген за 5 годин. Тобто в деяких місцях незахищені працівники могли отримати смертельну дозу радіації за декілька хвилин.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Дози опромінення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hlinkClick r:id="rId2" tooltip="Щитовидна залоза"/>
              </a:rPr>
              <a:t>Щитовидна залоза</a:t>
            </a:r>
            <a:r>
              <a:rPr lang="uk-UA" dirty="0">
                <a:solidFill>
                  <a:schemeClr val="bg1"/>
                </a:solidFill>
              </a:rPr>
              <a:t> — один з органів, найбільш схильних до ризику виникнення раку в результаті радіоактивного забруднення, оскільки вона накопичує </a:t>
            </a:r>
            <a:r>
              <a:rPr lang="uk-UA" dirty="0">
                <a:solidFill>
                  <a:schemeClr val="bg1"/>
                </a:solidFill>
                <a:hlinkClick r:id="rId3" tooltip="Йод"/>
              </a:rPr>
              <a:t>йод-131</a:t>
            </a:r>
            <a:endParaRPr lang="uk-UA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Деякі дослідження вказують на збільшення числа випадків </a:t>
            </a:r>
            <a:r>
              <a:rPr lang="uk-UA" dirty="0">
                <a:solidFill>
                  <a:schemeClr val="bg1"/>
                </a:solidFill>
                <a:hlinkClick r:id="rId4" tooltip="Лейкемія"/>
              </a:rPr>
              <a:t>лейкемії</a:t>
            </a:r>
            <a:r>
              <a:rPr lang="uk-UA" dirty="0">
                <a:solidFill>
                  <a:schemeClr val="bg1"/>
                </a:solidFill>
              </a:rPr>
              <a:t> і інших видів раку (окрім лейкемії і раку щитовидної залози) як у ліквідаторів, так і у жителів забруднених районів. ; особливо високий ризик для дітей.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Онкологічні захворювання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upload.wikimedia.org/wikipedia/commons/f/f4/Down_syndrome_in_Belarus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000108"/>
            <a:ext cx="671517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Спадкові хвороби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520" y="5715016"/>
            <a:ext cx="88224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Кількість дітей з синдромом </a:t>
            </a:r>
            <a:r>
              <a:rPr lang="uk-UA" dirty="0" err="1">
                <a:solidFill>
                  <a:schemeClr val="bg1"/>
                </a:solidFill>
              </a:rPr>
              <a:t>Дауна</a:t>
            </a:r>
            <a:r>
              <a:rPr lang="uk-UA" dirty="0">
                <a:solidFill>
                  <a:schemeClr val="bg1"/>
                </a:solidFill>
              </a:rPr>
              <a:t>, що народилися в Білорусії в 80-х —90-х роках.</a:t>
            </a:r>
          </a:p>
          <a:p>
            <a:r>
              <a:rPr lang="uk-UA" dirty="0">
                <a:solidFill>
                  <a:schemeClr val="bg1"/>
                </a:solidFill>
              </a:rPr>
              <a:t> Зверніть увагу на пік частоти появи захворювання в січні 1987 року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Після аварії на четвертому енергоблоці робота електростанції була припинена через небезпечну радіаційну обстановку. Проте вже в жовтні </a:t>
            </a:r>
            <a:r>
              <a:rPr lang="uk-UA" dirty="0">
                <a:solidFill>
                  <a:schemeClr val="bg1"/>
                </a:solidFill>
                <a:hlinkClick r:id="rId2" tooltip="1986"/>
              </a:rPr>
              <a:t>1986</a:t>
            </a:r>
            <a:r>
              <a:rPr lang="uk-UA" dirty="0">
                <a:solidFill>
                  <a:schemeClr val="bg1"/>
                </a:solidFill>
              </a:rPr>
              <a:t> року, після масштабних робіт по дезактивації території і споруди «саркофага», перший та другий енергоблоки були знов введені в дію, у грудні </a:t>
            </a:r>
            <a:r>
              <a:rPr lang="uk-UA" dirty="0">
                <a:solidFill>
                  <a:schemeClr val="bg1"/>
                </a:solidFill>
                <a:hlinkClick r:id="rId3" tooltip="1987"/>
              </a:rPr>
              <a:t>1987</a:t>
            </a:r>
            <a:r>
              <a:rPr lang="uk-UA" dirty="0">
                <a:solidFill>
                  <a:schemeClr val="bg1"/>
                </a:solidFill>
              </a:rPr>
              <a:t> року відновлена робота третього.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Подальша доля АЕС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upload.wikimedia.org/wikipedia/commons/thumb/5/5e/Ukrainian_National_museum_%22Tchornobyl%22_in_Kyiv_1.JPG/200px-Ukrainian_National_museum_%22Tchornobyl%22_in_Kyiv_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500066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14942" y="142852"/>
            <a:ext cx="3717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Знаки з перекресленими назвами</a:t>
            </a:r>
          </a:p>
          <a:p>
            <a:r>
              <a:rPr lang="uk-UA" dirty="0">
                <a:solidFill>
                  <a:schemeClr val="bg1"/>
                </a:solidFill>
              </a:rPr>
              <a:t> міст і сіл, населення яких</a:t>
            </a:r>
          </a:p>
          <a:p>
            <a:r>
              <a:rPr lang="uk-UA" dirty="0">
                <a:solidFill>
                  <a:schemeClr val="bg1"/>
                </a:solidFill>
              </a:rPr>
              <a:t> було відселено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http://upload.wikimedia.org/wikipedia/commons/thumb/b/bd/Tchornobyl_victim_monument_in_Kyiv_1.JPG/200px-Tchornobyl_victim_monument_in_Kyiv_1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429000"/>
            <a:ext cx="397670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71538" y="6215082"/>
            <a:ext cx="3782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Пам'ятник жертвам Чорнобиля, Київ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928934"/>
            <a:ext cx="50184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У </a:t>
            </a:r>
            <a:r>
              <a:rPr lang="uk-UA" sz="2400" dirty="0">
                <a:solidFill>
                  <a:schemeClr val="bg1"/>
                </a:solidFill>
                <a:hlinkClick r:id="rId6" tooltip="1991"/>
              </a:rPr>
              <a:t>1991</a:t>
            </a:r>
            <a:r>
              <a:rPr lang="uk-UA" sz="2400" dirty="0">
                <a:solidFill>
                  <a:schemeClr val="bg1"/>
                </a:solidFill>
              </a:rPr>
              <a:t> році на другому енергоблоці</a:t>
            </a:r>
          </a:p>
          <a:p>
            <a:r>
              <a:rPr lang="uk-UA" sz="2400" dirty="0">
                <a:solidFill>
                  <a:schemeClr val="bg1"/>
                </a:solidFill>
              </a:rPr>
              <a:t> спалахнула пожежа, і в жовтні </a:t>
            </a:r>
          </a:p>
          <a:p>
            <a:r>
              <a:rPr lang="uk-UA" sz="2400" dirty="0">
                <a:solidFill>
                  <a:schemeClr val="bg1"/>
                </a:solidFill>
              </a:rPr>
              <a:t>цього ж року реактор був </a:t>
            </a:r>
          </a:p>
          <a:p>
            <a:r>
              <a:rPr lang="uk-UA" sz="2400" dirty="0">
                <a:solidFill>
                  <a:schemeClr val="bg1"/>
                </a:solidFill>
              </a:rPr>
              <a:t>повністю виведений з </a:t>
            </a:r>
          </a:p>
          <a:p>
            <a:r>
              <a:rPr lang="uk-UA" sz="2400" dirty="0">
                <a:solidFill>
                  <a:schemeClr val="bg1"/>
                </a:solidFill>
              </a:rPr>
              <a:t>експлуатації.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upload.wikimedia.org/wikipedia/uk/thumb/9/92/%D0%A4%D0%B5%D0%BE%D0%B4%D0%BE%D1%81%D1%96%D1%8F_078.jpg/200px-%D0%A4%D0%B5%D0%BE%D0%B4%D0%BE%D1%81%D1%96%D1%8F_078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928670"/>
            <a:ext cx="385765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Музеї, пам’ятники, меморіали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http://upload.wikimedia.org/wikipedia/commons/thumb/5/55/Chornobyl_R.jpg/250px-Chornobyl_R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1000108"/>
            <a:ext cx="345282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2844" y="5500702"/>
            <a:ext cx="4698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Пам'ятний знак </a:t>
            </a:r>
            <a:r>
              <a:rPr lang="uk-UA" dirty="0" err="1">
                <a:solidFill>
                  <a:schemeClr val="bg1"/>
                </a:solidFill>
              </a:rPr>
              <a:t>феодосійцям-ліквідаторам</a:t>
            </a:r>
            <a:endParaRPr lang="uk-UA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 аварії на Чорнобильській АЕС, </a:t>
            </a:r>
            <a:r>
              <a:rPr lang="uk-UA" dirty="0">
                <a:solidFill>
                  <a:schemeClr val="bg1"/>
                </a:solidFill>
                <a:hlinkClick r:id="rId6" tooltip="Феодосія"/>
              </a:rPr>
              <a:t>Феодосія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14876" y="5500702"/>
            <a:ext cx="436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  <a:hlinkClick r:id="rId7" tooltip="Пам'ятна монета"/>
              </a:rPr>
              <a:t>Пам'ятна монета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  <a:hlinkClick r:id="rId8" tooltip="НБУ"/>
              </a:rPr>
              <a:t>НБУ</a:t>
            </a:r>
            <a:r>
              <a:rPr lang="uk-UA" dirty="0">
                <a:solidFill>
                  <a:schemeClr val="bg1"/>
                </a:solidFill>
              </a:rPr>
              <a:t> до 10-річчя аварії </a:t>
            </a:r>
          </a:p>
          <a:p>
            <a:r>
              <a:rPr lang="uk-UA" dirty="0">
                <a:solidFill>
                  <a:schemeClr val="bg1"/>
                </a:solidFill>
              </a:rPr>
              <a:t>на станції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err="1">
                <a:solidFill>
                  <a:schemeClr val="bg1"/>
                </a:solidFill>
              </a:rPr>
              <a:t>Чорно́бильська</a:t>
            </a:r>
            <a:r>
              <a:rPr lang="uk-UA" b="1" dirty="0">
                <a:solidFill>
                  <a:schemeClr val="bg1"/>
                </a:solidFill>
              </a:rPr>
              <a:t> </a:t>
            </a:r>
            <a:r>
              <a:rPr lang="uk-UA" b="1" dirty="0" err="1">
                <a:solidFill>
                  <a:schemeClr val="bg1"/>
                </a:solidFill>
              </a:rPr>
              <a:t>катастро́фа</a:t>
            </a:r>
            <a:r>
              <a:rPr lang="uk-UA" dirty="0">
                <a:solidFill>
                  <a:schemeClr val="bg1"/>
                </a:solidFill>
              </a:rPr>
              <a:t> — </a:t>
            </a:r>
            <a:r>
              <a:rPr lang="uk-UA" dirty="0">
                <a:solidFill>
                  <a:schemeClr val="bg1"/>
                </a:solidFill>
                <a:hlinkClick r:id="rId2" tooltip="Екологія"/>
              </a:rPr>
              <a:t>екологічна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  <a:hlinkClick r:id="rId3" tooltip="Катастрофа"/>
              </a:rPr>
              <a:t>катастрофа</a:t>
            </a:r>
            <a:r>
              <a:rPr lang="uk-UA" dirty="0">
                <a:solidFill>
                  <a:schemeClr val="bg1"/>
                </a:solidFill>
              </a:rPr>
              <a:t>, що була спричинена руйнуванням </a:t>
            </a:r>
            <a:r>
              <a:rPr lang="uk-UA" dirty="0">
                <a:solidFill>
                  <a:schemeClr val="bg1"/>
                </a:solidFill>
                <a:hlinkClick r:id="rId4" tooltip="26 квітня"/>
              </a:rPr>
              <a:t>26 квітня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  <a:hlinkClick r:id="rId5" tooltip="1986"/>
              </a:rPr>
              <a:t>1986</a:t>
            </a:r>
            <a:r>
              <a:rPr lang="uk-UA" dirty="0">
                <a:solidFill>
                  <a:schemeClr val="bg1"/>
                </a:solidFill>
              </a:rPr>
              <a:t> року четвертого </a:t>
            </a:r>
            <a:r>
              <a:rPr lang="uk-UA" dirty="0" err="1">
                <a:solidFill>
                  <a:schemeClr val="bg1"/>
                </a:solidFill>
              </a:rPr>
              <a:t>енергоблока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  <a:hlinkClick r:id="rId6" tooltip="ЧАЕС"/>
              </a:rPr>
              <a:t>Чорнобильської атомної електростанції</a:t>
            </a:r>
            <a:r>
              <a:rPr lang="uk-UA" dirty="0">
                <a:solidFill>
                  <a:schemeClr val="bg1"/>
                </a:solidFill>
              </a:rPr>
              <a:t>, розташованої на території </a:t>
            </a:r>
            <a:r>
              <a:rPr lang="uk-UA" dirty="0">
                <a:solidFill>
                  <a:schemeClr val="bg1"/>
                </a:solidFill>
                <a:hlinkClick r:id="rId7" tooltip="Україна"/>
              </a:rPr>
              <a:t>України</a:t>
            </a:r>
            <a:r>
              <a:rPr lang="uk-UA" dirty="0">
                <a:solidFill>
                  <a:schemeClr val="bg1"/>
                </a:solidFill>
              </a:rPr>
              <a:t> (у той час — </a:t>
            </a:r>
            <a:r>
              <a:rPr lang="uk-UA" dirty="0">
                <a:solidFill>
                  <a:schemeClr val="bg1"/>
                </a:solidFill>
                <a:hlinkClick r:id="rId8" tooltip="УРСР"/>
              </a:rPr>
              <a:t>Української РСР</a:t>
            </a:r>
            <a:r>
              <a:rPr lang="uk-UA" dirty="0">
                <a:solidFill>
                  <a:schemeClr val="bg1"/>
                </a:solidFill>
              </a:rPr>
              <a:t>). Руйнування мало вибуховий характер, </a:t>
            </a:r>
            <a:r>
              <a:rPr lang="uk-UA" dirty="0">
                <a:solidFill>
                  <a:schemeClr val="bg1"/>
                </a:solidFill>
                <a:hlinkClick r:id="rId9" tooltip="Ядерний реактор"/>
              </a:rPr>
              <a:t>реактор</a:t>
            </a:r>
            <a:r>
              <a:rPr lang="uk-UA" dirty="0">
                <a:solidFill>
                  <a:schemeClr val="bg1"/>
                </a:solidFill>
              </a:rPr>
              <a:t> був повністю зруйнований і в довкілля було викинуто велику кількість радіоактивних речовин.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upload.wikimedia.org/wikipedia/commons/thumb/a/a1/ChernobylMIR.jpg/250px-ChernobylMIR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214810" y="928670"/>
            <a:ext cx="428628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Аварія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142984"/>
            <a:ext cx="3304494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solidFill>
                  <a:schemeClr val="bg1"/>
                </a:solidFill>
              </a:rPr>
              <a:t>Фотографія 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uk-UA" sz="3200" dirty="0">
                <a:solidFill>
                  <a:schemeClr val="bg1"/>
                </a:solidFill>
              </a:rPr>
              <a:t>території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uk-UA" sz="3200" dirty="0">
                <a:solidFill>
                  <a:schemeClr val="bg1"/>
                </a:solidFill>
              </a:rPr>
              <a:t> довкола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uk-UA" sz="3200" dirty="0">
                <a:solidFill>
                  <a:schemeClr val="bg1"/>
                </a:solidFill>
              </a:rPr>
              <a:t> Чорнобильської</a:t>
            </a:r>
          </a:p>
          <a:p>
            <a:r>
              <a:rPr lang="uk-UA" sz="3200" dirty="0">
                <a:solidFill>
                  <a:schemeClr val="bg1"/>
                </a:solidFill>
              </a:rPr>
              <a:t> АЕС зі станції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uk-UA" sz="3200" dirty="0">
                <a:solidFill>
                  <a:schemeClr val="bg1"/>
                </a:solidFill>
              </a:rPr>
              <a:t> «Мир»,</a:t>
            </a:r>
          </a:p>
          <a:p>
            <a:r>
              <a:rPr lang="uk-UA" sz="3200" dirty="0">
                <a:solidFill>
                  <a:schemeClr val="bg1"/>
                </a:solidFill>
              </a:rPr>
              <a:t> 27 квітня 1997</a:t>
            </a:r>
            <a:endParaRPr lang="ru-RU" sz="3200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</a:rPr>
              <a:t>реактор був неправильно спроектований і небезпечний; 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uk-UA" dirty="0">
                <a:solidFill>
                  <a:schemeClr val="bg1"/>
                </a:solidFill>
              </a:rPr>
              <a:t>персонал не був проінформований про небезпеки; 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uk-UA" dirty="0">
                <a:solidFill>
                  <a:schemeClr val="bg1"/>
                </a:solidFill>
              </a:rPr>
              <a:t>персонал допустив ряд помилок і неумисно порушив існуючі інструкції, частково через відсутність інформації про небезпеки реактора; 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uk-UA" dirty="0">
                <a:solidFill>
                  <a:schemeClr val="bg1"/>
                </a:solidFill>
              </a:rPr>
              <a:t>відключення захисту або не вплинуло на розвиток аварії, або не суперечило нормативним документам. 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Причини аварії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Після аварії утворилася радіоактивна хмара, яка дуже швидко накрила територію колишнього Радянського Союзу та прилеглі території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Поширення радіації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Покинутий будинок в 30-кілометровій зоні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Евакуація населення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http://upload.wikimedia.org/wikipedia/commons/thumb/f/f8/Deadzone.jpg/250px-Deadzon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374" y="2724150"/>
            <a:ext cx="4262459" cy="349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Значок</a:t>
            </a:r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</a:rPr>
              <a:t>ліквідатора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Ліквідація наслідків аварії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http://upload.wikimedia.org/wikipedia/commons/2/24/Chernobyl_medal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0962" y="2328862"/>
            <a:ext cx="2109798" cy="310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>
                <a:solidFill>
                  <a:schemeClr val="bg1"/>
                </a:solidFill>
              </a:rPr>
              <a:t>Карта радіоактивного </a:t>
            </a:r>
          </a:p>
          <a:p>
            <a:pPr>
              <a:buNone/>
            </a:pPr>
            <a:r>
              <a:rPr lang="uk-UA" sz="2000" dirty="0">
                <a:solidFill>
                  <a:schemeClr val="bg1"/>
                </a:solidFill>
              </a:rPr>
              <a:t>забруднення </a:t>
            </a:r>
            <a:r>
              <a:rPr lang="uk-UA" sz="2000" dirty="0">
                <a:solidFill>
                  <a:schemeClr val="bg1"/>
                </a:solidFill>
                <a:hlinkClick r:id="rId2" tooltip="Ізотоп"/>
              </a:rPr>
              <a:t>ізотопом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uk-UA" sz="2000" dirty="0">
                <a:solidFill>
                  <a:schemeClr val="bg1"/>
                </a:solidFill>
                <a:hlinkClick r:id="rId3" tooltip="Цезій"/>
              </a:rPr>
              <a:t>цезію</a:t>
            </a:r>
            <a:r>
              <a:rPr lang="uk-UA" sz="2000" dirty="0">
                <a:solidFill>
                  <a:schemeClr val="bg1"/>
                </a:solidFill>
              </a:rPr>
              <a:t>-137:</a:t>
            </a:r>
            <a:br>
              <a:rPr lang="uk-UA" sz="2000" dirty="0"/>
            </a:br>
            <a:r>
              <a:rPr lang="uk-UA" sz="2000" dirty="0"/>
              <a:t> 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Забруднення довкілля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http://upload.wikimedia.org/wikipedia/commons/thumb/0/0d/Chornobyl_radiation_1996_%28uk%29.svg/350px-Chornobyl_radiation_1996_%28uk%29.svg.pn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928670"/>
            <a:ext cx="5857884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upload.wikimedia.org/wikipedia/commons/thumb/8/8f/Airdosechernobyl2.jpg/350px-Airdosechernobyl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71612"/>
            <a:ext cx="593727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uk-UA" sz="3100" dirty="0"/>
            </a:br>
            <a:br>
              <a:rPr lang="uk-UA" sz="3100" dirty="0"/>
            </a:br>
            <a:r>
              <a:rPr lang="uk-UA" sz="3100" dirty="0">
                <a:solidFill>
                  <a:schemeClr val="bg1"/>
                </a:solidFill>
              </a:rPr>
              <a:t>Процентне співвідношення забруднення, що створюється різними ізотопами через деякий час після аварії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526</Words>
  <Application>Microsoft Office PowerPoint</Application>
  <PresentationFormat>Екран (4:3)</PresentationFormat>
  <Paragraphs>63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2" baseType="lpstr">
      <vt:lpstr>Constantia</vt:lpstr>
      <vt:lpstr>Wingdings 2</vt:lpstr>
      <vt:lpstr>Бумажная</vt:lpstr>
      <vt:lpstr>Презентація PowerPoint</vt:lpstr>
      <vt:lpstr>Презентація PowerPoint</vt:lpstr>
      <vt:lpstr>Аварія </vt:lpstr>
      <vt:lpstr>Причини аварії </vt:lpstr>
      <vt:lpstr>Поширення радіації </vt:lpstr>
      <vt:lpstr>Евакуація населення </vt:lpstr>
      <vt:lpstr>Ліквідація наслідків аварії</vt:lpstr>
      <vt:lpstr>Забруднення довкілля </vt:lpstr>
      <vt:lpstr>  Процентне співвідношення забруднення, що створюється різними ізотопами через деякий час після аварії </vt:lpstr>
      <vt:lpstr>Інтенсивність зовнішнього гама-випромінювання поблизу ЧАЕС</vt:lpstr>
      <vt:lpstr>Презентація PowerPoint</vt:lpstr>
      <vt:lpstr>Презентація PowerPoint</vt:lpstr>
      <vt:lpstr>Вплив аварії на здоров’я людей </vt:lpstr>
      <vt:lpstr>Дози опромінення </vt:lpstr>
      <vt:lpstr>Онкологічні захворювання </vt:lpstr>
      <vt:lpstr>Спадкові хвороби </vt:lpstr>
      <vt:lpstr>Подальша доля АЕС </vt:lpstr>
      <vt:lpstr>Презентація PowerPoint</vt:lpstr>
      <vt:lpstr>Музеї, пам’ятники, меморіали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Чорнобиль</dc:title>
  <dc:creator>Admin</dc:creator>
  <cp:lastModifiedBy>user</cp:lastModifiedBy>
  <cp:revision>10</cp:revision>
  <dcterms:created xsi:type="dcterms:W3CDTF">2010-04-08T17:43:14Z</dcterms:created>
  <dcterms:modified xsi:type="dcterms:W3CDTF">2021-04-25T18:53:23Z</dcterms:modified>
</cp:coreProperties>
</file>