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60" r:id="rId2"/>
  </p:sldMasterIdLst>
  <p:notesMasterIdLst>
    <p:notesMasterId r:id="rId19"/>
  </p:notesMasterIdLst>
  <p:sldIdLst>
    <p:sldId id="257" r:id="rId3"/>
    <p:sldId id="427" r:id="rId4"/>
    <p:sldId id="258" r:id="rId5"/>
    <p:sldId id="271" r:id="rId6"/>
    <p:sldId id="426" r:id="rId7"/>
    <p:sldId id="397" r:id="rId8"/>
    <p:sldId id="273" r:id="rId9"/>
    <p:sldId id="406" r:id="rId10"/>
    <p:sldId id="408" r:id="rId11"/>
    <p:sldId id="276" r:id="rId12"/>
    <p:sldId id="277" r:id="rId13"/>
    <p:sldId id="288" r:id="rId14"/>
    <p:sldId id="287" r:id="rId15"/>
    <p:sldId id="412" r:id="rId16"/>
    <p:sldId id="414" r:id="rId17"/>
    <p:sldId id="424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A50021"/>
    <a:srgbClr val="FF0000"/>
    <a:srgbClr val="0033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83" autoAdjust="0"/>
    <p:restoredTop sz="94830" autoAdjust="0"/>
  </p:normalViewPr>
  <p:slideViewPr>
    <p:cSldViewPr>
      <p:cViewPr varScale="1">
        <p:scale>
          <a:sx n="86" d="100"/>
          <a:sy n="86" d="100"/>
        </p:scale>
        <p:origin x="133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50"/>
    </p:cViewPr>
  </p:sorterViewPr>
  <p:notesViewPr>
    <p:cSldViewPr>
      <p:cViewPr varScale="1">
        <p:scale>
          <a:sx n="86" d="100"/>
          <a:sy n="86" d="100"/>
        </p:scale>
        <p:origin x="-14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CE4CF1C-CB0A-4724-B9B7-C65A808C89B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B8C1E558-EB75-420D-8B8D-D4061D6DBB3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DA3876DD-45E8-417B-9F01-DC0CA80D408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9" name="Rectangle 5">
            <a:extLst>
              <a:ext uri="{FF2B5EF4-FFF2-40B4-BE49-F238E27FC236}">
                <a16:creationId xmlns:a16="http://schemas.microsoft.com/office/drawing/2014/main" id="{9B291D5B-9C80-4071-912F-14C4D4397C3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80230" name="Rectangle 6">
            <a:extLst>
              <a:ext uri="{FF2B5EF4-FFF2-40B4-BE49-F238E27FC236}">
                <a16:creationId xmlns:a16="http://schemas.microsoft.com/office/drawing/2014/main" id="{D06AD5A4-04FD-450A-B669-8B115F1DC57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0231" name="Rectangle 7">
            <a:extLst>
              <a:ext uri="{FF2B5EF4-FFF2-40B4-BE49-F238E27FC236}">
                <a16:creationId xmlns:a16="http://schemas.microsoft.com/office/drawing/2014/main" id="{8DB2D216-927B-43AE-A982-B7CCC9834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C249046-28AC-4811-954A-2B40539DFF77}" type="slidenum">
              <a:rPr lang="ru-RU" altLang="en-US"/>
              <a:pPr/>
              <a:t>‹№›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8B52F0DF-1821-4E48-8C01-39649CBAE0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7B8B12-497D-4CB9-AA53-9E12E1A5F1E4}" type="slidenum">
              <a:rPr lang="ru-RU" altLang="ru-RU"/>
              <a:pPr eaLnBrk="1" hangingPunct="1">
                <a:spcBef>
                  <a:spcPct val="0"/>
                </a:spcBef>
              </a:pPr>
              <a:t>8</a:t>
            </a:fld>
            <a:endParaRPr lang="ru-RU" altLang="ru-RU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274F4ED5-91A9-4821-B76E-78D77E6A4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C6E402EE-54D8-4D7A-9A81-FFC05F174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4770842-1B67-4647-88F4-0EEA9C155287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4D75E5F1-7A5C-49C0-9AF1-1E476EB0DDB6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E9011925-E7F3-49E6-8F92-E293DCA3A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6FCABCB0-03D4-427D-9DEB-63B9096E5D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69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69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93B47BC-DDBE-4CB3-A62B-DCDF1CDDB6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DF006F0-C0DE-4E38-B7DE-9E59A8C7B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29C3E42-E665-4523-B5F5-AD29E96C14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75768E-19D3-4D2B-BF19-C79D7E28884D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92341"/>
      </p:ext>
    </p:extLst>
  </p:cSld>
  <p:clrMapOvr>
    <a:masterClrMapping/>
  </p:clrMapOvr>
  <p:transition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7BA764A-E75C-425A-A2EC-518145E1C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8CA3C2E-4A32-43BD-85B3-8C4BA94619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584E6CAF-F01D-466F-BA73-95217B899E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037F4C-8C64-4C11-9E55-F5B9580BF143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30487261"/>
      </p:ext>
    </p:extLst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8C7FD5A-0984-43E3-8ADE-1DA2CB027B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E5E819A-E55D-4C2A-B659-4BB1967EA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AFC736A-36FB-4432-81CA-3684991BED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8B663B-4A0F-4166-AB56-761E847B8D4B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55356048"/>
      </p:ext>
    </p:extLst>
  </p:cSld>
  <p:clrMapOvr>
    <a:masterClrMapping/>
  </p:clrMapOvr>
  <p:transition>
    <p:blind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A6B39C7-88A6-490B-8164-BB57F5A742E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9FC13AE9-02F4-4807-BEE0-919E943FD0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9F8AF85-B4D9-4C4C-9E8F-466D3010A1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818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81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B7BB1C-5890-4FC5-BECE-82AFC134BAB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432970-B7C2-407E-BC91-8F5AA8C48B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59AA09-843E-4CCC-93F1-7A0FDA89DB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43DEE-D0DD-467C-84D3-CED2B2264727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21979557"/>
      </p:ext>
    </p:extLst>
  </p:cSld>
  <p:clrMapOvr>
    <a:masterClrMapping/>
  </p:clrMapOvr>
  <p:transition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036EBE5-A7A6-4B25-A1F1-9F21B7B6B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0C41532-C70E-41DD-8077-516C55113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BC37CD9-C258-4566-9D4E-A40963C62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AF280-033D-4D9E-874D-5B1AD2C6C36A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25648056"/>
      </p:ext>
    </p:extLst>
  </p:cSld>
  <p:clrMapOvr>
    <a:masterClrMapping/>
  </p:clrMapOvr>
  <p:transition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8AA3EE6-6A3D-403D-B6AB-5A4286E39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71C79A4-DF59-4DA1-9913-193DDD813D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3873269-4901-4C38-B79A-8DB845444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B7A2D-BCBB-451C-81AF-E4E0A725AB20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54589087"/>
      </p:ext>
    </p:extLst>
  </p:cSld>
  <p:clrMapOvr>
    <a:masterClrMapping/>
  </p:clrMapOvr>
  <p:transition>
    <p:blind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173B561-797E-406D-8929-6D3DB52646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A9BA4EE-D1A8-4A9C-8333-6026B71753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116CCAA6-9492-49FB-A5C8-FB37EEE9A1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989D5-3AE1-4EF3-9E6C-63B6A7738EE1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25591164"/>
      </p:ext>
    </p:extLst>
  </p:cSld>
  <p:clrMapOvr>
    <a:masterClrMapping/>
  </p:clrMapOvr>
  <p:transition>
    <p:blind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0C02AC6-6DAE-42B3-9CAB-8DC82463F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1F5EFB6-583E-4B85-9AC5-78C3A4C6B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18C37C63-7AA5-4F26-95B4-C6B7C8A31E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141F1-7045-4813-8CE9-29A63DE21A65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77300222"/>
      </p:ext>
    </p:extLst>
  </p:cSld>
  <p:clrMapOvr>
    <a:masterClrMapping/>
  </p:clrMapOvr>
  <p:transition>
    <p:blind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CB4BD39-D3BD-4E71-8E98-4EAC21AC3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02C571C-B4D2-4F2C-852F-6F9A006CA9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5E57483-AAFF-45F0-B033-E9A990C49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AC4170-50A5-46B7-BD6F-8BD47029E18D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54179395"/>
      </p:ext>
    </p:extLst>
  </p:cSld>
  <p:clrMapOvr>
    <a:masterClrMapping/>
  </p:clrMapOvr>
  <p:transition>
    <p:blind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8F863EC-69A5-4822-A08B-EF98871C5E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61182DF-BBF7-41B4-8828-1900BE0953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8DAC4B49-9CE8-4AA8-8EC2-B132D5A0FE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B4796-81D3-4FB2-BB34-CD9F3BE9058B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01235988"/>
      </p:ext>
    </p:extLst>
  </p:cSld>
  <p:clrMapOvr>
    <a:masterClrMapping/>
  </p:clrMapOvr>
  <p:transition>
    <p:blind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D50D74E-E6C2-4F8A-8882-C16B500266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8EFC616-45BC-4E27-BD4D-3591412E34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8F54B32-D53A-4C09-82EC-D8A2E2593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44F50-EB20-4FBA-A7FB-B38ED7E3BB50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4705940"/>
      </p:ext>
    </p:extLst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E2389DF-2410-4437-BE2B-40440093F6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A054146-2DDB-489F-9759-4A2ED2A383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39326F3-6FFC-468D-8063-9E544A06E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149231-8765-4F95-8E59-A288BFF1E071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63889994"/>
      </p:ext>
    </p:extLst>
  </p:cSld>
  <p:clrMapOvr>
    <a:masterClrMapping/>
  </p:clrMapOvr>
  <p:transition>
    <p:blinds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937F30F-90C8-4768-BCE5-F473DC8B8A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18550D4-5188-4F6A-B6ED-0455372F0C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0ADDE23-539B-489A-8E81-4CDBB985F5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C196E-1C1C-46FC-8EF6-3865376132A8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28279677"/>
      </p:ext>
    </p:extLst>
  </p:cSld>
  <p:clrMapOvr>
    <a:masterClrMapping/>
  </p:clrMapOvr>
  <p:transition>
    <p:blind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2E7746B-917C-44B7-A7DB-5203E54DE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8C68F46-20D8-43A6-AE23-902CC17FF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D29E055-4ABA-4315-8BB7-ED17672887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C42B3-F782-4F2F-BEA7-BB7B99556D7D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80454709"/>
      </p:ext>
    </p:extLst>
  </p:cSld>
  <p:clrMapOvr>
    <a:masterClrMapping/>
  </p:clrMapOvr>
  <p:transition>
    <p:blind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F043B7E-80F3-4ABF-A1FD-972CDB25D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28E0FF4-536D-44A3-86BC-2A2C0E369D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E210A84-E728-47DA-8938-D15862F9D0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CDB92-B3D6-48D4-8EB2-2EE5121B97D2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73020497"/>
      </p:ext>
    </p:extLst>
  </p:cSld>
  <p:clrMapOvr>
    <a:masterClrMapping/>
  </p:clrMapOvr>
  <p:transition>
    <p:blind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E45A89D5-6122-4CFA-AE35-C34DBF0949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B0E1D0F-E9EF-4391-9242-480A6B48EC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48F6562-20EA-49DD-A60C-4890F24B6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95DFE-2CFA-4886-B55F-8F95DDD78D62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05557242"/>
      </p:ext>
    </p:extLst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6AED495-5998-4540-B10F-CDFA629D6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1725BDE-2540-4DE6-9836-633AAAD20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59ECD9F-7845-463D-93ED-94EE403C97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1A3BE-59C1-4584-8478-9CC863CE27D3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90244694"/>
      </p:ext>
    </p:extLst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FBEF873-D827-4FF5-916D-C8C643BC00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0AFB2AA-27C5-4038-BD42-AC7148B3D6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64A32ED-3A64-4B2B-ACD9-4520412E6D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D02010-6480-4774-A4DA-3E3B04BB30E2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06787706"/>
      </p:ext>
    </p:extLst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7A8671C-82D5-4ED6-B66A-3BEA292CD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90D2EBE-A81A-4A9B-98DA-8D42E0C2FF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3A2D4ECB-8FC6-4C18-A39D-669F4DD66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95F3E-F427-4D87-B291-B7747C4C910A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63907161"/>
      </p:ext>
    </p:extLst>
  </p:cSld>
  <p:clrMapOvr>
    <a:masterClrMapping/>
  </p:clrMapOvr>
  <p:transition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D0F3BB9-E1EA-4765-95A3-E0BB28A60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A0667BAD-9856-45EE-834E-B941126616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EA613541-2EA4-40F1-8995-30F34B2238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5F19B-FEAD-4185-B8BE-4DE8D571E137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55215065"/>
      </p:ext>
    </p:extLst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4B5E5B93-B231-4A2F-9381-1C0E0FE282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035A0478-1D72-4948-880A-FD39B8E075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D05191AA-0A9C-4E38-82D8-2FE97BBB6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DFAC1-39BB-49F1-AA9C-E333268AEA0B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03310365"/>
      </p:ext>
    </p:extLst>
  </p:cSld>
  <p:clrMapOvr>
    <a:masterClrMapping/>
  </p:clrMapOvr>
  <p:transition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7C74032-A09F-49E5-AC39-F588DFA6C5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45DF885-CECE-4E54-9E41-C442816180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DB19328-34BC-427A-B90C-A0FD1F4E2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9B8DD-4915-4356-848F-9750CAB04BA1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98044997"/>
      </p:ext>
    </p:extLst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6566E6C-4B72-4DE7-B45F-2524F03CF8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3DBF494-3CA0-4D9D-8111-ADE4635743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7A26093-1148-458A-8107-01E42C5A91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F0387-58DA-499A-B337-BBEA1A1A62C8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95334229"/>
      </p:ext>
    </p:extLst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AE5A95EC-7EA6-4EA3-8F8F-1D0631CF750D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82FAA253-141D-4E4D-89B6-C853AA684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D18F7CE1-F1DB-49BC-861A-A9A0C25F1A54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latin typeface="Times New Roman" pitchFamily="18" charset="0"/>
              </a:endParaRPr>
            </a:p>
          </p:txBody>
        </p:sp>
        <p:sp>
          <p:nvSpPr>
            <p:cNvPr id="1034" name="Line 5">
              <a:extLst>
                <a:ext uri="{FF2B5EF4-FFF2-40B4-BE49-F238E27FC236}">
                  <a16:creationId xmlns:a16="http://schemas.microsoft.com/office/drawing/2014/main" id="{2E8B9C9D-4585-47FE-A0DC-29CB496117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6">
            <a:extLst>
              <a:ext uri="{FF2B5EF4-FFF2-40B4-BE49-F238E27FC236}">
                <a16:creationId xmlns:a16="http://schemas.microsoft.com/office/drawing/2014/main" id="{50B26444-C42D-4301-BCA9-1F32E1645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E3DA7C22-9AF6-4562-9A02-557386CAA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65896" name="Rectangle 8">
            <a:extLst>
              <a:ext uri="{FF2B5EF4-FFF2-40B4-BE49-F238E27FC236}">
                <a16:creationId xmlns:a16="http://schemas.microsoft.com/office/drawing/2014/main" id="{3393D8AB-0263-442A-9EC3-B9C8C4C99ED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5897" name="Rectangle 9">
            <a:extLst>
              <a:ext uri="{FF2B5EF4-FFF2-40B4-BE49-F238E27FC236}">
                <a16:creationId xmlns:a16="http://schemas.microsoft.com/office/drawing/2014/main" id="{646F28EA-3528-4AE3-8D2A-5CEF0227D0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5898" name="Rectangle 10">
            <a:extLst>
              <a:ext uri="{FF2B5EF4-FFF2-40B4-BE49-F238E27FC236}">
                <a16:creationId xmlns:a16="http://schemas.microsoft.com/office/drawing/2014/main" id="{772C42BF-65D1-46C7-9750-C3B2E36F81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4B117544-C97E-412F-BFEC-66F461A2C517}" type="slidenum">
              <a:rPr lang="ru-RU" altLang="en-US"/>
              <a:pPr/>
              <a:t>‹№›</a:t>
            </a:fld>
            <a:endParaRPr lang="ru-RU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6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>
    <p:blinds/>
  </p:transition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A55A021E-95EF-4574-925E-9BE220A91F9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77155" name="Freeform 3">
              <a:extLst>
                <a:ext uri="{FF2B5EF4-FFF2-40B4-BE49-F238E27FC236}">
                  <a16:creationId xmlns:a16="http://schemas.microsoft.com/office/drawing/2014/main" id="{ECB5DFD8-D5C3-46C2-900A-3C139C35570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57" name="Freeform 4">
              <a:extLst>
                <a:ext uri="{FF2B5EF4-FFF2-40B4-BE49-F238E27FC236}">
                  <a16:creationId xmlns:a16="http://schemas.microsoft.com/office/drawing/2014/main" id="{B497F709-5071-424F-88CA-A606C7D2D87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7157" name="Rectangle 5">
            <a:extLst>
              <a:ext uri="{FF2B5EF4-FFF2-40B4-BE49-F238E27FC236}">
                <a16:creationId xmlns:a16="http://schemas.microsoft.com/office/drawing/2014/main" id="{47D4B24C-4262-4B26-9F19-778C3AE39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77158" name="Rectangle 6">
            <a:extLst>
              <a:ext uri="{FF2B5EF4-FFF2-40B4-BE49-F238E27FC236}">
                <a16:creationId xmlns:a16="http://schemas.microsoft.com/office/drawing/2014/main" id="{DFF441E3-3355-4F54-929E-E0DCEBB9A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77159" name="Rectangle 7">
            <a:extLst>
              <a:ext uri="{FF2B5EF4-FFF2-40B4-BE49-F238E27FC236}">
                <a16:creationId xmlns:a16="http://schemas.microsoft.com/office/drawing/2014/main" id="{2EB2D875-8F1E-450B-91E2-03796ED0A8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7160" name="Rectangle 8">
            <a:extLst>
              <a:ext uri="{FF2B5EF4-FFF2-40B4-BE49-F238E27FC236}">
                <a16:creationId xmlns:a16="http://schemas.microsoft.com/office/drawing/2014/main" id="{9EA4CFFA-D8DA-4907-9EB8-E5AC4E262B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7161" name="Rectangle 9">
            <a:extLst>
              <a:ext uri="{FF2B5EF4-FFF2-40B4-BE49-F238E27FC236}">
                <a16:creationId xmlns:a16="http://schemas.microsoft.com/office/drawing/2014/main" id="{4E1B6F38-2C0F-46ED-A9D0-03BB17C045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94E4F34-EE74-44D8-8F31-D32B4A31A0F3}" type="slidenum">
              <a:rPr lang="ru-RU" altLang="en-US"/>
              <a:pPr/>
              <a:t>‹№›</a:t>
            </a:fld>
            <a:endParaRPr lang="ru-RU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7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>
    <p:blind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upload.wikimedia.org/wikipedia/commons/5/5e/Ukrainian_National_museum_%22Tchornobyl%22_in_Kyiv_1.JPG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5C14E95-C466-F048-A668-F35708729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221163"/>
            <a:ext cx="64008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/>
            <a:r>
              <a:rPr lang="uk-UA" altLang="ru-RU" sz="4000" kern="0">
                <a:solidFill>
                  <a:srgbClr val="FF0000"/>
                </a:solidFill>
              </a:rPr>
              <a:t>   </a:t>
            </a:r>
            <a:r>
              <a:rPr lang="uk-UA" altLang="ru-RU" sz="5400" b="1" kern="0">
                <a:solidFill>
                  <a:srgbClr val="FF0000"/>
                </a:solidFill>
              </a:rPr>
              <a:t>Біль і пам’ять     Чорнобиля</a:t>
            </a:r>
            <a:endParaRPr lang="ru-RU" altLang="ru-RU" sz="5400" b="1" kern="0">
              <a:solidFill>
                <a:srgbClr val="FF0000"/>
              </a:solidFill>
            </a:endParaRPr>
          </a:p>
        </p:txBody>
      </p:sp>
      <p:pic>
        <p:nvPicPr>
          <p:cNvPr id="7" name="Picture 5" descr="533d6ec23a7b">
            <a:extLst>
              <a:ext uri="{FF2B5EF4-FFF2-40B4-BE49-F238E27FC236}">
                <a16:creationId xmlns:a16="http://schemas.microsoft.com/office/drawing/2014/main" id="{3AF47BD5-BE79-9A4F-B16A-2BB18ADF1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2" y="434976"/>
            <a:ext cx="554513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693072-D28C-1A42-888C-5E9C79FCC40E}"/>
              </a:ext>
            </a:extLst>
          </p:cNvPr>
          <p:cNvSpPr txBox="1"/>
          <p:nvPr/>
        </p:nvSpPr>
        <p:spPr>
          <a:xfrm>
            <a:off x="5018083" y="6156881"/>
            <a:ext cx="390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dirty="0"/>
              <a:t>Підготувала: Валентина Панченко </a:t>
            </a:r>
          </a:p>
        </p:txBody>
      </p:sp>
    </p:spTree>
  </p:cSld>
  <p:clrMapOvr>
    <a:masterClrMapping/>
  </p:clrMapOvr>
  <p:transition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979B325F-9C30-46AB-8B52-AC069C4F824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60350"/>
            <a:ext cx="7596188" cy="569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Rectangle 6">
            <a:extLst>
              <a:ext uri="{FF2B5EF4-FFF2-40B4-BE49-F238E27FC236}">
                <a16:creationId xmlns:a16="http://schemas.microsoft.com/office/drawing/2014/main" id="{4D1B6768-5EEA-49D5-AA7D-28B25ACD44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5732463"/>
            <a:ext cx="8229600" cy="1125537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dirty="0">
                <a:solidFill>
                  <a:srgbClr val="FFFF00"/>
                </a:solidFill>
              </a:rPr>
              <a:t>На ліквідацію аварії було залучено дуже багато людей і техніки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plit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>
            <a:extLst>
              <a:ext uri="{FF2B5EF4-FFF2-40B4-BE49-F238E27FC236}">
                <a16:creationId xmlns:a16="http://schemas.microsoft.com/office/drawing/2014/main" id="{5720B2B1-45DB-4AB4-9756-86ED56676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1"/>
          <a:stretch>
            <a:fillRect/>
          </a:stretch>
        </p:blipFill>
        <p:spPr bwMode="auto">
          <a:xfrm>
            <a:off x="684213" y="188913"/>
            <a:ext cx="75961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 Box 10">
            <a:extLst>
              <a:ext uri="{FF2B5EF4-FFF2-40B4-BE49-F238E27FC236}">
                <a16:creationId xmlns:a16="http://schemas.microsoft.com/office/drawing/2014/main" id="{F53525CC-E86E-45E7-AEFC-A050B457C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157788"/>
            <a:ext cx="84248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Роботи ускладнювалися тим, що у зараженій зоні людина могла знаходитися тільки дуже обмежений час, декілька хвилин, а біля самого реактора – декілька секунд…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spli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08135022-0A14-41B9-B8D3-75ACA8C0956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333375"/>
            <a:ext cx="5881688" cy="4408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Rectangle 6">
            <a:extLst>
              <a:ext uri="{FF2B5EF4-FFF2-40B4-BE49-F238E27FC236}">
                <a16:creationId xmlns:a16="http://schemas.microsoft.com/office/drawing/2014/main" id="{DE445E1C-A64C-4521-AA8C-F17E1EA4A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97425"/>
            <a:ext cx="9144000" cy="18716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>
                <a:solidFill>
                  <a:srgbClr val="FFFF00"/>
                </a:solidFill>
              </a:rPr>
              <a:t>В </a:t>
            </a:r>
            <a:r>
              <a:rPr lang="ru-RU" sz="2400" dirty="0" err="1">
                <a:solidFill>
                  <a:srgbClr val="FFFF00"/>
                </a:solidFill>
              </a:rPr>
              <a:t>середині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травня</a:t>
            </a:r>
            <a:r>
              <a:rPr lang="ru-RU" sz="2400" dirty="0">
                <a:solidFill>
                  <a:srgbClr val="FFFF00"/>
                </a:solidFill>
              </a:rPr>
              <a:t> 1986 року, Державною </a:t>
            </a:r>
            <a:r>
              <a:rPr lang="ru-RU" sz="2400" dirty="0" err="1">
                <a:solidFill>
                  <a:srgbClr val="FFFF00"/>
                </a:solidFill>
              </a:rPr>
              <a:t>комісією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було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прийнято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рішення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щодо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довготривалої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консервації</a:t>
            </a:r>
            <a:r>
              <a:rPr lang="ru-RU" sz="2400" dirty="0">
                <a:solidFill>
                  <a:srgbClr val="FFFF00"/>
                </a:solidFill>
              </a:rPr>
              <a:t> 4 блоку ЧАЕС </a:t>
            </a:r>
            <a:r>
              <a:rPr lang="ru-RU" sz="2400" dirty="0" err="1">
                <a:solidFill>
                  <a:srgbClr val="FFFF00"/>
                </a:solidFill>
              </a:rPr>
              <a:t>з</a:t>
            </a:r>
            <a:r>
              <a:rPr lang="ru-RU" sz="2400" dirty="0">
                <a:solidFill>
                  <a:srgbClr val="FFFF00"/>
                </a:solidFill>
              </a:rPr>
              <a:t> метою </a:t>
            </a:r>
            <a:r>
              <a:rPr lang="ru-RU" sz="2400" dirty="0" err="1">
                <a:solidFill>
                  <a:srgbClr val="FFFF00"/>
                </a:solidFill>
              </a:rPr>
              <a:t>запобігання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виходу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радіонуклідів</a:t>
            </a:r>
            <a:r>
              <a:rPr lang="ru-RU" sz="2400" dirty="0">
                <a:solidFill>
                  <a:srgbClr val="FFFF00"/>
                </a:solidFill>
              </a:rPr>
              <a:t> у </a:t>
            </a:r>
            <a:r>
              <a:rPr lang="ru-RU" sz="2400" dirty="0" err="1">
                <a:solidFill>
                  <a:srgbClr val="FFFF00"/>
                </a:solidFill>
              </a:rPr>
              <a:t>навколишнє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середовище</a:t>
            </a:r>
            <a:r>
              <a:rPr lang="ru-RU" sz="2400" dirty="0">
                <a:solidFill>
                  <a:srgbClr val="FFFF00"/>
                </a:solidFill>
              </a:rPr>
              <a:t> та </a:t>
            </a:r>
            <a:r>
              <a:rPr lang="ru-RU" sz="2400" dirty="0" err="1">
                <a:solidFill>
                  <a:srgbClr val="FFFF00"/>
                </a:solidFill>
              </a:rPr>
              <a:t>зменшення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впливу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проникаючої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радіації</a:t>
            </a:r>
            <a:r>
              <a:rPr lang="ru-RU" sz="2400" dirty="0">
                <a:solidFill>
                  <a:srgbClr val="FFFF00"/>
                </a:solidFill>
              </a:rPr>
              <a:t>. </a:t>
            </a:r>
            <a:r>
              <a:rPr lang="ru-RU" sz="2400" dirty="0" err="1">
                <a:solidFill>
                  <a:srgbClr val="FFFF00"/>
                </a:solidFill>
              </a:rPr>
              <a:t>Було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вирішено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звести</a:t>
            </a:r>
            <a:r>
              <a:rPr lang="ru-RU" sz="2400" dirty="0">
                <a:solidFill>
                  <a:srgbClr val="FFFF00"/>
                </a:solidFill>
              </a:rPr>
              <a:t> Саркофаг - </a:t>
            </a:r>
            <a:r>
              <a:rPr lang="ru-RU" sz="2400" dirty="0" err="1">
                <a:solidFill>
                  <a:srgbClr val="FFFF00"/>
                </a:solidFill>
              </a:rPr>
              <a:t>об'єкт</a:t>
            </a:r>
            <a:r>
              <a:rPr lang="ru-RU" sz="2400" dirty="0">
                <a:solidFill>
                  <a:srgbClr val="FFFF00"/>
                </a:solidFill>
              </a:rPr>
              <a:t> «</a:t>
            </a:r>
            <a:r>
              <a:rPr lang="ru-RU" sz="2400" dirty="0" err="1">
                <a:solidFill>
                  <a:srgbClr val="FFFF00"/>
                </a:solidFill>
              </a:rPr>
              <a:t>Укриття</a:t>
            </a:r>
            <a:r>
              <a:rPr lang="ru-RU" sz="2400" dirty="0">
                <a:solidFill>
                  <a:srgbClr val="FFFF00"/>
                </a:solidFill>
              </a:rPr>
              <a:t>»</a:t>
            </a:r>
          </a:p>
        </p:txBody>
      </p:sp>
    </p:spTree>
  </p:cSld>
  <p:clrMapOvr>
    <a:masterClrMapping/>
  </p:clrMapOvr>
  <p:transition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>
            <a:extLst>
              <a:ext uri="{FF2B5EF4-FFF2-40B4-BE49-F238E27FC236}">
                <a16:creationId xmlns:a16="http://schemas.microsoft.com/office/drawing/2014/main" id="{94F63ACA-9CEE-4201-B798-F74C1D08122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404813"/>
            <a:ext cx="7127875" cy="553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2" name="Rectangle 8">
            <a:extLst>
              <a:ext uri="{FF2B5EF4-FFF2-40B4-BE49-F238E27FC236}">
                <a16:creationId xmlns:a16="http://schemas.microsoft.com/office/drawing/2014/main" id="{C97DD3BB-7FB8-464B-8C10-C8C61A091A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5732463"/>
            <a:ext cx="8229600" cy="1125537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 dirty="0">
                <a:solidFill>
                  <a:srgbClr val="FFFF00"/>
                </a:solidFill>
              </a:rPr>
              <a:t>Робота тривала довгий час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chornobyl_01">
            <a:extLst>
              <a:ext uri="{FF2B5EF4-FFF2-40B4-BE49-F238E27FC236}">
                <a16:creationId xmlns:a16="http://schemas.microsoft.com/office/drawing/2014/main" id="{F2ECB54A-E993-4E3E-AA3E-95DC7DF21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 b="7721"/>
          <a:stretch>
            <a:fillRect/>
          </a:stretch>
        </p:blipFill>
        <p:spPr bwMode="auto">
          <a:xfrm>
            <a:off x="539750" y="549275"/>
            <a:ext cx="8243888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Rectangle 4">
            <a:extLst>
              <a:ext uri="{FF2B5EF4-FFF2-40B4-BE49-F238E27FC236}">
                <a16:creationId xmlns:a16="http://schemas.microsoft.com/office/drawing/2014/main" id="{5B22723C-C6C8-4DB5-A85E-DB8E447B2F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err="1">
                <a:solidFill>
                  <a:srgbClr val="FFFF00"/>
                </a:solidFill>
              </a:rPr>
              <a:t>Чорнобиль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  <a:r>
              <a:rPr lang="ru-RU" sz="2800" b="1" dirty="0" err="1">
                <a:solidFill>
                  <a:srgbClr val="FFFF00"/>
                </a:solidFill>
              </a:rPr>
              <a:t>Пам'ятник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ліквідаторам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аварії</a:t>
            </a:r>
            <a:r>
              <a:rPr lang="ru-RU" sz="2800" b="1" dirty="0">
                <a:solidFill>
                  <a:srgbClr val="FFFF00"/>
                </a:solidFill>
              </a:rPr>
              <a:t> на ЧАЕС. </a:t>
            </a:r>
            <a:endParaRPr lang="ru-RU" sz="2800" b="1" dirty="0"/>
          </a:p>
        </p:txBody>
      </p:sp>
      <p:sp>
        <p:nvSpPr>
          <p:cNvPr id="195589" name="Rectangle 5">
            <a:extLst>
              <a:ext uri="{FF2B5EF4-FFF2-40B4-BE49-F238E27FC236}">
                <a16:creationId xmlns:a16="http://schemas.microsoft.com/office/drawing/2014/main" id="{9304F34B-2DC4-4F14-9AB2-F8CFD2DA6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589588"/>
            <a:ext cx="8229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Файл:Ukrainian National museum &quot;Tchornobyl&quot; in Kyiv 1.JPG">
            <a:hlinkClick r:id="rId2"/>
            <a:extLst>
              <a:ext uri="{FF2B5EF4-FFF2-40B4-BE49-F238E27FC236}">
                <a16:creationId xmlns:a16="http://schemas.microsoft.com/office/drawing/2014/main" id="{2EF61113-E8FD-4ED3-9AFE-167073EB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3375"/>
            <a:ext cx="723582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Rectangle 4">
            <a:extLst>
              <a:ext uri="{FF2B5EF4-FFF2-40B4-BE49-F238E27FC236}">
                <a16:creationId xmlns:a16="http://schemas.microsoft.com/office/drawing/2014/main" id="{2E124C1B-E516-44BC-8492-E38864893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FFF00"/>
                </a:solidFill>
              </a:rPr>
              <a:t>Знаки </a:t>
            </a:r>
            <a:r>
              <a:rPr lang="ru-RU" sz="2400" b="1" dirty="0" err="1">
                <a:solidFill>
                  <a:srgbClr val="FFFF00"/>
                </a:solidFill>
              </a:rPr>
              <a:t>з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перекресленими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назвами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міст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сіл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населення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яких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було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відселено</a:t>
            </a:r>
            <a:r>
              <a:rPr lang="ru-RU" sz="2400" b="1" dirty="0">
                <a:solidFill>
                  <a:srgbClr val="FFFF00"/>
                </a:solidFill>
              </a:rPr>
              <a:t>, музей </a:t>
            </a:r>
            <a:r>
              <a:rPr lang="ru-RU" sz="2400" b="1" dirty="0" err="1">
                <a:solidFill>
                  <a:srgbClr val="FFFF00"/>
                </a:solidFill>
              </a:rPr>
              <a:t>Чорнобиля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Київ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93A46CB1-54AA-4279-8B4B-1FD452798A5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60350"/>
            <a:ext cx="7812087" cy="5859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Rectangle 3">
            <a:extLst>
              <a:ext uri="{FF2B5EF4-FFF2-40B4-BE49-F238E27FC236}">
                <a16:creationId xmlns:a16="http://schemas.microsoft.com/office/drawing/2014/main" id="{A6883145-C5A7-4CEF-9990-04301AAAC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5805488"/>
            <a:ext cx="8229600" cy="105251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err="1">
                <a:solidFill>
                  <a:srgbClr val="FFFF00"/>
                </a:solidFill>
              </a:rPr>
              <a:t>Меморіал</a:t>
            </a:r>
            <a:r>
              <a:rPr lang="ru-RU" sz="4000" b="1" dirty="0">
                <a:solidFill>
                  <a:srgbClr val="FFFF00"/>
                </a:solidFill>
              </a:rPr>
              <a:t> </a:t>
            </a:r>
            <a:r>
              <a:rPr lang="ru-RU" sz="4000" b="1" dirty="0" err="1">
                <a:solidFill>
                  <a:srgbClr val="FFFF00"/>
                </a:solidFill>
              </a:rPr>
              <a:t>загиблим</a:t>
            </a:r>
            <a:r>
              <a:rPr lang="ru-RU" sz="4000" b="1" dirty="0">
                <a:solidFill>
                  <a:srgbClr val="FFFF00"/>
                </a:solidFill>
              </a:rPr>
              <a:t> на ЧАЕС </a:t>
            </a: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CFE580-533E-8444-8C06-BA601582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04813"/>
            <a:ext cx="66262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83B2090D-A104-2F47-8788-53BB26CE7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/>
              <a:t>Чорно́биль</a:t>
            </a:r>
            <a:r>
              <a:rPr lang="ru-RU" altLang="ru-RU" sz="2000"/>
              <a:t> - місто в Україні</a:t>
            </a:r>
            <a:r>
              <a:rPr lang="uk-UA" altLang="ru-RU" sz="2000"/>
              <a:t>, р</a:t>
            </a:r>
            <a:r>
              <a:rPr lang="ru-RU" altLang="ru-RU" sz="2000"/>
              <a:t>озташоване на Київському Поліссі в Іванківському районі Київської області, при впадінні ріки Прип'яті до Київського водосховища і при впаданні в Прип'ять р. Уж.</a:t>
            </a:r>
          </a:p>
        </p:txBody>
      </p:sp>
    </p:spTree>
    <p:extLst>
      <p:ext uri="{BB962C8B-B14F-4D97-AF65-F5344CB8AC3E}">
        <p14:creationId xmlns:p14="http://schemas.microsoft.com/office/powerpoint/2010/main" val="1613216320"/>
      </p:ext>
    </p:extLst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A89A25C4-4513-4317-8FC4-5683AA61309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333375"/>
            <a:ext cx="7488237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7">
            <a:extLst>
              <a:ext uri="{FF2B5EF4-FFF2-40B4-BE49-F238E27FC236}">
                <a16:creationId xmlns:a16="http://schemas.microsoft.com/office/drawing/2014/main" id="{6BEDC92C-2B4C-433B-B74C-F8DBB41F4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6086475"/>
            <a:ext cx="83169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FFFF00"/>
                </a:solidFill>
              </a:rPr>
              <a:t>На березі Прип'яті поблизу міста була збудована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>
                <a:solidFill>
                  <a:srgbClr val="FFFF00"/>
                </a:solidFill>
              </a:rPr>
              <a:t>Чорнобильська АЕС - перша атомна електростанція в Україні.</a:t>
            </a:r>
            <a:r>
              <a:rPr lang="ru-RU" altLang="ru-RU" sz="180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DBF00A56-C4DC-4051-8FD6-83BE2A5706D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"/>
          <a:stretch>
            <a:fillRect/>
          </a:stretch>
        </p:blipFill>
        <p:spPr>
          <a:xfrm>
            <a:off x="827088" y="260350"/>
            <a:ext cx="7669212" cy="5472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Rectangle 6">
            <a:extLst>
              <a:ext uri="{FF2B5EF4-FFF2-40B4-BE49-F238E27FC236}">
                <a16:creationId xmlns:a16="http://schemas.microsoft.com/office/drawing/2014/main" id="{61172590-200F-4438-BE25-CA2BE5B2D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5732463"/>
            <a:ext cx="8229600" cy="1125537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dirty="0">
                <a:solidFill>
                  <a:srgbClr val="FFFF00"/>
                </a:solidFill>
              </a:rPr>
              <a:t>26 квітня 1986 року. </a:t>
            </a:r>
            <a:br>
              <a:rPr lang="uk-UA" sz="3200" dirty="0">
                <a:solidFill>
                  <a:srgbClr val="FFFF00"/>
                </a:solidFill>
              </a:rPr>
            </a:br>
            <a:r>
              <a:rPr lang="uk-UA" sz="3200" dirty="0">
                <a:solidFill>
                  <a:srgbClr val="FFFF00"/>
                </a:solidFill>
              </a:rPr>
              <a:t>Аварія. Вибух. Пожежа.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300px-Четвертий_реактор_ЧАЕС_1986">
            <a:extLst>
              <a:ext uri="{FF2B5EF4-FFF2-40B4-BE49-F238E27FC236}">
                <a16:creationId xmlns:a16="http://schemas.microsoft.com/office/drawing/2014/main" id="{D95DA90C-9D05-4809-A302-41666360B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5600" r="2280" b="4703"/>
          <a:stretch>
            <a:fillRect/>
          </a:stretch>
        </p:blipFill>
        <p:spPr bwMode="auto">
          <a:xfrm>
            <a:off x="1116013" y="333375"/>
            <a:ext cx="72009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>
            <a:extLst>
              <a:ext uri="{FF2B5EF4-FFF2-40B4-BE49-F238E27FC236}">
                <a16:creationId xmlns:a16="http://schemas.microsoft.com/office/drawing/2014/main" id="{3DCF0DC3-C55B-44AE-8B63-16B1D2417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054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217094" name="Text Box 6">
            <a:extLst>
              <a:ext uri="{FF2B5EF4-FFF2-40B4-BE49-F238E27FC236}">
                <a16:creationId xmlns:a16="http://schemas.microsoft.com/office/drawing/2014/main" id="{74553ECE-4B03-4A82-89AF-A546E709B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405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Четвертий реактор після вибуху</a:t>
            </a:r>
            <a:endParaRPr lang="ru-RU" sz="4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default3">
            <a:extLst>
              <a:ext uri="{FF2B5EF4-FFF2-40B4-BE49-F238E27FC236}">
                <a16:creationId xmlns:a16="http://schemas.microsoft.com/office/drawing/2014/main" id="{2BEEA36E-6BB4-4F6C-A7DC-50E7F5177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16002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>
            <a:extLst>
              <a:ext uri="{FF2B5EF4-FFF2-40B4-BE49-F238E27FC236}">
                <a16:creationId xmlns:a16="http://schemas.microsoft.com/office/drawing/2014/main" id="{B1610928-5D21-48D1-9C06-D757C1829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9500"/>
            <a:ext cx="219551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/>
              <a:t>Герой Радянського Союзу, лейтенант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>
                <a:solidFill>
                  <a:srgbClr val="FFFF00"/>
                </a:solidFill>
              </a:rPr>
              <a:t>Володимир Правик</a:t>
            </a:r>
            <a:endParaRPr lang="ru-RU" altLang="ru-RU" sz="1400" b="1">
              <a:solidFill>
                <a:srgbClr val="FFFF00"/>
              </a:solidFill>
            </a:endParaRPr>
          </a:p>
        </p:txBody>
      </p:sp>
      <p:pic>
        <p:nvPicPr>
          <p:cNvPr id="13316" name="Picture 7" descr="default1">
            <a:extLst>
              <a:ext uri="{FF2B5EF4-FFF2-40B4-BE49-F238E27FC236}">
                <a16:creationId xmlns:a16="http://schemas.microsoft.com/office/drawing/2014/main" id="{C89A44FC-E91E-4440-9710-A06EC60A7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0"/>
            <a:ext cx="15906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8">
            <a:extLst>
              <a:ext uri="{FF2B5EF4-FFF2-40B4-BE49-F238E27FC236}">
                <a16:creationId xmlns:a16="http://schemas.microsoft.com/office/drawing/2014/main" id="{F341BABD-5C72-4920-B391-3AA931FFC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20938"/>
            <a:ext cx="219551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/>
              <a:t>Герой Радянського Союзу, лейтенант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>
                <a:solidFill>
                  <a:srgbClr val="FFFF00"/>
                </a:solidFill>
              </a:rPr>
              <a:t>Віктор Кібенок</a:t>
            </a:r>
            <a:endParaRPr lang="ru-RU" altLang="ru-RU" sz="1400" b="1">
              <a:solidFill>
                <a:srgbClr val="FFFF00"/>
              </a:solidFill>
            </a:endParaRPr>
          </a:p>
        </p:txBody>
      </p:sp>
      <p:pic>
        <p:nvPicPr>
          <p:cNvPr id="13318" name="Picture 9" descr="images4">
            <a:extLst>
              <a:ext uri="{FF2B5EF4-FFF2-40B4-BE49-F238E27FC236}">
                <a16:creationId xmlns:a16="http://schemas.microsoft.com/office/drawing/2014/main" id="{2ED330C2-D86C-49D1-B89E-E95D3935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0"/>
            <a:ext cx="15906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10">
            <a:extLst>
              <a:ext uri="{FF2B5EF4-FFF2-40B4-BE49-F238E27FC236}">
                <a16:creationId xmlns:a16="http://schemas.microsoft.com/office/drawing/2014/main" id="{5B68BCC7-83C6-47BC-8A7C-DC86222D2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2492375"/>
            <a:ext cx="21955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/>
              <a:t>Старший сержант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>
                <a:solidFill>
                  <a:srgbClr val="FFFF00"/>
                </a:solidFill>
              </a:rPr>
              <a:t>Василь Ігнатенко</a:t>
            </a:r>
            <a:endParaRPr lang="ru-RU" altLang="ru-RU" sz="1400" b="1">
              <a:solidFill>
                <a:srgbClr val="FFFF00"/>
              </a:solidFill>
            </a:endParaRPr>
          </a:p>
        </p:txBody>
      </p:sp>
      <p:pic>
        <p:nvPicPr>
          <p:cNvPr id="13320" name="Picture 11" descr="default5">
            <a:extLst>
              <a:ext uri="{FF2B5EF4-FFF2-40B4-BE49-F238E27FC236}">
                <a16:creationId xmlns:a16="http://schemas.microsoft.com/office/drawing/2014/main" id="{2DEAC344-7074-486E-9648-FE4DE529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15335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12">
            <a:extLst>
              <a:ext uri="{FF2B5EF4-FFF2-40B4-BE49-F238E27FC236}">
                <a16:creationId xmlns:a16="http://schemas.microsoft.com/office/drawing/2014/main" id="{78D1AE02-A697-4658-AB53-64B89D797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61025"/>
            <a:ext cx="2195513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/>
              <a:t>Старший сержант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>
                <a:solidFill>
                  <a:srgbClr val="FFFF00"/>
                </a:solidFill>
              </a:rPr>
              <a:t>Микола Титенок</a:t>
            </a:r>
            <a:endParaRPr lang="ru-RU" altLang="ru-RU" sz="1400" b="1">
              <a:solidFill>
                <a:srgbClr val="FFFF00"/>
              </a:solidFill>
            </a:endParaRPr>
          </a:p>
        </p:txBody>
      </p:sp>
      <p:pic>
        <p:nvPicPr>
          <p:cNvPr id="13322" name="Picture 13" descr="default6">
            <a:extLst>
              <a:ext uri="{FF2B5EF4-FFF2-40B4-BE49-F238E27FC236}">
                <a16:creationId xmlns:a16="http://schemas.microsoft.com/office/drawing/2014/main" id="{25E0FAEF-29FD-4E1B-92D4-2211AFED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357563"/>
            <a:ext cx="15017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14">
            <a:extLst>
              <a:ext uri="{FF2B5EF4-FFF2-40B4-BE49-F238E27FC236}">
                <a16:creationId xmlns:a16="http://schemas.microsoft.com/office/drawing/2014/main" id="{49C596AE-BAED-491E-8DB1-A8FE8EA79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589588"/>
            <a:ext cx="21955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/>
              <a:t>Сержант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>
                <a:solidFill>
                  <a:srgbClr val="FFFF00"/>
                </a:solidFill>
              </a:rPr>
              <a:t>Володимир Тищура</a:t>
            </a:r>
            <a:endParaRPr lang="ru-RU" altLang="ru-RU" sz="1400" b="1">
              <a:solidFill>
                <a:srgbClr val="FFFF00"/>
              </a:solidFill>
            </a:endParaRPr>
          </a:p>
        </p:txBody>
      </p:sp>
      <p:pic>
        <p:nvPicPr>
          <p:cNvPr id="13324" name="Picture 15" descr="default2">
            <a:extLst>
              <a:ext uri="{FF2B5EF4-FFF2-40B4-BE49-F238E27FC236}">
                <a16:creationId xmlns:a16="http://schemas.microsoft.com/office/drawing/2014/main" id="{9E70FEE9-2D60-4E80-AE57-D9656CA9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284538"/>
            <a:ext cx="14874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 Box 16">
            <a:extLst>
              <a:ext uri="{FF2B5EF4-FFF2-40B4-BE49-F238E27FC236}">
                <a16:creationId xmlns:a16="http://schemas.microsoft.com/office/drawing/2014/main" id="{61D2EEE1-B691-4FC4-A655-CB54E65C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516563"/>
            <a:ext cx="21955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/>
              <a:t>Сержант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uk-UA" altLang="ru-RU" sz="1400" b="1">
                <a:solidFill>
                  <a:srgbClr val="FFFF00"/>
                </a:solidFill>
              </a:rPr>
              <a:t>Микола Ващук</a:t>
            </a:r>
            <a:endParaRPr lang="ru-RU" altLang="ru-RU" sz="1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D773099D-3155-4417-BAE1-26A79D37132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33375"/>
            <a:ext cx="8316912" cy="4951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Rectangle 6">
            <a:extLst>
              <a:ext uri="{FF2B5EF4-FFF2-40B4-BE49-F238E27FC236}">
                <a16:creationId xmlns:a16="http://schemas.microsoft.com/office/drawing/2014/main" id="{1118EA0A-B3C8-4370-AB6D-5375EC48C0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>
                <a:solidFill>
                  <a:srgbClr val="FFFF00"/>
                </a:solidFill>
              </a:rPr>
              <a:t>Перші дні після аварії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3D5C4F6D-4774-451E-ACF7-5AC017E6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73688"/>
            <a:ext cx="914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Після аварії утворилась радіоактивна хмара, яка дуже швидко накрила території колишнього Радянського Союзу та прилеглі території. Приблизно 60 % радіоактивних речовин осіло на території Білорусі</a:t>
            </a:r>
            <a:r>
              <a:rPr lang="uk-UA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endParaRPr lang="ru-RU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54F2348C-E843-4700-B4B3-98F4DBC5507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>
            <a:fillRect/>
          </a:stretch>
        </p:blipFill>
        <p:spPr>
          <a:xfrm>
            <a:off x="468313" y="188913"/>
            <a:ext cx="8351837" cy="5903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Rectangle 3">
            <a:extLst>
              <a:ext uri="{FF2B5EF4-FFF2-40B4-BE49-F238E27FC236}">
                <a16:creationId xmlns:a16="http://schemas.microsoft.com/office/drawing/2014/main" id="{C61F5908-87B5-4E4F-8C86-8AEB69ECA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err="1">
                <a:solidFill>
                  <a:srgbClr val="FFFF00"/>
                </a:solidFill>
              </a:rPr>
              <a:t>Покинутий</a:t>
            </a:r>
            <a:r>
              <a:rPr lang="ru-RU" sz="3200" dirty="0">
                <a:solidFill>
                  <a:srgbClr val="FFFF00"/>
                </a:solidFill>
              </a:rPr>
              <a:t> </a:t>
            </a:r>
            <a:r>
              <a:rPr lang="ru-RU" sz="3200" dirty="0" err="1">
                <a:solidFill>
                  <a:srgbClr val="FFFF00"/>
                </a:solidFill>
              </a:rPr>
              <a:t>будинок</a:t>
            </a:r>
            <a:r>
              <a:rPr lang="ru-RU" sz="3200" dirty="0">
                <a:solidFill>
                  <a:srgbClr val="FFFF00"/>
                </a:solidFill>
              </a:rPr>
              <a:t> в 30-кілометровій </a:t>
            </a:r>
            <a:r>
              <a:rPr lang="ru-RU" sz="3200" dirty="0" err="1">
                <a:solidFill>
                  <a:srgbClr val="FFFF00"/>
                </a:solidFill>
              </a:rPr>
              <a:t>зоні</a:t>
            </a:r>
            <a:r>
              <a:rPr lang="ru-RU" sz="4000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13E09416-984C-4EE3-9954-57BCB480F21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88913"/>
            <a:ext cx="7956550" cy="5967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491" name="Rectangle 3">
            <a:extLst>
              <a:ext uri="{FF2B5EF4-FFF2-40B4-BE49-F238E27FC236}">
                <a16:creationId xmlns:a16="http://schemas.microsoft.com/office/drawing/2014/main" id="{0490B5FF-F4C9-4AF2-9CF2-5213D0319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5876925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>
                <a:solidFill>
                  <a:srgbClr val="FFFF00"/>
                </a:solidFill>
              </a:rPr>
              <a:t>Будинки спорожніли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u"/>
  </p:transition>
</p:sld>
</file>

<file path=ppt/theme/theme1.xml><?xml version="1.0" encoding="utf-8"?>
<a:theme xmlns:a="http://schemas.openxmlformats.org/drawingml/2006/main" name="Контрастный">
  <a:themeElements>
    <a:clrScheme name="Контрастный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Контрастный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онтрастный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онтрастный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онтрастный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онтрастный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1219</TotalTime>
  <Words>245</Words>
  <Application>Microsoft Office PowerPoint</Application>
  <PresentationFormat>Екран (4:3)</PresentationFormat>
  <Paragraphs>31</Paragraphs>
  <Slides>16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16</vt:i4>
      </vt:variant>
    </vt:vector>
  </HeadingPairs>
  <TitlesOfParts>
    <vt:vector size="22" baseType="lpstr">
      <vt:lpstr>Arial</vt:lpstr>
      <vt:lpstr>Tahoma</vt:lpstr>
      <vt:lpstr>Times New Roman</vt:lpstr>
      <vt:lpstr>Wingdings</vt:lpstr>
      <vt:lpstr>Контрастный</vt:lpstr>
      <vt:lpstr>Разрез</vt:lpstr>
      <vt:lpstr>Презентація PowerPoint</vt:lpstr>
      <vt:lpstr>Презентація PowerPoint</vt:lpstr>
      <vt:lpstr>Презентація PowerPoint</vt:lpstr>
      <vt:lpstr>26 квітня 1986 року.  Аварія. Вибух. Пожежа.</vt:lpstr>
      <vt:lpstr>Презентація PowerPoint</vt:lpstr>
      <vt:lpstr>Презентація PowerPoint</vt:lpstr>
      <vt:lpstr>Перші дні після аварії</vt:lpstr>
      <vt:lpstr>Покинутий будинок в 30-кілометровій зоні </vt:lpstr>
      <vt:lpstr>Будинки спорожніли</vt:lpstr>
      <vt:lpstr>На ліквідацію аварії було залучено дуже багато людей і техніки</vt:lpstr>
      <vt:lpstr>Презентація PowerPoint</vt:lpstr>
      <vt:lpstr>В середині травня 1986 року, Державною комісією було прийнято рішення щодо довготривалої консервації 4 блоку ЧАЕС з метою запобігання виходу радіонуклідів у навколишнє середовище та зменшення впливу проникаючої радіації. Було вирішено звести Саркофаг - об'єкт «Укриття»</vt:lpstr>
      <vt:lpstr>Робота тривала довгий час</vt:lpstr>
      <vt:lpstr>Чорнобиль. Пам'ятник ліквідаторам аварії на ЧАЕС. </vt:lpstr>
      <vt:lpstr>Знаки з перекресленими назвами міст і сіл, населення яких було відселено, музей Чорнобиля, Київ</vt:lpstr>
      <vt:lpstr>Меморіал загиблим на ЧАЕС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61</cp:revision>
  <dcterms:created xsi:type="dcterms:W3CDTF">2011-03-22T15:32:40Z</dcterms:created>
  <dcterms:modified xsi:type="dcterms:W3CDTF">2021-04-25T19:28:44Z</dcterms:modified>
</cp:coreProperties>
</file>