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6" r:id="rId20"/>
    <p:sldId id="27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76EAA-1D6C-4CC6-8E04-09D7D0F9A4EF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A9377-FEAB-4701-8B41-852D75A0942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9377-FEAB-4701-8B41-852D75A0942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3CF3-252D-4513-A5A9-340DCFE94624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6206AF-C837-4FBF-810A-D358DBC1184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3CF3-252D-4513-A5A9-340DCFE94624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06AF-C837-4FBF-810A-D358DBC1184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3CF3-252D-4513-A5A9-340DCFE94624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06AF-C837-4FBF-810A-D358DBC1184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3CF3-252D-4513-A5A9-340DCFE94624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6206AF-C837-4FBF-810A-D358DBC1184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3CF3-252D-4513-A5A9-340DCFE94624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06AF-C837-4FBF-810A-D358DBC1184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3CF3-252D-4513-A5A9-340DCFE94624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06AF-C837-4FBF-810A-D358DBC1184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3CF3-252D-4513-A5A9-340DCFE94624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6206AF-C837-4FBF-810A-D358DBC1184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3CF3-252D-4513-A5A9-340DCFE94624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06AF-C837-4FBF-810A-D358DBC1184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3CF3-252D-4513-A5A9-340DCFE94624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06AF-C837-4FBF-810A-D358DBC1184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3CF3-252D-4513-A5A9-340DCFE94624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06AF-C837-4FBF-810A-D358DBC1184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3CF3-252D-4513-A5A9-340DCFE94624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06AF-C837-4FBF-810A-D358DBC1184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863CF3-252D-4513-A5A9-340DCFE94624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6206AF-C837-4FBF-810A-D358DBC1184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07591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Землю сонце прикрашає, а людину- праця  </a:t>
            </a:r>
            <a:br>
              <a:rPr lang="uk-UA" dirty="0"/>
            </a:br>
            <a:br>
              <a:rPr lang="uk-UA" dirty="0"/>
            </a:br>
            <a:r>
              <a:rPr lang="uk-UA" dirty="0"/>
              <a:t>                                                </a:t>
            </a:r>
            <a:r>
              <a:rPr lang="uk-UA" sz="2200" dirty="0"/>
              <a:t>Підготувала: Тетяна  Ткач      </a:t>
            </a:r>
            <a:endParaRPr lang="ru-RU" sz="2200" dirty="0"/>
          </a:p>
        </p:txBody>
      </p:sp>
      <p:pic>
        <p:nvPicPr>
          <p:cNvPr id="4" name="Рисунок 3" descr="chym-obrobyty-dereva-ta-kuchi-v-sad-naveseny-438x264.jpg.pagespeed.ce.bNr1WzOM5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3429024" cy="2066809"/>
          </a:xfrm>
          <a:prstGeom prst="rect">
            <a:avLst/>
          </a:prstGeom>
        </p:spPr>
      </p:pic>
      <p:pic>
        <p:nvPicPr>
          <p:cNvPr id="5" name="Рисунок 4" descr="d0b2d0b5d181d0bdd0b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571480"/>
            <a:ext cx="2592559" cy="3167185"/>
          </a:xfrm>
          <a:prstGeom prst="rect">
            <a:avLst/>
          </a:prstGeom>
        </p:spPr>
      </p:pic>
      <p:pic>
        <p:nvPicPr>
          <p:cNvPr id="6" name="Рисунок 5" descr="kora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2643182"/>
            <a:ext cx="2454712" cy="1638301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8007" y="2571744"/>
            <a:ext cx="3555993" cy="13573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Робота в групах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 група                               робота  в саду </a:t>
            </a: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2 група                               робота на клумбі</a:t>
            </a: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3 група                                робота на городі </a:t>
            </a:r>
            <a:endParaRPr lang="ru-RU" dirty="0"/>
          </a:p>
        </p:txBody>
      </p:sp>
      <p:pic>
        <p:nvPicPr>
          <p:cNvPr id="4" name="Рисунок 3" descr="14938967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928934"/>
            <a:ext cx="2500330" cy="1664282"/>
          </a:xfrm>
          <a:prstGeom prst="rect">
            <a:avLst/>
          </a:prstGeom>
        </p:spPr>
      </p:pic>
      <p:pic>
        <p:nvPicPr>
          <p:cNvPr id="5" name="Рисунок 4" descr="1549031658_5ab24e52ca3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4857760"/>
            <a:ext cx="2328591" cy="1547828"/>
          </a:xfrm>
          <a:prstGeom prst="rect">
            <a:avLst/>
          </a:prstGeom>
        </p:spPr>
      </p:pic>
      <p:pic>
        <p:nvPicPr>
          <p:cNvPr id="6" name="Рисунок 5" descr="depositphotos_9820386-stock-photo-family-at-work-in-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214422"/>
            <a:ext cx="2428860" cy="16192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Гра “ Що </a:t>
            </a:r>
            <a:r>
              <a:rPr lang="uk-UA" dirty="0" err="1"/>
              <a:t>зайве”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4400" dirty="0"/>
              <a:t>На город беруть: лопату, граблі, вила, ложку.</a:t>
            </a:r>
          </a:p>
          <a:p>
            <a:r>
              <a:rPr lang="uk-UA" sz="4400" dirty="0"/>
              <a:t>У квітник висаджують: тюльпани, моркву, троянди, ромашки.</a:t>
            </a:r>
          </a:p>
          <a:p>
            <a:r>
              <a:rPr lang="uk-UA" sz="4400" dirty="0"/>
              <a:t>На городі сіють: моркву, буряки, картоплю, огірки. </a:t>
            </a:r>
            <a:endParaRPr lang="ru-R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Гра “ На годуй тварин ”</a:t>
            </a:r>
            <a:endParaRPr lang="ru-RU" dirty="0"/>
          </a:p>
        </p:txBody>
      </p:sp>
      <p:pic>
        <p:nvPicPr>
          <p:cNvPr id="4" name="Содержимое 3" descr="6989196735bfd500c324cff9467b75d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2569131" cy="1928825"/>
          </a:xfrm>
        </p:spPr>
      </p:pic>
      <p:pic>
        <p:nvPicPr>
          <p:cNvPr id="5" name="Рисунок 4" descr="kisspng-highland-cattle-miniature-cattle-clip-art-dairy-cow-5a8b7323602242.3268621315190884193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2"/>
            <a:ext cx="2000232" cy="2000232"/>
          </a:xfrm>
          <a:prstGeom prst="rect">
            <a:avLst/>
          </a:prstGeom>
        </p:spPr>
      </p:pic>
      <p:pic>
        <p:nvPicPr>
          <p:cNvPr id="6" name="Рисунок 5" descr="horse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5402"/>
            <a:ext cx="2285984" cy="1832598"/>
          </a:xfrm>
          <a:prstGeom prst="rect">
            <a:avLst/>
          </a:prstGeom>
        </p:spPr>
      </p:pic>
      <p:pic>
        <p:nvPicPr>
          <p:cNvPr id="7" name="Рисунок 6" descr="jak-kurka-vryatuvala-svit-300x27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1714488"/>
            <a:ext cx="2143108" cy="1910937"/>
          </a:xfrm>
          <a:prstGeom prst="rect">
            <a:avLst/>
          </a:prstGeom>
        </p:spPr>
      </p:pic>
      <p:pic>
        <p:nvPicPr>
          <p:cNvPr id="8" name="Рисунок 7" descr="kisspng-pig-animation-mabel-pines-clip-art-pig-vector-5ade9daea1a6e1.97005149152453879866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4753382"/>
            <a:ext cx="1945368" cy="2031828"/>
          </a:xfrm>
          <a:prstGeom prst="rect">
            <a:avLst/>
          </a:prstGeom>
        </p:spPr>
      </p:pic>
      <p:pic>
        <p:nvPicPr>
          <p:cNvPr id="9" name="Рисунок 8" descr="94_mai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50" y="5500702"/>
            <a:ext cx="1375407" cy="904873"/>
          </a:xfrm>
          <a:prstGeom prst="rect">
            <a:avLst/>
          </a:prstGeom>
        </p:spPr>
      </p:pic>
      <p:pic>
        <p:nvPicPr>
          <p:cNvPr id="10" name="Рисунок 9" descr="depositphotos_11491811-stock-photo-an-ear-of-cor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066" y="2500306"/>
            <a:ext cx="1379988" cy="1033458"/>
          </a:xfrm>
          <a:prstGeom prst="rect">
            <a:avLst/>
          </a:prstGeom>
        </p:spPr>
      </p:pic>
      <p:pic>
        <p:nvPicPr>
          <p:cNvPr id="11" name="Рисунок 10" descr="depositphotos_72144493-stock-illustration-picture-of-red-bee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2132" y="5072074"/>
            <a:ext cx="1512376" cy="1357298"/>
          </a:xfrm>
          <a:prstGeom prst="rect">
            <a:avLst/>
          </a:prstGeom>
        </p:spPr>
      </p:pic>
      <p:pic>
        <p:nvPicPr>
          <p:cNvPr id="12" name="Рисунок 11" descr="35983630-an-image-showing-a-haystack-on-a-white-backgroun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8860" y="3357562"/>
            <a:ext cx="1371600" cy="1243584"/>
          </a:xfrm>
          <a:prstGeom prst="rect">
            <a:avLst/>
          </a:prstGeom>
        </p:spPr>
      </p:pic>
      <p:pic>
        <p:nvPicPr>
          <p:cNvPr id="13" name="Рисунок 12" descr="depositphotos_170458386-stock-illustration-funny-cartoon-carrot-the-desig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14612" y="1285860"/>
            <a:ext cx="1460968" cy="1553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Гра – естафета </a:t>
            </a:r>
            <a:r>
              <a:rPr lang="uk-UA" dirty="0" err="1"/>
              <a:t>“Що</a:t>
            </a:r>
            <a:r>
              <a:rPr lang="uk-UA" dirty="0"/>
              <a:t> на городі росте?”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None/>
            </a:pPr>
            <a:r>
              <a:rPr lang="uk-UA" sz="4000" dirty="0"/>
              <a:t>	Змагаються два (три) ряди. Учитель дає аркуші для кожного ряду. Учні записують на ньому по одній рослині та передають далі(назви рослин не повинні повторюватися). Виграє та команда, яка швидко і правильно виконала завдання. </a:t>
            </a:r>
            <a:endParaRPr lang="ru-R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Математична розминка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Посадили 7 ялинок, а між ними поставили по одній лавці. Скільки буде лавок? </a:t>
            </a:r>
            <a:endParaRPr lang="ru-RU" dirty="0"/>
          </a:p>
        </p:txBody>
      </p:sp>
      <p:pic>
        <p:nvPicPr>
          <p:cNvPr id="4" name="Рисунок 3" descr="2-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1214446" cy="1560316"/>
          </a:xfrm>
          <a:prstGeom prst="rect">
            <a:avLst/>
          </a:prstGeom>
        </p:spPr>
      </p:pic>
      <p:pic>
        <p:nvPicPr>
          <p:cNvPr id="5" name="Рисунок 4" descr="2-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071810"/>
            <a:ext cx="1214446" cy="1560316"/>
          </a:xfrm>
          <a:prstGeom prst="rect">
            <a:avLst/>
          </a:prstGeom>
        </p:spPr>
      </p:pic>
      <p:pic>
        <p:nvPicPr>
          <p:cNvPr id="6" name="Рисунок 5" descr="2-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143248"/>
            <a:ext cx="1214446" cy="1560316"/>
          </a:xfrm>
          <a:prstGeom prst="rect">
            <a:avLst/>
          </a:prstGeom>
        </p:spPr>
      </p:pic>
      <p:pic>
        <p:nvPicPr>
          <p:cNvPr id="7" name="Рисунок 6" descr="2-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071810"/>
            <a:ext cx="1214446" cy="1560316"/>
          </a:xfrm>
          <a:prstGeom prst="rect">
            <a:avLst/>
          </a:prstGeom>
        </p:spPr>
      </p:pic>
      <p:pic>
        <p:nvPicPr>
          <p:cNvPr id="8" name="Рисунок 7" descr="2-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143248"/>
            <a:ext cx="1214446" cy="1560316"/>
          </a:xfrm>
          <a:prstGeom prst="rect">
            <a:avLst/>
          </a:prstGeom>
        </p:spPr>
      </p:pic>
      <p:pic>
        <p:nvPicPr>
          <p:cNvPr id="9" name="Рисунок 8" descr="2-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143248"/>
            <a:ext cx="1214446" cy="1560316"/>
          </a:xfrm>
          <a:prstGeom prst="rect">
            <a:avLst/>
          </a:prstGeom>
        </p:spPr>
      </p:pic>
      <p:pic>
        <p:nvPicPr>
          <p:cNvPr id="10" name="Рисунок 9" descr="2-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3143248"/>
            <a:ext cx="1214446" cy="15603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Відповідь</a:t>
            </a:r>
            <a:endParaRPr lang="ru-RU" dirty="0"/>
          </a:p>
        </p:txBody>
      </p:sp>
      <p:pic>
        <p:nvPicPr>
          <p:cNvPr id="4" name="Содержимое 3" descr="2-9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1256526" cy="1614380"/>
          </a:xfrm>
          <a:prstGeom prst="rect">
            <a:avLst/>
          </a:prstGeom>
        </p:spPr>
      </p:pic>
      <p:pic>
        <p:nvPicPr>
          <p:cNvPr id="5" name="Содержимое 3" descr="2-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214686"/>
            <a:ext cx="1256526" cy="1614380"/>
          </a:xfrm>
          <a:prstGeom prst="rect">
            <a:avLst/>
          </a:prstGeom>
        </p:spPr>
      </p:pic>
      <p:pic>
        <p:nvPicPr>
          <p:cNvPr id="6" name="Содержимое 3" descr="2-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286124"/>
            <a:ext cx="1256526" cy="1614380"/>
          </a:xfrm>
          <a:prstGeom prst="rect">
            <a:avLst/>
          </a:prstGeom>
        </p:spPr>
      </p:pic>
      <p:pic>
        <p:nvPicPr>
          <p:cNvPr id="7" name="Содержимое 3" descr="2-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1256526" cy="1614380"/>
          </a:xfrm>
          <a:prstGeom prst="rect">
            <a:avLst/>
          </a:prstGeom>
        </p:spPr>
      </p:pic>
      <p:pic>
        <p:nvPicPr>
          <p:cNvPr id="8" name="Содержимое 3" descr="2-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285860"/>
            <a:ext cx="1256526" cy="1614380"/>
          </a:xfrm>
          <a:prstGeom prst="rect">
            <a:avLst/>
          </a:prstGeom>
        </p:spPr>
      </p:pic>
      <p:pic>
        <p:nvPicPr>
          <p:cNvPr id="9" name="Содержимое 3" descr="2-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1256526" cy="1614380"/>
          </a:xfrm>
          <a:prstGeom prst="rect">
            <a:avLst/>
          </a:prstGeom>
        </p:spPr>
      </p:pic>
      <p:pic>
        <p:nvPicPr>
          <p:cNvPr id="10" name="Содержимое 3" descr="2-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3286124"/>
            <a:ext cx="1256526" cy="1614380"/>
          </a:xfrm>
          <a:prstGeom prst="rect">
            <a:avLst/>
          </a:prstGeom>
        </p:spPr>
      </p:pic>
      <p:pic>
        <p:nvPicPr>
          <p:cNvPr id="11" name="Рисунок 10" descr="depositphotos_4904422-stock-photo-wooden-be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071678"/>
            <a:ext cx="1285869" cy="660079"/>
          </a:xfrm>
          <a:prstGeom prst="rect">
            <a:avLst/>
          </a:prstGeom>
        </p:spPr>
      </p:pic>
      <p:pic>
        <p:nvPicPr>
          <p:cNvPr id="12" name="Рисунок 11" descr="depositphotos_4904422-stock-photo-wooden-be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143116"/>
            <a:ext cx="1285869" cy="660079"/>
          </a:xfrm>
          <a:prstGeom prst="rect">
            <a:avLst/>
          </a:prstGeom>
        </p:spPr>
      </p:pic>
      <p:pic>
        <p:nvPicPr>
          <p:cNvPr id="13" name="Рисунок 12" descr="depositphotos_4904422-stock-photo-wooden-be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2214554"/>
            <a:ext cx="1285869" cy="660079"/>
          </a:xfrm>
          <a:prstGeom prst="rect">
            <a:avLst/>
          </a:prstGeom>
        </p:spPr>
      </p:pic>
      <p:pic>
        <p:nvPicPr>
          <p:cNvPr id="14" name="Рисунок 13" descr="depositphotos_4904422-stock-photo-wooden-be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000504"/>
            <a:ext cx="1285869" cy="660079"/>
          </a:xfrm>
          <a:prstGeom prst="rect">
            <a:avLst/>
          </a:prstGeom>
        </p:spPr>
      </p:pic>
      <p:pic>
        <p:nvPicPr>
          <p:cNvPr id="15" name="Рисунок 14" descr="depositphotos_4904422-stock-photo-wooden-be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000504"/>
            <a:ext cx="1285869" cy="660079"/>
          </a:xfrm>
          <a:prstGeom prst="rect">
            <a:avLst/>
          </a:prstGeom>
        </p:spPr>
      </p:pic>
      <p:pic>
        <p:nvPicPr>
          <p:cNvPr id="16" name="Рисунок 15" descr="depositphotos_4904422-stock-photo-wooden-be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000504"/>
            <a:ext cx="1285869" cy="6600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Математична розминка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Біля школи посадили 3 берези, 2 липи та 4 кущі троянд. Скільки всього дерев посадили?</a:t>
            </a:r>
            <a:endParaRPr lang="ru-RU" dirty="0"/>
          </a:p>
        </p:txBody>
      </p:sp>
      <p:pic>
        <p:nvPicPr>
          <p:cNvPr id="4" name="Рисунок 3" descr="depositphotos_114387076-stock-illustration-vector-drawing-of-bi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14621"/>
            <a:ext cx="1214446" cy="1717670"/>
          </a:xfrm>
          <a:prstGeom prst="rect">
            <a:avLst/>
          </a:prstGeom>
        </p:spPr>
      </p:pic>
      <p:pic>
        <p:nvPicPr>
          <p:cNvPr id="5" name="Рисунок 4" descr="depositphotos_114387076-stock-illustration-vector-drawing-of-bi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714620"/>
            <a:ext cx="1214446" cy="1717670"/>
          </a:xfrm>
          <a:prstGeom prst="rect">
            <a:avLst/>
          </a:prstGeom>
        </p:spPr>
      </p:pic>
      <p:pic>
        <p:nvPicPr>
          <p:cNvPr id="6" name="Рисунок 5" descr="depositphotos_114387076-stock-illustration-vector-drawing-of-bi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714620"/>
            <a:ext cx="1214446" cy="1717670"/>
          </a:xfrm>
          <a:prstGeom prst="rect">
            <a:avLst/>
          </a:prstGeom>
        </p:spPr>
      </p:pic>
      <p:pic>
        <p:nvPicPr>
          <p:cNvPr id="7" name="Рисунок 6" descr="depositphotos_114387080-stock-illustration-vector-drawing-of-lin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500570"/>
            <a:ext cx="1352840" cy="1913409"/>
          </a:xfrm>
          <a:prstGeom prst="rect">
            <a:avLst/>
          </a:prstGeom>
        </p:spPr>
      </p:pic>
      <p:pic>
        <p:nvPicPr>
          <p:cNvPr id="8" name="Рисунок 7" descr="depositphotos_114387080-stock-illustration-vector-drawing-of-lin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572008"/>
            <a:ext cx="1352840" cy="1913409"/>
          </a:xfrm>
          <a:prstGeom prst="rect">
            <a:avLst/>
          </a:prstGeom>
        </p:spPr>
      </p:pic>
      <p:pic>
        <p:nvPicPr>
          <p:cNvPr id="9" name="Рисунок 8" descr="nzm-19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4786322"/>
            <a:ext cx="1829792" cy="1738302"/>
          </a:xfrm>
          <a:prstGeom prst="rect">
            <a:avLst/>
          </a:prstGeom>
        </p:spPr>
      </p:pic>
      <p:pic>
        <p:nvPicPr>
          <p:cNvPr id="10" name="Рисунок 9" descr="nzm-19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714884"/>
            <a:ext cx="1829792" cy="1738302"/>
          </a:xfrm>
          <a:prstGeom prst="rect">
            <a:avLst/>
          </a:prstGeom>
        </p:spPr>
      </p:pic>
      <p:pic>
        <p:nvPicPr>
          <p:cNvPr id="11" name="Рисунок 10" descr="nzm-19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2786058"/>
            <a:ext cx="1829792" cy="1738302"/>
          </a:xfrm>
          <a:prstGeom prst="rect">
            <a:avLst/>
          </a:prstGeom>
        </p:spPr>
      </p:pic>
      <p:pic>
        <p:nvPicPr>
          <p:cNvPr id="12" name="Рисунок 11" descr="nzm-19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57496"/>
            <a:ext cx="1829792" cy="17383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Відповідь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Посадили 5 дерев. Чому 5, тому що троянда не дерево. </a:t>
            </a:r>
            <a:endParaRPr lang="ru-RU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560840" cy="1731982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Праця людину годує, а лінь марнує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ÐÐ°ÑÑÐ¸Ð½ÐºÐ¸ Ð¿Ð¾ Ð·Ð°Ð¿ÑÐ¾ÑÑ ÐºÐ°ÑÑÐ¸Ð½ÐºÐ¸ Ð´Ð»Ñ Ð´ÑÑÐµÐ¹ Ð¿ÑÐ¾ Ð¿ÑÐ°ÑÑ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97719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1961043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777318" cy="1731982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Життя вимірюється не роками, а працею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27" y="2132856"/>
            <a:ext cx="623887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48" y="2182236"/>
            <a:ext cx="1961043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Привітання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err="1"/>
              <a:t>Нумо</a:t>
            </a:r>
            <a:r>
              <a:rPr lang="ru-RU" dirty="0"/>
              <a:t>,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підведіться</a:t>
            </a:r>
            <a:r>
              <a:rPr lang="ru-RU" dirty="0"/>
              <a:t>!</a:t>
            </a:r>
          </a:p>
          <a:p>
            <a:pPr algn="ctr">
              <a:buNone/>
            </a:pP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приємно</a:t>
            </a:r>
            <a:r>
              <a:rPr lang="ru-RU" dirty="0"/>
              <a:t> </a:t>
            </a:r>
            <a:r>
              <a:rPr lang="ru-RU" dirty="0" err="1"/>
              <a:t>посміхніться</a:t>
            </a:r>
            <a:r>
              <a:rPr lang="ru-RU" dirty="0"/>
              <a:t>.</a:t>
            </a:r>
          </a:p>
          <a:p>
            <a:pPr algn="ctr">
              <a:buNone/>
            </a:pPr>
            <a:r>
              <a:rPr lang="ru-RU" dirty="0" err="1"/>
              <a:t>Продзвенів</a:t>
            </a:r>
            <a:r>
              <a:rPr lang="ru-RU" dirty="0"/>
              <a:t> уже </a:t>
            </a:r>
            <a:r>
              <a:rPr lang="ru-RU" dirty="0" err="1"/>
              <a:t>дзвінок</a:t>
            </a:r>
            <a:r>
              <a:rPr lang="ru-RU" dirty="0"/>
              <a:t>.</a:t>
            </a:r>
          </a:p>
          <a:p>
            <a:pPr algn="ctr">
              <a:buNone/>
            </a:pPr>
            <a:r>
              <a:rPr lang="ru-RU" dirty="0" err="1"/>
              <a:t>Починаємо</a:t>
            </a:r>
            <a:r>
              <a:rPr lang="ru-RU" dirty="0"/>
              <a:t> урок!</a:t>
            </a:r>
          </a:p>
          <a:p>
            <a:pPr algn="ctr">
              <a:buNone/>
            </a:pP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закінчилась</a:t>
            </a:r>
            <a:r>
              <a:rPr lang="ru-RU" dirty="0"/>
              <a:t> </a:t>
            </a:r>
            <a:r>
              <a:rPr lang="ru-RU" dirty="0" err="1"/>
              <a:t>перерва</a:t>
            </a:r>
            <a:r>
              <a:rPr lang="ru-RU" dirty="0"/>
              <a:t>.</a:t>
            </a:r>
          </a:p>
          <a:p>
            <a:pPr algn="ctr">
              <a:buNone/>
            </a:pPr>
            <a:r>
              <a:rPr lang="ru-RU" dirty="0"/>
              <a:t> І </a:t>
            </a:r>
            <a:r>
              <a:rPr lang="ru-RU" dirty="0" err="1"/>
              <a:t>дзвенить</a:t>
            </a:r>
            <a:r>
              <a:rPr lang="ru-RU" dirty="0"/>
              <a:t> для нас </a:t>
            </a:r>
            <a:r>
              <a:rPr lang="ru-RU" dirty="0" err="1"/>
              <a:t>дзвінок</a:t>
            </a:r>
            <a:r>
              <a:rPr lang="ru-RU" dirty="0"/>
              <a:t>.</a:t>
            </a:r>
          </a:p>
          <a:p>
            <a:pPr algn="ctr">
              <a:buNone/>
            </a:pPr>
            <a:r>
              <a:rPr lang="ru-RU" dirty="0"/>
              <a:t> 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зібралися</a:t>
            </a:r>
            <a:r>
              <a:rPr lang="ru-RU" dirty="0"/>
              <a:t> у </a:t>
            </a:r>
            <a:r>
              <a:rPr lang="ru-RU" dirty="0" err="1"/>
              <a:t>класі</a:t>
            </a:r>
            <a:r>
              <a:rPr lang="ru-RU" dirty="0"/>
              <a:t>?</a:t>
            </a:r>
          </a:p>
          <a:p>
            <a:pPr algn="ctr">
              <a:buNone/>
            </a:pPr>
            <a:r>
              <a:rPr lang="ru-RU" dirty="0"/>
              <a:t> </a:t>
            </a:r>
            <a:r>
              <a:rPr lang="ru-RU" dirty="0" err="1"/>
              <a:t>Починаємо</a:t>
            </a:r>
            <a:r>
              <a:rPr lang="ru-RU" dirty="0"/>
              <a:t> урок!</a:t>
            </a:r>
          </a:p>
          <a:p>
            <a:endParaRPr lang="ru-RU" dirty="0"/>
          </a:p>
        </p:txBody>
      </p:sp>
      <p:pic>
        <p:nvPicPr>
          <p:cNvPr id="4" name="Рисунок 3" descr="7aa3cdbe521e8339c01d4c47e738f89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2354203" cy="1566853"/>
          </a:xfrm>
          <a:prstGeom prst="rect">
            <a:avLst/>
          </a:prstGeom>
        </p:spPr>
      </p:pic>
      <p:pic>
        <p:nvPicPr>
          <p:cNvPr id="5" name="Рисунок 4" descr="2519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5072061"/>
            <a:ext cx="1785939" cy="178593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Роботящі руки – гори вернуть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ÐÐ°ÑÑÐ¸Ð½ÐºÐ¸ Ð¿Ð¾ Ð·Ð°Ð¿ÑÐ¾ÑÑ ÐºÐ°ÑÑÐ¸Ð½ÐºÐ¸ Ð¿ÑÐ¾ Ð¿ÑÐ°ÑÑ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73514"/>
            <a:ext cx="6048672" cy="44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96752"/>
            <a:ext cx="1961043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24936" cy="1731982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Хочеш бути щасливим, не будь лінивим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0960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57" y="3573016"/>
            <a:ext cx="1961043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Синоптична хвилинка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/>
          </a:bodyPr>
          <a:lstStyle/>
          <a:p>
            <a:r>
              <a:rPr lang="uk-UA" dirty="0"/>
              <a:t>Яка зараз пора року?</a:t>
            </a:r>
          </a:p>
          <a:p>
            <a:r>
              <a:rPr lang="uk-UA" dirty="0"/>
              <a:t>Який місяць?</a:t>
            </a:r>
          </a:p>
          <a:p>
            <a:r>
              <a:rPr lang="uk-UA" dirty="0"/>
              <a:t>Яке число?</a:t>
            </a:r>
          </a:p>
          <a:p>
            <a:r>
              <a:rPr lang="uk-UA" dirty="0"/>
              <a:t>Тепло чи холодно надворі?</a:t>
            </a:r>
          </a:p>
          <a:p>
            <a:r>
              <a:rPr lang="uk-UA" dirty="0"/>
              <a:t>Який стан неба?</a:t>
            </a:r>
          </a:p>
          <a:p>
            <a:r>
              <a:rPr lang="uk-UA" dirty="0"/>
              <a:t>Яка температура повітря? </a:t>
            </a:r>
          </a:p>
          <a:p>
            <a:r>
              <a:rPr lang="uk-UA" dirty="0"/>
              <a:t>Чи були сьогодні протягом дня опади?</a:t>
            </a:r>
          </a:p>
          <a:p>
            <a:r>
              <a:rPr lang="uk-UA" dirty="0"/>
              <a:t>Що ще цікавого ви помітили?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помагай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Через поле, через гай                           Обходивши луг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Ходить хлопчик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Помагай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      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село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приніс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Бачить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хлопчик: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сад, —            За селом копали став,—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поміг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кінчити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ряд.            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Помагай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візок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дістав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Вмить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приніс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         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день возив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 полив аж два ряди.                            Аж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вищав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візок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пасіки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пішов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,—             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Помагая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труді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Помагай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знайшов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              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Ковалі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муляри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трударі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Ось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часу не гай.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Будь, як хлопчик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Помагай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Робота над прислів’ями про працю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4800" dirty="0"/>
              <a:t>Де праця, там і щастя.</a:t>
            </a:r>
          </a:p>
          <a:p>
            <a:r>
              <a:rPr lang="uk-UA" sz="4800" dirty="0"/>
              <a:t>Більше справ, а менше слів.</a:t>
            </a:r>
          </a:p>
          <a:p>
            <a:r>
              <a:rPr lang="uk-UA" sz="4800" dirty="0"/>
              <a:t>Нудний день до вечора, коли нічого робити.</a:t>
            </a:r>
          </a:p>
          <a:p>
            <a:r>
              <a:rPr lang="uk-UA" sz="4800" dirty="0"/>
              <a:t>Весняний день рік годує.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714997" cy="3500438"/>
          </a:xfrm>
        </p:spPr>
      </p:pic>
      <p:sp>
        <p:nvSpPr>
          <p:cNvPr id="5" name="TextBox 4"/>
          <p:cNvSpPr txBox="1"/>
          <p:nvPr/>
        </p:nvSpPr>
        <p:spPr>
          <a:xfrm>
            <a:off x="5500694" y="857232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Обробляють землю</a:t>
            </a:r>
            <a:endParaRPr lang="ru-RU" sz="3600" b="1" dirty="0"/>
          </a:p>
        </p:txBody>
      </p:sp>
      <p:pic>
        <p:nvPicPr>
          <p:cNvPr id="6" name="Рисунок 5" descr="21dd3146cffde81bb369b9ad66eb2589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500438"/>
            <a:ext cx="5000628" cy="3357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572008"/>
            <a:ext cx="3500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Вирощують сади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джільництв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5131833" cy="3143248"/>
          </a:xfrm>
          <a:prstGeom prst="rect">
            <a:avLst/>
          </a:prstGeom>
        </p:spPr>
      </p:pic>
      <p:pic>
        <p:nvPicPr>
          <p:cNvPr id="5" name="Рисунок 4" descr="tmp8999770518370385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143249"/>
            <a:ext cx="5572132" cy="3714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0694" y="100010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Займаються бджільництвом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4214818"/>
            <a:ext cx="3000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/>
              <a:t>Доглядають за худобою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Уявна подорож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643578"/>
          </a:xfrm>
        </p:spPr>
        <p:txBody>
          <a:bodyPr/>
          <a:lstStyle/>
          <a:p>
            <a:r>
              <a:rPr lang="uk-UA" sz="3600" dirty="0"/>
              <a:t>Які інструменти ми візьмемо із собою?</a:t>
            </a:r>
          </a:p>
          <a:p>
            <a:r>
              <a:rPr lang="uk-UA" sz="2400" dirty="0"/>
              <a:t>Листя виберу з землі,                                </a:t>
            </a:r>
          </a:p>
          <a:p>
            <a:pPr>
              <a:buNone/>
            </a:pPr>
            <a:r>
              <a:rPr lang="uk-UA" sz="2400" dirty="0"/>
              <a:t>     не лопата, а …</a:t>
            </a:r>
          </a:p>
          <a:p>
            <a:pPr>
              <a:buNone/>
            </a:pPr>
            <a:endParaRPr lang="uk-UA" sz="2400" dirty="0"/>
          </a:p>
          <a:p>
            <a:pPr>
              <a:buNone/>
            </a:pPr>
            <a:endParaRPr lang="uk-UA" sz="2400" dirty="0"/>
          </a:p>
          <a:p>
            <a:r>
              <a:rPr lang="uk-UA" sz="2400" dirty="0"/>
              <a:t>Хоча і гостра, не зубата!</a:t>
            </a:r>
          </a:p>
          <a:p>
            <a:pPr>
              <a:buNone/>
            </a:pPr>
            <a:r>
              <a:rPr lang="uk-UA" sz="2400" dirty="0"/>
              <a:t>	Копає землю нам ….</a:t>
            </a:r>
          </a:p>
          <a:p>
            <a:pPr>
              <a:buNone/>
            </a:pPr>
            <a:endParaRPr lang="uk-UA" sz="2400" dirty="0"/>
          </a:p>
          <a:p>
            <a:pPr marL="457200" indent="-457200"/>
            <a:r>
              <a:rPr lang="uk-UA" sz="2400" dirty="0"/>
              <a:t>Пострибає, наче жабка,</a:t>
            </a:r>
          </a:p>
          <a:p>
            <a:pPr marL="457200" indent="-457200">
              <a:buNone/>
            </a:pPr>
            <a:r>
              <a:rPr lang="uk-UA" sz="2400" dirty="0"/>
              <a:t>	По рядочках в полі …  </a:t>
            </a:r>
            <a:endParaRPr lang="ru-RU" sz="2400" dirty="0"/>
          </a:p>
        </p:txBody>
      </p:sp>
      <p:pic>
        <p:nvPicPr>
          <p:cNvPr id="4" name="Рисунок 3" descr="395767688_w640_h640_grabli-sadovye-fisk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857364"/>
            <a:ext cx="1571636" cy="1571636"/>
          </a:xfrm>
          <a:prstGeom prst="rect">
            <a:avLst/>
          </a:prstGeom>
        </p:spPr>
      </p:pic>
      <p:pic>
        <p:nvPicPr>
          <p:cNvPr id="5" name="Рисунок 4" descr="78b43804734164f037c68adf826431f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786190"/>
            <a:ext cx="2098171" cy="1266820"/>
          </a:xfrm>
          <a:prstGeom prst="rect">
            <a:avLst/>
          </a:prstGeom>
        </p:spPr>
      </p:pic>
      <p:pic>
        <p:nvPicPr>
          <p:cNvPr id="6" name="Рисунок 5" descr="Sapka-s-derzhak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5214946"/>
            <a:ext cx="1643054" cy="164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Уявна подорож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r>
              <a:rPr lang="uk-UA" dirty="0"/>
              <a:t>Які види робіт виконуватимемо? </a:t>
            </a:r>
            <a:endParaRPr lang="ru-RU" dirty="0"/>
          </a:p>
        </p:txBody>
      </p:sp>
      <p:pic>
        <p:nvPicPr>
          <p:cNvPr id="4" name="Рисунок 3" descr="1549031658_5ab24e52ca3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43116"/>
            <a:ext cx="3286116" cy="2184301"/>
          </a:xfrm>
          <a:prstGeom prst="rect">
            <a:avLst/>
          </a:prstGeom>
        </p:spPr>
      </p:pic>
      <p:pic>
        <p:nvPicPr>
          <p:cNvPr id="5" name="Рисунок 4" descr="14938967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329109"/>
            <a:ext cx="3799273" cy="2528891"/>
          </a:xfrm>
          <a:prstGeom prst="rect">
            <a:avLst/>
          </a:prstGeom>
        </p:spPr>
      </p:pic>
      <p:pic>
        <p:nvPicPr>
          <p:cNvPr id="6" name="Рисунок 5" descr="depositphotos_9820386-stock-photo-family-at-work-in-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857364"/>
            <a:ext cx="3714744" cy="24764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</TotalTime>
  <Words>299</Words>
  <Application>Microsoft Office PowerPoint</Application>
  <PresentationFormat>Екран (4:3)</PresentationFormat>
  <Paragraphs>70</Paragraphs>
  <Slides>21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Землю сонце прикрашає, а людину- праця                                                    Підготувала: Тетяна  Ткач      </vt:lpstr>
      <vt:lpstr>Привітання </vt:lpstr>
      <vt:lpstr>Синоптична хвилинка</vt:lpstr>
      <vt:lpstr>помагай</vt:lpstr>
      <vt:lpstr>Робота над прислів’ями про працю</vt:lpstr>
      <vt:lpstr>Презентація PowerPoint</vt:lpstr>
      <vt:lpstr>Презентація PowerPoint</vt:lpstr>
      <vt:lpstr>Уявна подорож</vt:lpstr>
      <vt:lpstr>Уявна подорож</vt:lpstr>
      <vt:lpstr>Робота в групах</vt:lpstr>
      <vt:lpstr>Гра “ Що зайве”</vt:lpstr>
      <vt:lpstr>Гра “ На годуй тварин ”</vt:lpstr>
      <vt:lpstr>Гра – естафета “Що на городі росте?”</vt:lpstr>
      <vt:lpstr>Математична розминка</vt:lpstr>
      <vt:lpstr>Відповідь</vt:lpstr>
      <vt:lpstr>Математична розминка</vt:lpstr>
      <vt:lpstr>Відповідь </vt:lpstr>
      <vt:lpstr>Праця людину годує, а лінь марнує</vt:lpstr>
      <vt:lpstr>Життя вимірюється не роками, а працею</vt:lpstr>
      <vt:lpstr>Роботящі руки – гори вернуть</vt:lpstr>
      <vt:lpstr>Хочеш бути щасливим, не будь лінивим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Праця людей навесні</dc:title>
  <dc:creator>Админ</dc:creator>
  <cp:lastModifiedBy>user</cp:lastModifiedBy>
  <cp:revision>29</cp:revision>
  <dcterms:created xsi:type="dcterms:W3CDTF">2019-03-25T16:03:10Z</dcterms:created>
  <dcterms:modified xsi:type="dcterms:W3CDTF">2021-04-26T20:03:46Z</dcterms:modified>
</cp:coreProperties>
</file>