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5" r:id="rId8"/>
    <p:sldId id="264" r:id="rId9"/>
    <p:sldId id="280" r:id="rId10"/>
    <p:sldId id="279" r:id="rId11"/>
    <p:sldId id="278" r:id="rId12"/>
    <p:sldId id="277" r:id="rId13"/>
    <p:sldId id="283" r:id="rId14"/>
    <p:sldId id="282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3581400"/>
          </a:xfrm>
        </p:spPr>
        <p:txBody>
          <a:bodyPr>
            <a:normAutofit/>
          </a:bodyPr>
          <a:lstStyle/>
          <a:p>
            <a:r>
              <a:rPr lang="uk-UA" sz="6600" b="1" dirty="0">
                <a:solidFill>
                  <a:srgbClr val="0070C0"/>
                </a:solidFill>
              </a:rPr>
              <a:t>У гостях у </a:t>
            </a:r>
            <a:br>
              <a:rPr lang="uk-UA" sz="6600" b="1" dirty="0">
                <a:solidFill>
                  <a:srgbClr val="0070C0"/>
                </a:solidFill>
              </a:rPr>
            </a:br>
            <a:r>
              <a:rPr lang="uk-UA" sz="6600" b="1" dirty="0">
                <a:solidFill>
                  <a:srgbClr val="0070C0"/>
                </a:solidFill>
              </a:rPr>
              <a:t>світлофора</a:t>
            </a:r>
            <a:br>
              <a:rPr lang="uk-UA" sz="6600" b="1" dirty="0">
                <a:solidFill>
                  <a:srgbClr val="0070C0"/>
                </a:solidFill>
              </a:rPr>
            </a:br>
            <a:r>
              <a:rPr lang="uk-UA" sz="6600" b="1" dirty="0" err="1">
                <a:solidFill>
                  <a:srgbClr val="0070C0"/>
                </a:solidFill>
              </a:rPr>
              <a:t>Моргайка</a:t>
            </a:r>
            <a:endParaRPr lang="ru-RU" sz="6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ÐÐ°ÑÑÐ¸Ð½ÐºÐ¸ Ð¿Ð¾ Ð·Ð°Ð¿ÑÐ¾ÑÑ ÐºÐ°ÑÑÐ¸Ð½ÐºÐ¸ Ð½Ð° ÑÐµÐ¼Ñ Ð¿Ð´Ð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057400"/>
            <a:ext cx="2695575" cy="47625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1E6717-056A-A04D-8728-F9805B260C83}"/>
              </a:ext>
            </a:extLst>
          </p:cNvPr>
          <p:cNvSpPr txBox="1"/>
          <p:nvPr/>
        </p:nvSpPr>
        <p:spPr>
          <a:xfrm>
            <a:off x="3276600" y="5911334"/>
            <a:ext cx="416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i="1" dirty="0">
                <a:solidFill>
                  <a:srgbClr val="0070C0"/>
                </a:solidFill>
              </a:rPr>
              <a:t>Підготувала: Валентина Панченко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799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82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305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ru-RU" sz="5400" b="1" dirty="0" err="1">
                <a:solidFill>
                  <a:srgbClr val="7030A0"/>
                </a:solidFill>
              </a:rPr>
              <a:t>Кожна</a:t>
            </a:r>
            <a:r>
              <a:rPr lang="ru-RU" sz="5400" b="1" dirty="0">
                <a:solidFill>
                  <a:srgbClr val="7030A0"/>
                </a:solidFill>
              </a:rPr>
              <a:t> </a:t>
            </a:r>
            <a:r>
              <a:rPr lang="ru-RU" sz="5400" b="1" dirty="0" err="1">
                <a:solidFill>
                  <a:srgbClr val="7030A0"/>
                </a:solidFill>
              </a:rPr>
              <a:t>людина</a:t>
            </a:r>
            <a:r>
              <a:rPr lang="ru-RU" sz="5400" b="1" dirty="0">
                <a:solidFill>
                  <a:srgbClr val="7030A0"/>
                </a:solidFill>
              </a:rPr>
              <a:t> повинна знати</a:t>
            </a:r>
            <a:br>
              <a:rPr lang="ru-RU" sz="5400" b="1" dirty="0">
                <a:solidFill>
                  <a:srgbClr val="7030A0"/>
                </a:solidFill>
              </a:rPr>
            </a:br>
            <a:r>
              <a:rPr lang="ru-RU" sz="5400" b="1" dirty="0" err="1">
                <a:solidFill>
                  <a:srgbClr val="7030A0"/>
                </a:solidFill>
              </a:rPr>
              <a:t>Дорожні</a:t>
            </a:r>
            <a:r>
              <a:rPr lang="ru-RU" sz="5400" b="1" dirty="0">
                <a:solidFill>
                  <a:srgbClr val="7030A0"/>
                </a:solidFill>
              </a:rPr>
              <a:t> правила в </a:t>
            </a:r>
            <a:r>
              <a:rPr lang="ru-RU" sz="5400" b="1" dirty="0" err="1">
                <a:solidFill>
                  <a:srgbClr val="7030A0"/>
                </a:solidFill>
              </a:rPr>
              <a:t>житті</a:t>
            </a:r>
            <a:r>
              <a:rPr lang="ru-RU" sz="5400" b="1" dirty="0">
                <a:solidFill>
                  <a:srgbClr val="7030A0"/>
                </a:solidFill>
              </a:rPr>
              <a:t>.</a:t>
            </a:r>
            <a:br>
              <a:rPr lang="ru-RU" sz="5400" b="1" dirty="0">
                <a:solidFill>
                  <a:srgbClr val="7030A0"/>
                </a:solidFill>
              </a:rPr>
            </a:br>
            <a:r>
              <a:rPr lang="ru-RU" sz="5400" b="1" dirty="0" err="1">
                <a:solidFill>
                  <a:srgbClr val="7030A0"/>
                </a:solidFill>
              </a:rPr>
              <a:t>Усі</a:t>
            </a:r>
            <a:r>
              <a:rPr lang="ru-RU" sz="5400" b="1" dirty="0">
                <a:solidFill>
                  <a:srgbClr val="7030A0"/>
                </a:solidFill>
              </a:rPr>
              <a:t> </a:t>
            </a:r>
            <a:r>
              <a:rPr lang="ru-RU" sz="5400" b="1" dirty="0" err="1">
                <a:solidFill>
                  <a:srgbClr val="7030A0"/>
                </a:solidFill>
              </a:rPr>
              <a:t>виконувати</a:t>
            </a:r>
            <a:r>
              <a:rPr lang="ru-RU" sz="5400" b="1" dirty="0">
                <a:solidFill>
                  <a:srgbClr val="7030A0"/>
                </a:solidFill>
              </a:rPr>
              <a:t>, не </a:t>
            </a:r>
            <a:r>
              <a:rPr lang="ru-RU" sz="5400" b="1" dirty="0" err="1">
                <a:solidFill>
                  <a:srgbClr val="7030A0"/>
                </a:solidFill>
              </a:rPr>
              <a:t>забувати</a:t>
            </a:r>
            <a:r>
              <a:rPr lang="ru-RU" sz="5400" b="1" dirty="0">
                <a:solidFill>
                  <a:srgbClr val="7030A0"/>
                </a:solidFill>
              </a:rPr>
              <a:t>,</a:t>
            </a:r>
            <a:br>
              <a:rPr lang="ru-RU" sz="5400" b="1" dirty="0">
                <a:solidFill>
                  <a:srgbClr val="7030A0"/>
                </a:solidFill>
              </a:rPr>
            </a:br>
            <a:r>
              <a:rPr lang="ru-RU" sz="5400" b="1" dirty="0">
                <a:solidFill>
                  <a:srgbClr val="7030A0"/>
                </a:solidFill>
              </a:rPr>
              <a:t> </a:t>
            </a:r>
            <a:r>
              <a:rPr lang="ru-RU" sz="5400" b="1" dirty="0" err="1">
                <a:solidFill>
                  <a:srgbClr val="7030A0"/>
                </a:solidFill>
              </a:rPr>
              <a:t>Своє</a:t>
            </a:r>
            <a:r>
              <a:rPr lang="ru-RU" sz="5400" b="1" dirty="0">
                <a:solidFill>
                  <a:srgbClr val="7030A0"/>
                </a:solidFill>
              </a:rPr>
              <a:t> </a:t>
            </a:r>
            <a:r>
              <a:rPr lang="ru-RU" sz="5400" b="1" dirty="0" err="1">
                <a:solidFill>
                  <a:srgbClr val="7030A0"/>
                </a:solidFill>
              </a:rPr>
              <a:t>життя</a:t>
            </a:r>
            <a:r>
              <a:rPr lang="ru-RU" sz="5400" b="1" dirty="0">
                <a:solidFill>
                  <a:srgbClr val="7030A0"/>
                </a:solidFill>
              </a:rPr>
              <a:t> так </a:t>
            </a:r>
            <a:r>
              <a:rPr lang="ru-RU" sz="5400" b="1" dirty="0" err="1">
                <a:solidFill>
                  <a:srgbClr val="7030A0"/>
                </a:solidFill>
              </a:rPr>
              <a:t>зберегти</a:t>
            </a:r>
            <a:r>
              <a:rPr lang="ru-RU" sz="5400" b="1" dirty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ºÐ°ÑÑÐ¸Ð½ÐºÐ¸ Ð½Ð° ÑÐµÐ¼Ñ Ð¿Ð´Ð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04800"/>
            <a:ext cx="3910423" cy="6248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133600"/>
            <a:ext cx="5105400" cy="1143000"/>
          </a:xfrm>
        </p:spPr>
        <p:txBody>
          <a:bodyPr>
            <a:noAutofit/>
          </a:bodyPr>
          <a:lstStyle/>
          <a:p>
            <a:r>
              <a:rPr lang="uk-UA" sz="8000" b="1" dirty="0">
                <a:solidFill>
                  <a:srgbClr val="00B0F0"/>
                </a:solidFill>
              </a:rPr>
              <a:t>Світлофор</a:t>
            </a:r>
            <a:endParaRPr lang="ru-RU" sz="8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Слово </a:t>
            </a:r>
            <a:r>
              <a:rPr lang="ru-RU" b="1" dirty="0" err="1">
                <a:solidFill>
                  <a:srgbClr val="000000"/>
                </a:solidFill>
              </a:rPr>
              <a:t>складається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з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двох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частин</a:t>
            </a:r>
            <a:r>
              <a:rPr lang="ru-RU" b="1" dirty="0">
                <a:solidFill>
                  <a:srgbClr val="000000"/>
                </a:solidFill>
              </a:rPr>
              <a:t> – „</a:t>
            </a:r>
            <a:r>
              <a:rPr lang="ru-RU" b="1" dirty="0" err="1">
                <a:solidFill>
                  <a:srgbClr val="000000"/>
                </a:solidFill>
              </a:rPr>
              <a:t>світло</a:t>
            </a:r>
            <a:r>
              <a:rPr lang="ru-RU" b="1" dirty="0">
                <a:solidFill>
                  <a:srgbClr val="000000"/>
                </a:solidFill>
              </a:rPr>
              <a:t>” „фор”. </a:t>
            </a:r>
            <a:r>
              <a:rPr lang="ru-RU" b="1" dirty="0" err="1">
                <a:solidFill>
                  <a:srgbClr val="000000"/>
                </a:solidFill>
              </a:rPr>
              <a:t>Що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таке</a:t>
            </a:r>
            <a:r>
              <a:rPr lang="ru-RU" b="1" dirty="0">
                <a:solidFill>
                  <a:srgbClr val="000000"/>
                </a:solidFill>
              </a:rPr>
              <a:t> „</a:t>
            </a:r>
            <a:r>
              <a:rPr lang="ru-RU" b="1" dirty="0" err="1">
                <a:solidFill>
                  <a:srgbClr val="000000"/>
                </a:solidFill>
              </a:rPr>
              <a:t>світло</a:t>
            </a:r>
            <a:r>
              <a:rPr lang="ru-RU" b="1" dirty="0">
                <a:solidFill>
                  <a:srgbClr val="000000"/>
                </a:solidFill>
              </a:rPr>
              <a:t>” </a:t>
            </a:r>
            <a:r>
              <a:rPr lang="ru-RU" b="1" dirty="0" err="1">
                <a:solidFill>
                  <a:srgbClr val="000000"/>
                </a:solidFill>
              </a:rPr>
              <a:t>зрозуміло</a:t>
            </a:r>
            <a:r>
              <a:rPr lang="ru-RU" b="1" dirty="0">
                <a:solidFill>
                  <a:srgbClr val="000000"/>
                </a:solidFill>
              </a:rPr>
              <a:t>. А слово „фор” </a:t>
            </a:r>
            <a:r>
              <a:rPr lang="ru-RU" b="1" dirty="0" err="1">
                <a:solidFill>
                  <a:srgbClr val="000000"/>
                </a:solidFill>
              </a:rPr>
              <a:t>пішло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від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грецького</a:t>
            </a:r>
            <a:r>
              <a:rPr lang="ru-RU" b="1" dirty="0">
                <a:solidFill>
                  <a:srgbClr val="000000"/>
                </a:solidFill>
              </a:rPr>
              <a:t> „</a:t>
            </a:r>
            <a:r>
              <a:rPr lang="ru-RU" b="1" dirty="0" err="1">
                <a:solidFill>
                  <a:srgbClr val="000000"/>
                </a:solidFill>
              </a:rPr>
              <a:t>форос</a:t>
            </a:r>
            <a:r>
              <a:rPr lang="ru-RU" b="1" dirty="0">
                <a:solidFill>
                  <a:srgbClr val="000000"/>
                </a:solidFill>
              </a:rPr>
              <a:t>”, </a:t>
            </a:r>
            <a:r>
              <a:rPr lang="ru-RU" b="1" dirty="0" err="1">
                <a:solidFill>
                  <a:srgbClr val="000000"/>
                </a:solidFill>
              </a:rPr>
              <a:t>що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означає</a:t>
            </a:r>
            <a:r>
              <a:rPr lang="ru-RU" b="1" dirty="0">
                <a:solidFill>
                  <a:srgbClr val="000000"/>
                </a:solidFill>
              </a:rPr>
              <a:t> той, </a:t>
            </a:r>
            <a:r>
              <a:rPr lang="ru-RU" b="1" dirty="0" err="1">
                <a:solidFill>
                  <a:srgbClr val="000000"/>
                </a:solidFill>
              </a:rPr>
              <a:t>що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несе</a:t>
            </a:r>
            <a:r>
              <a:rPr lang="ru-RU" b="1" dirty="0">
                <a:solidFill>
                  <a:srgbClr val="000000"/>
                </a:solidFill>
              </a:rPr>
              <a:t>”.А разом – „</a:t>
            </a:r>
            <a:r>
              <a:rPr lang="ru-RU" b="1" dirty="0" err="1">
                <a:solidFill>
                  <a:srgbClr val="000000"/>
                </a:solidFill>
              </a:rPr>
              <a:t>носій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світла</a:t>
            </a:r>
            <a:r>
              <a:rPr lang="ru-RU" b="1" dirty="0">
                <a:solidFill>
                  <a:srgbClr val="000000"/>
                </a:solidFill>
              </a:rPr>
              <a:t>”. </a:t>
            </a:r>
            <a:r>
              <a:rPr lang="ru-RU" b="1" dirty="0" err="1">
                <a:solidFill>
                  <a:srgbClr val="000000"/>
                </a:solidFill>
              </a:rPr>
              <a:t>Він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і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несе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світло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трьох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кольорів</a:t>
            </a:r>
            <a:r>
              <a:rPr lang="ru-RU" b="1" dirty="0">
                <a:solidFill>
                  <a:srgbClr val="000000"/>
                </a:solidFill>
              </a:rPr>
              <a:t>. </a:t>
            </a:r>
            <a:br>
              <a:rPr lang="ru-RU" b="1" dirty="0">
                <a:solidFill>
                  <a:srgbClr val="000000"/>
                </a:solidFill>
              </a:rPr>
            </a:b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Пішохідний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світлофор</a:t>
            </a:r>
            <a:r>
              <a:rPr lang="ru-RU" b="1" dirty="0">
                <a:solidFill>
                  <a:srgbClr val="7030A0"/>
                </a:solidFill>
              </a:rPr>
              <a:t>, на </a:t>
            </a:r>
            <a:r>
              <a:rPr lang="ru-RU" b="1" dirty="0" err="1">
                <a:solidFill>
                  <a:srgbClr val="7030A0"/>
                </a:solidFill>
              </a:rPr>
              <a:t>відміну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від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звичайного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має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тільки</a:t>
            </a:r>
            <a:r>
              <a:rPr lang="ru-RU" b="1" dirty="0">
                <a:solidFill>
                  <a:srgbClr val="7030A0"/>
                </a:solidFill>
              </a:rPr>
              <a:t> …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33400" y="2133600"/>
            <a:ext cx="8064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0000FF"/>
                </a:solidFill>
              </a:rPr>
              <a:t>два </a:t>
            </a:r>
            <a:r>
              <a:rPr lang="ru-RU" sz="4000" b="1" dirty="0" err="1">
                <a:solidFill>
                  <a:srgbClr val="0000FF"/>
                </a:solidFill>
              </a:rPr>
              <a:t>сигнали</a:t>
            </a:r>
            <a:r>
              <a:rPr lang="ru-RU" sz="4000" b="1" dirty="0">
                <a:solidFill>
                  <a:srgbClr val="0000FF"/>
                </a:solidFill>
              </a:rPr>
              <a:t> </a:t>
            </a:r>
            <a:r>
              <a:rPr lang="ru-RU" sz="4000" b="1" dirty="0" err="1">
                <a:solidFill>
                  <a:srgbClr val="0000FF"/>
                </a:solidFill>
              </a:rPr>
              <a:t>червоний</a:t>
            </a:r>
            <a:r>
              <a:rPr lang="ru-RU" sz="4000" b="1" dirty="0">
                <a:solidFill>
                  <a:srgbClr val="0000FF"/>
                </a:solidFill>
              </a:rPr>
              <a:t> та </a:t>
            </a:r>
            <a:r>
              <a:rPr lang="ru-RU" sz="4000" b="1" dirty="0" err="1">
                <a:solidFill>
                  <a:srgbClr val="0000FF"/>
                </a:solidFill>
              </a:rPr>
              <a:t>зелений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6" name="Picture 11" descr="ANd9GcTPZVgUPAiPRN-TPn5j_O4jXMDxVKI11tgavBLoYWeEq99uPhS4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048000"/>
            <a:ext cx="167957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ANd9GcQwN35UmgZ9qjCocvJvdD79eA0bZf0BxcLNquMiNjMJNnYvwRL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048000"/>
            <a:ext cx="17430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ANd9GcTLADbvUUoxMK3y3fUNXHuUV20DnjWP9cDnxPaeJ1Rk7Wf38Hb8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048000"/>
            <a:ext cx="1947862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82073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7030A0"/>
                </a:solidFill>
                <a:cs typeface="Times New Roman" pitchFamily="18" charset="0"/>
              </a:rPr>
              <a:t>   За </a:t>
            </a:r>
            <a:r>
              <a:rPr lang="ru-RU" sz="4000" b="1" dirty="0" err="1">
                <a:solidFill>
                  <a:srgbClr val="7030A0"/>
                </a:solidFill>
                <a:cs typeface="Times New Roman" pitchFamily="18" charset="0"/>
              </a:rPr>
              <a:t>розташуванням</a:t>
            </a:r>
            <a:r>
              <a:rPr lang="ru-RU" sz="40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cs typeface="Times New Roman" pitchFamily="18" charset="0"/>
              </a:rPr>
              <a:t>розрізняють</a:t>
            </a:r>
            <a:r>
              <a:rPr lang="ru-RU" sz="4000" b="1" dirty="0">
                <a:solidFill>
                  <a:srgbClr val="7030A0"/>
                </a:solidFill>
                <a:cs typeface="Times New Roman" pitchFamily="18" charset="0"/>
              </a:rPr>
              <a:t> два </a:t>
            </a:r>
            <a:r>
              <a:rPr lang="ru-RU" sz="4000" b="1" dirty="0" err="1">
                <a:solidFill>
                  <a:srgbClr val="7030A0"/>
                </a:solidFill>
                <a:cs typeface="Times New Roman" pitchFamily="18" charset="0"/>
              </a:rPr>
              <a:t>види</a:t>
            </a:r>
            <a:r>
              <a:rPr lang="ru-RU" sz="40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cs typeface="Times New Roman" pitchFamily="18" charset="0"/>
              </a:rPr>
              <a:t>світлофорів</a:t>
            </a:r>
            <a:r>
              <a:rPr lang="ru-RU" sz="4000" b="1" dirty="0">
                <a:solidFill>
                  <a:srgbClr val="7030A0"/>
                </a:solidFill>
                <a:cs typeface="Times New Roman" pitchFamily="18" charset="0"/>
              </a:rPr>
              <a:t>, а </a:t>
            </a:r>
            <a:r>
              <a:rPr lang="ru-RU" sz="4000" b="1" dirty="0" err="1">
                <a:solidFill>
                  <a:srgbClr val="7030A0"/>
                </a:solidFill>
                <a:cs typeface="Times New Roman" pitchFamily="18" charset="0"/>
              </a:rPr>
              <a:t>саме</a:t>
            </a:r>
            <a:r>
              <a:rPr lang="ru-RU" sz="4000" b="1" dirty="0">
                <a:solidFill>
                  <a:srgbClr val="7030A0"/>
                </a:solidFill>
                <a:cs typeface="Times New Roman" pitchFamily="18" charset="0"/>
              </a:rPr>
              <a:t>: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8313" y="1989138"/>
            <a:ext cx="82073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err="1">
                <a:solidFill>
                  <a:srgbClr val="0000FF"/>
                </a:solidFill>
              </a:rPr>
              <a:t>горизонтальні</a:t>
            </a:r>
            <a:r>
              <a:rPr lang="ru-RU" sz="4400" b="1" dirty="0">
                <a:solidFill>
                  <a:srgbClr val="0000FF"/>
                </a:solidFill>
              </a:rPr>
              <a:t> та </a:t>
            </a:r>
            <a:r>
              <a:rPr lang="ru-RU" sz="4400" b="1" dirty="0" err="1">
                <a:solidFill>
                  <a:srgbClr val="0000FF"/>
                </a:solidFill>
              </a:rPr>
              <a:t>вертикальні</a:t>
            </a:r>
            <a:endParaRPr lang="ru-RU" sz="4400" b="1" dirty="0">
              <a:solidFill>
                <a:srgbClr val="0000FF"/>
              </a:solidFill>
            </a:endParaRPr>
          </a:p>
        </p:txBody>
      </p:sp>
      <p:pic>
        <p:nvPicPr>
          <p:cNvPr id="7" name="Picture 9" descr="site48_20071025165040_svet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81400"/>
            <a:ext cx="316865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708275"/>
            <a:ext cx="360045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sv_3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267200"/>
            <a:ext cx="230505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B050"/>
                </a:solidFill>
              </a:rPr>
              <a:t>             </a:t>
            </a:r>
            <a:r>
              <a:rPr lang="uk-UA" sz="4800" b="1" dirty="0">
                <a:solidFill>
                  <a:srgbClr val="00B050"/>
                </a:solidFill>
              </a:rPr>
              <a:t>Пам’ятка з правил дорожнього руху.</a:t>
            </a:r>
            <a:endParaRPr lang="ru-RU" sz="2800" dirty="0">
              <a:solidFill>
                <a:srgbClr val="00B050"/>
              </a:solidFill>
            </a:endParaRPr>
          </a:p>
          <a:p>
            <a:r>
              <a:rPr lang="uk-UA" sz="3600" b="1" dirty="0">
                <a:solidFill>
                  <a:srgbClr val="00B0F0"/>
                </a:solidFill>
              </a:rPr>
              <a:t> </a:t>
            </a:r>
            <a:r>
              <a:rPr lang="uk-UA" sz="3600" b="1" dirty="0">
                <a:solidFill>
                  <a:srgbClr val="FF0000"/>
                </a:solidFill>
              </a:rPr>
              <a:t>1</a:t>
            </a:r>
            <a:r>
              <a:rPr lang="uk-UA" sz="4800" b="1" dirty="0">
                <a:solidFill>
                  <a:srgbClr val="FF0000"/>
                </a:solidFill>
              </a:rPr>
              <a:t>. </a:t>
            </a:r>
            <a:r>
              <a:rPr lang="uk-UA" sz="3600" b="1" dirty="0">
                <a:solidFill>
                  <a:srgbClr val="FF0000"/>
                </a:solidFill>
              </a:rPr>
              <a:t>Ходити по тротуарах і пішохідних доріжках, дотримуючись правої сторони.</a:t>
            </a:r>
            <a:endParaRPr lang="ru-RU" sz="3600" b="1" dirty="0">
              <a:solidFill>
                <a:srgbClr val="FF0000"/>
              </a:solidFill>
            </a:endParaRPr>
          </a:p>
          <a:p>
            <a:r>
              <a:rPr lang="uk-UA" b="1" dirty="0">
                <a:solidFill>
                  <a:srgbClr val="FF0000"/>
                </a:solidFill>
              </a:rPr>
              <a:t>   </a:t>
            </a:r>
            <a:r>
              <a:rPr lang="uk-UA" sz="3200" b="1" dirty="0">
                <a:solidFill>
                  <a:srgbClr val="00B0F0"/>
                </a:solidFill>
              </a:rPr>
              <a:t> </a:t>
            </a:r>
            <a:r>
              <a:rPr lang="uk-UA" sz="3600" b="1" dirty="0">
                <a:solidFill>
                  <a:srgbClr val="00B0F0"/>
                </a:solidFill>
              </a:rPr>
              <a:t>2. Перед тим, як починати перехід через вулицю чи дорогу, треба зупинитись і приготуватися до переходу, поглянути на обидві сторони ( спочатку на ліву, потім на праву) і лише тоді починати рух</a:t>
            </a:r>
            <a:r>
              <a:rPr lang="uk-UA" sz="3600" dirty="0">
                <a:solidFill>
                  <a:srgbClr val="00B0F0"/>
                </a:solidFill>
              </a:rPr>
              <a:t>.</a:t>
            </a:r>
            <a:endParaRPr lang="ru-RU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B050"/>
                </a:solidFill>
              </a:rPr>
              <a:t>             </a:t>
            </a:r>
            <a:r>
              <a:rPr lang="uk-UA" sz="4800" b="1" dirty="0">
                <a:solidFill>
                  <a:srgbClr val="00B050"/>
                </a:solidFill>
              </a:rPr>
              <a:t>Пам’ятка з правил дорожнього руху.</a:t>
            </a:r>
            <a:endParaRPr lang="ru-RU" sz="2800" dirty="0">
              <a:solidFill>
                <a:srgbClr val="00B050"/>
              </a:solidFill>
            </a:endParaRPr>
          </a:p>
          <a:p>
            <a:r>
              <a:rPr lang="uk-UA" sz="3600" b="1" dirty="0">
                <a:solidFill>
                  <a:srgbClr val="FF0000"/>
                </a:solidFill>
              </a:rPr>
              <a:t>3. Перетинати проїжджу частину по назначених пішохідних переходах. </a:t>
            </a:r>
            <a:endParaRPr lang="ru-RU" sz="3600" b="1" dirty="0">
              <a:solidFill>
                <a:srgbClr val="00B0F0"/>
              </a:solidFill>
            </a:endParaRPr>
          </a:p>
          <a:p>
            <a:r>
              <a:rPr lang="uk-UA" sz="3600" b="1" dirty="0">
                <a:solidFill>
                  <a:srgbClr val="00B0F0"/>
                </a:solidFill>
              </a:rPr>
              <a:t>     4.  Іти, а не бігти через дорогу</a:t>
            </a:r>
            <a:r>
              <a:rPr lang="uk-UA" sz="3600" dirty="0">
                <a:solidFill>
                  <a:srgbClr val="00B0F0"/>
                </a:solidFill>
              </a:rPr>
              <a:t>.</a:t>
            </a:r>
            <a:endParaRPr lang="ru-RU" sz="3600" dirty="0">
              <a:solidFill>
                <a:srgbClr val="00B0F0"/>
              </a:solidFill>
            </a:endParaRPr>
          </a:p>
          <a:p>
            <a:r>
              <a:rPr lang="uk-UA" sz="3600" b="1" dirty="0">
                <a:solidFill>
                  <a:srgbClr val="FF0000"/>
                </a:solidFill>
              </a:rPr>
              <a:t>     5. Допомагати в переході вулиці тому, хто цього потребує (незрячим, людям похилого віку, малюкам).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ºÐ°ÑÑÐ¸Ð½ÐºÐ¸ Ð½Ð° ÑÐµÐ¼Ñ Ð¿Ð´Ð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0"/>
            <a:ext cx="3962400" cy="7000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>
            <a:noAutofit/>
          </a:bodyPr>
          <a:lstStyle/>
          <a:p>
            <a:r>
              <a:rPr lang="uk-UA" sz="7200" b="1" dirty="0">
                <a:solidFill>
                  <a:srgbClr val="0070C0"/>
                </a:solidFill>
              </a:rPr>
              <a:t>Дорожні знаки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266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371600"/>
            <a:ext cx="6248400" cy="519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205</Words>
  <Application>Microsoft Office PowerPoint</Application>
  <PresentationFormat>Екран (4:3)</PresentationFormat>
  <Paragraphs>17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У гостях у  світлофора Моргайка</vt:lpstr>
      <vt:lpstr>Світлофор</vt:lpstr>
      <vt:lpstr>Слово складається з двох частин – „світло” „фор”. Що таке „світло” зрозуміло. А слово „фор” пішло від грецького „форос”, що означає той, що несе”.А разом – „носій світла”. Він і несе світло трьох кольорів.  </vt:lpstr>
      <vt:lpstr>Пішохідний світлофор, на відміну від звичайного, має тільки …</vt:lpstr>
      <vt:lpstr>Презентація PowerPoint</vt:lpstr>
      <vt:lpstr>             Пам’ятка з правил дорожнього руху.  1. Ходити по тротуарах і пішохідних доріжках, дотримуючись правої сторони.     2. Перед тим, як починати перехід через вулицю чи дорогу, треба зупинитись і приготуватися до переходу, поглянути на обидві сторони ( спочатку на ліву, потім на праву) і лише тоді починати рух.</vt:lpstr>
      <vt:lpstr>             Пам’ятка з правил дорожнього руху. 3. Перетинати проїжджу частину по назначених пішохідних переходах.       4.  Іти, а не бігти через дорогу.      5. Допомагати в переході вулиці тому, хто цього потребує (незрячим, людям похилого віку, малюкам).</vt:lpstr>
      <vt:lpstr>Презентація PowerPoint</vt:lpstr>
      <vt:lpstr>Дорожні знаки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Кожна людина повинна знати Дорожні правила в житті. Усі виконувати, не забувати,  Своє життя так зберегти.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гостях у світлофора Моргайка</dc:title>
  <dc:creator>Дима Кодря</dc:creator>
  <cp:lastModifiedBy>user</cp:lastModifiedBy>
  <cp:revision>14</cp:revision>
  <dcterms:created xsi:type="dcterms:W3CDTF">2019-08-05T15:07:43Z</dcterms:created>
  <dcterms:modified xsi:type="dcterms:W3CDTF">2021-04-29T18:21:11Z</dcterms:modified>
</cp:coreProperties>
</file>