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59" r:id="rId15"/>
    <p:sldId id="269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0000"/>
    <a:srgbClr val="0000FF"/>
    <a:srgbClr val="9900CC"/>
    <a:srgbClr val="00FF00"/>
    <a:srgbClr val="FF66FF"/>
    <a:srgbClr val="00FFFF"/>
    <a:srgbClr val="CC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gi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_90011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142984"/>
            <a:ext cx="742952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857356" y="142852"/>
            <a:ext cx="7072362" cy="92869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5921" dir="2700000" sy="50000" rotWithShape="0">
                    <a:srgbClr val="99FF33">
                      <a:alpha val="70000"/>
                    </a:srgbClr>
                  </a:outerShdw>
                </a:effectLst>
                <a:latin typeface="Arial Black"/>
              </a:rPr>
              <a:t>Первоцвіти</a:t>
            </a:r>
            <a:r>
              <a:rPr lang="ru-RU" sz="3600" kern="10" spc="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rotWithShape="0">
                    <a:srgbClr val="99FF33">
                      <a:alpha val="7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kern="10" spc="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rotWithShape="0">
                    <a:srgbClr val="99FF33">
                      <a:alpha val="70000"/>
                    </a:srgbClr>
                  </a:outerShdw>
                </a:effectLst>
                <a:latin typeface="Arial Black"/>
              </a:rPr>
              <a:t>України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5921" dir="2700000" sy="50000" rotWithShape="0">
                  <a:srgbClr val="99FF33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38" y="5643578"/>
            <a:ext cx="70723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резентацію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підготувала</a:t>
            </a:r>
            <a:b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Валентина Панченко</a:t>
            </a:r>
          </a:p>
        </p:txBody>
      </p:sp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79244">
            <a:off x="25043" y="-35936"/>
            <a:ext cx="1986553" cy="1924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928794" y="142852"/>
            <a:ext cx="2714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Сон-трава </a:t>
            </a:r>
          </a:p>
        </p:txBody>
      </p:sp>
      <p:pic>
        <p:nvPicPr>
          <p:cNvPr id="5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9542">
            <a:off x="-15005" y="-66920"/>
            <a:ext cx="1482470" cy="1371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Червона книга України ( Рослинний і тваринний світ ) [uk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0" y="0"/>
            <a:ext cx="1071570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4667250" y="4972050"/>
            <a:ext cx="447675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Свою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назву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цей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первоцвіт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дістав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через те,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що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його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квітки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в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негоду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і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холод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закриті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,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наче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сплять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, </a:t>
            </a:r>
          </a:p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або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через те,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що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використовували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це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зілля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в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народній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медицині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як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снодіючий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засіб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Администратор\Desktop\_90011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Администратор\Desktop\Pervocvety_42-650x97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52119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AutoShape 5" descr="https://idei-dekoru.com/wp-content/uploads/2016/03/Pervocvety_43-650x9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5"/>
            <a:ext cx="2071670" cy="185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3857619" y="142852"/>
            <a:ext cx="3500463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Ірідодіктіум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або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сітчастий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ірис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pic>
        <p:nvPicPr>
          <p:cNvPr id="9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55644">
            <a:off x="-78880" y="-64046"/>
            <a:ext cx="1667883" cy="1616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500034" y="2071678"/>
            <a:ext cx="3286148" cy="1471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Часто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називають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ірисами-пролісками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, </a:t>
            </a: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так як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розквітають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вони</a:t>
            </a: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приблизно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в той же час, </a:t>
            </a: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як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тільки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зійде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сніг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истратор\Desktop\_90011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2145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Свою </a:t>
            </a:r>
            <a:r>
              <a:rPr lang="ru-RU" b="1" dirty="0" err="1">
                <a:solidFill>
                  <a:srgbClr val="0000FF"/>
                </a:solidFill>
              </a:rPr>
              <a:t>незвичну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назву</a:t>
            </a:r>
            <a:r>
              <a:rPr lang="ru-RU" b="1" dirty="0">
                <a:solidFill>
                  <a:srgbClr val="0000FF"/>
                </a:solidFill>
              </a:rPr>
              <a:t> </a:t>
            </a:r>
          </a:p>
          <a:p>
            <a:r>
              <a:rPr lang="ru-RU" b="1" dirty="0" err="1">
                <a:solidFill>
                  <a:srgbClr val="0000FF"/>
                </a:solidFill>
              </a:rPr>
              <a:t>мати-й-мачуха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отримала</a:t>
            </a:r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 err="1">
                <a:solidFill>
                  <a:srgbClr val="0000FF"/>
                </a:solidFill>
              </a:rPr>
              <a:t>завдяки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будові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листя</a:t>
            </a:r>
            <a:r>
              <a:rPr lang="ru-RU" b="1" dirty="0">
                <a:solidFill>
                  <a:srgbClr val="0000FF"/>
                </a:solidFill>
              </a:rPr>
              <a:t>. </a:t>
            </a:r>
            <a:r>
              <a:rPr lang="ru-RU" b="1" dirty="0" err="1">
                <a:solidFill>
                  <a:srgbClr val="0000FF"/>
                </a:solidFill>
              </a:rPr>
              <a:t>Його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нижня</a:t>
            </a:r>
            <a:r>
              <a:rPr lang="ru-RU" b="1" dirty="0">
                <a:solidFill>
                  <a:srgbClr val="0000FF"/>
                </a:solidFill>
              </a:rPr>
              <a:t> сторона </a:t>
            </a:r>
            <a:r>
              <a:rPr lang="ru-RU" b="1" dirty="0" err="1">
                <a:solidFill>
                  <a:srgbClr val="0000FF"/>
                </a:solidFill>
              </a:rPr>
              <a:t>пухнаста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і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м'яка</a:t>
            </a:r>
            <a:r>
              <a:rPr lang="ru-RU" b="1" dirty="0">
                <a:solidFill>
                  <a:srgbClr val="0000FF"/>
                </a:solidFill>
              </a:rPr>
              <a:t> —       «</a:t>
            </a:r>
            <a:r>
              <a:rPr lang="ru-RU" b="1" dirty="0" err="1">
                <a:solidFill>
                  <a:srgbClr val="0000FF"/>
                </a:solidFill>
              </a:rPr>
              <a:t>мати</a:t>
            </a:r>
            <a:r>
              <a:rPr lang="ru-RU" b="1" dirty="0">
                <a:solidFill>
                  <a:srgbClr val="0000FF"/>
                </a:solidFill>
              </a:rPr>
              <a:t>»,</a:t>
            </a:r>
          </a:p>
          <a:p>
            <a:r>
              <a:rPr lang="ru-RU" b="1" dirty="0">
                <a:solidFill>
                  <a:srgbClr val="0000FF"/>
                </a:solidFill>
              </a:rPr>
              <a:t> а </a:t>
            </a:r>
            <a:r>
              <a:rPr lang="ru-RU" b="1" dirty="0" err="1">
                <a:solidFill>
                  <a:srgbClr val="0000FF"/>
                </a:solidFill>
              </a:rPr>
              <a:t>верхня</a:t>
            </a:r>
            <a:r>
              <a:rPr lang="ru-RU" b="1" dirty="0">
                <a:solidFill>
                  <a:srgbClr val="0000FF"/>
                </a:solidFill>
              </a:rPr>
              <a:t> гладенька </a:t>
            </a:r>
            <a:r>
              <a:rPr lang="ru-RU" b="1" dirty="0" err="1">
                <a:solidFill>
                  <a:srgbClr val="0000FF"/>
                </a:solidFill>
              </a:rPr>
              <a:t>і</a:t>
            </a:r>
            <a:r>
              <a:rPr lang="ru-RU" b="1" dirty="0">
                <a:solidFill>
                  <a:srgbClr val="0000FF"/>
                </a:solidFill>
              </a:rPr>
              <a:t> холодна — </a:t>
            </a:r>
          </a:p>
          <a:p>
            <a:r>
              <a:rPr lang="ru-RU" b="1" dirty="0">
                <a:solidFill>
                  <a:srgbClr val="0000FF"/>
                </a:solidFill>
              </a:rPr>
              <a:t>«</a:t>
            </a:r>
            <a:r>
              <a:rPr lang="ru-RU" b="1" dirty="0" err="1">
                <a:solidFill>
                  <a:srgbClr val="0000FF"/>
                </a:solidFill>
              </a:rPr>
              <a:t>мачуха</a:t>
            </a:r>
            <a:r>
              <a:rPr lang="ru-RU" b="1" dirty="0">
                <a:solidFill>
                  <a:srgbClr val="0000FF"/>
                </a:solidFill>
              </a:rPr>
              <a:t>»</a:t>
            </a: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2143109" y="142852"/>
            <a:ext cx="3714776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мати</a:t>
            </a:r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-</a:t>
            </a:r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й</a:t>
            </a:r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-мачуха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Black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3488"/>
            <a:ext cx="221454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55644">
            <a:off x="-78880" y="-64046"/>
            <a:ext cx="1667883" cy="1616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Червона книга України ( Рослинний і тваринний світ ) [uk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071570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2786050" y="0"/>
            <a:ext cx="3857652" cy="428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Анемона лісова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92919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Слово </a:t>
            </a:r>
            <a:r>
              <a:rPr lang="ru-RU" b="1" dirty="0" err="1">
                <a:solidFill>
                  <a:srgbClr val="FFFF00"/>
                </a:solidFill>
              </a:rPr>
              <a:t>це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веде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своє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походження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</a:t>
            </a:r>
            <a:r>
              <a:rPr lang="ru-RU" b="1" dirty="0">
                <a:solidFill>
                  <a:srgbClr val="FFFF00"/>
                </a:solidFill>
              </a:rPr>
              <a:t> «</a:t>
            </a:r>
            <a:r>
              <a:rPr lang="ru-RU" b="1" dirty="0" err="1">
                <a:solidFill>
                  <a:srgbClr val="FFFF00"/>
                </a:solidFill>
              </a:rPr>
              <a:t>анемос</a:t>
            </a:r>
            <a:r>
              <a:rPr lang="ru-RU" b="1" dirty="0">
                <a:solidFill>
                  <a:srgbClr val="FFFF00"/>
                </a:solidFill>
              </a:rPr>
              <a:t>» — </a:t>
            </a:r>
            <a:r>
              <a:rPr lang="ru-RU" b="1" dirty="0" err="1">
                <a:solidFill>
                  <a:srgbClr val="FFFF00"/>
                </a:solidFill>
              </a:rPr>
              <a:t>вітер</a:t>
            </a:r>
            <a:r>
              <a:rPr lang="ru-RU" b="1" dirty="0">
                <a:solidFill>
                  <a:srgbClr val="FFFF00"/>
                </a:solidFill>
              </a:rPr>
              <a:t>. Є </a:t>
            </a:r>
            <a:r>
              <a:rPr lang="ru-RU" b="1" dirty="0" err="1">
                <a:solidFill>
                  <a:srgbClr val="FFFF00"/>
                </a:solidFill>
              </a:rPr>
              <a:t>припущення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названі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квіти</a:t>
            </a:r>
            <a:r>
              <a:rPr lang="ru-RU" b="1" dirty="0">
                <a:solidFill>
                  <a:srgbClr val="FFFF00"/>
                </a:solidFill>
              </a:rPr>
              <a:t>, тому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при </a:t>
            </a:r>
            <a:r>
              <a:rPr lang="ru-RU" b="1" dirty="0" err="1">
                <a:solidFill>
                  <a:srgbClr val="FFFF00"/>
                </a:solidFill>
              </a:rPr>
              <a:t>поривах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вітру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пелюстки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закриваються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ніби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ховаючись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вітру</a:t>
            </a:r>
            <a:r>
              <a:rPr lang="ru-RU" b="1" dirty="0">
                <a:solidFill>
                  <a:srgbClr val="FFFF00"/>
                </a:solidFill>
              </a:rPr>
              <a:t>. У </a:t>
            </a:r>
            <a:r>
              <a:rPr lang="ru-RU" b="1" dirty="0" err="1">
                <a:solidFill>
                  <a:srgbClr val="FFFF00"/>
                </a:solidFill>
              </a:rPr>
              <a:t>народі</a:t>
            </a:r>
            <a:r>
              <a:rPr lang="ru-RU" b="1" dirty="0">
                <a:solidFill>
                  <a:srgbClr val="FFFF00"/>
                </a:solidFill>
              </a:rPr>
              <a:t> анемона носить </a:t>
            </a:r>
            <a:r>
              <a:rPr lang="ru-RU" b="1" dirty="0" err="1">
                <a:solidFill>
                  <a:srgbClr val="FFFF00"/>
                </a:solidFill>
              </a:rPr>
              <a:t>назву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куряча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сліпота</a:t>
            </a:r>
            <a:r>
              <a:rPr lang="ru-RU" b="1" dirty="0">
                <a:solidFill>
                  <a:srgbClr val="FFFF00"/>
                </a:solidFill>
              </a:rPr>
              <a:t>, а </a:t>
            </a:r>
            <a:r>
              <a:rPr lang="ru-RU" b="1" dirty="0" err="1">
                <a:solidFill>
                  <a:srgbClr val="FFFF00"/>
                </a:solidFill>
              </a:rPr>
              <a:t>також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всім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відомий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/>
              <a:t>пролісок</a:t>
            </a:r>
            <a:r>
              <a:rPr lang="ru-RU" dirty="0"/>
              <a:t>.</a:t>
            </a:r>
          </a:p>
        </p:txBody>
      </p:sp>
      <p:pic>
        <p:nvPicPr>
          <p:cNvPr id="5" name="Picture 2" descr="Червона книга України ( Рослинний і тваринний світ ) [uk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142852"/>
            <a:ext cx="1071570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55644">
            <a:off x="-24427" y="107825"/>
            <a:ext cx="1452679" cy="1489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60657">
            <a:off x="-51729" y="34921"/>
            <a:ext cx="1986553" cy="1924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14282" y="1643050"/>
            <a:ext cx="8358246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Первоцвіти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мають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важливе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практичне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значення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для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лісу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та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його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мешканців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. </a:t>
            </a: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Нектаром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квітів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ласують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бджоли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,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джмелі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, </a:t>
            </a:r>
          </a:p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метелики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, а мурашки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з’їдають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FF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частину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насіння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. 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42844" y="4071942"/>
            <a:ext cx="4643470" cy="1500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Отже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,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перші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весняні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квіти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не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тільки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algn="ctr" rtl="0"/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звеселяють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людей, а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й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напоюють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своїм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algn="ctr" rtl="0"/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нектаром,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годують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пилком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і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насінням</a:t>
            </a:r>
            <a:endParaRPr lang="ru-RU" sz="1800" b="1" kern="10" spc="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/>
              <a:latin typeface="Times New Roman"/>
              <a:cs typeface="Times New Roman"/>
            </a:endParaRPr>
          </a:p>
          <a:p>
            <a:pPr algn="ctr" rtl="0"/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мешканців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лісу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,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лікують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їх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b="1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і</a:t>
            </a:r>
            <a:r>
              <a:rPr lang="ru-RU" sz="18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нас.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357166"/>
            <a:ext cx="67151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Первоцвіти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прекрасні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зірвані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 вини людей,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роком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вісники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жертвами «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букета, 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зав’яне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даруйте 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побаченої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Хай </a:t>
            </a:r>
            <a:r>
              <a:rPr lang="ru-RU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тішать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око, </a:t>
            </a:r>
            <a:r>
              <a:rPr lang="ru-RU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душу </a:t>
            </a:r>
            <a:r>
              <a:rPr lang="ru-RU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Вас </a:t>
            </a:r>
            <a:r>
              <a:rPr lang="ru-RU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прийде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60657">
            <a:off x="19709" y="-36518"/>
            <a:ext cx="1986553" cy="1924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2a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Администратор\Desktop\slide_16.jpg"/>
          <p:cNvPicPr>
            <a:picLocks noChangeAspect="1" noChangeArrowheads="1"/>
          </p:cNvPicPr>
          <p:nvPr/>
        </p:nvPicPr>
        <p:blipFill>
          <a:blip r:embed="rId3"/>
          <a:srcRect b="9328"/>
          <a:stretch>
            <a:fillRect/>
          </a:stretch>
        </p:blipFill>
        <p:spPr bwMode="auto">
          <a:xfrm>
            <a:off x="4800600" y="0"/>
            <a:ext cx="4343400" cy="368617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1621" y="3357562"/>
            <a:ext cx="466237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429264"/>
            <a:ext cx="2108170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_90011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63a7215566c9c3ec1989f3e9e68b8bfa.jpg"/>
          <p:cNvPicPr>
            <a:picLocks noChangeAspect="1" noChangeArrowheads="1"/>
          </p:cNvPicPr>
          <p:nvPr/>
        </p:nvPicPr>
        <p:blipFill>
          <a:blip r:embed="rId3"/>
          <a:srcRect l="2344" r="1563" b="6386"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876"/>
            <a:ext cx="4572032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4480" y="3214686"/>
            <a:ext cx="335758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Весна-чарівниця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Неначе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цариця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послала,</a:t>
            </a:r>
            <a:b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краса вставала:</a:t>
            </a:r>
            <a:b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проліски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травка,</a:t>
            </a:r>
            <a:b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Зелена муравка,</a:t>
            </a:r>
            <a:b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кульбабка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рясна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фіалочка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ясна.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                   </a:t>
            </a:r>
            <a:r>
              <a:rPr lang="ru-RU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Пчілка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0327">
            <a:off x="7343291" y="-145164"/>
            <a:ext cx="1986553" cy="1924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428828" y="214290"/>
            <a:ext cx="6500890" cy="25003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Щороку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першими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проявами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весни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є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поява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першоцвітів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. </a:t>
            </a: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Вони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кольоровими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промінчиками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виглядають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на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лісових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галявинах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та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гірських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пагорбах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,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вкриваючи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їх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мальовничими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 килимами.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500298" y="3714752"/>
            <a:ext cx="6357982" cy="17859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0"/>
              </a:avLst>
            </a:prstTxWarp>
          </a:bodyPr>
          <a:lstStyle/>
          <a:p>
            <a:pPr algn="ctr" rtl="0"/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Під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назвою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першоцвіти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(</a:t>
            </a:r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первоцвіти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 </a:t>
            </a:r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ефемероїди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) </a:t>
            </a:r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біологи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об’єднують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ранньовесняні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квіти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, </a:t>
            </a:r>
          </a:p>
          <a:p>
            <a:pPr algn="ctr" rtl="0"/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що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розпускаються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ще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до </a:t>
            </a:r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появи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 err="1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листків</a:t>
            </a:r>
            <a:r>
              <a:rPr lang="ru-RU" sz="18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на деревах</a:t>
            </a:r>
          </a:p>
        </p:txBody>
      </p:sp>
      <p:pic>
        <p:nvPicPr>
          <p:cNvPr id="7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72332">
            <a:off x="-132132" y="-87350"/>
            <a:ext cx="1867886" cy="1809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Червона книга України ( Рослинний і тваринний світ ) [uk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142852"/>
            <a:ext cx="1357322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75167">
            <a:off x="-126011" y="-25170"/>
            <a:ext cx="1493476" cy="1440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дминистратор\Desktop\5b61fde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0"/>
            <a:ext cx="3428992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500562" y="4786322"/>
            <a:ext cx="4510090" cy="1828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Підсніжник ( </a:t>
            </a:r>
            <a:r>
              <a:rPr lang="en-US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Galanthus nivalis) </a:t>
            </a:r>
          </a:p>
          <a:p>
            <a:pPr algn="ctr" rtl="0"/>
            <a:r>
              <a:rPr lang="ru-RU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У народі підсніжник називають </a:t>
            </a:r>
          </a:p>
          <a:p>
            <a:pPr algn="ctr" rtl="0"/>
            <a:r>
              <a:rPr lang="ru-RU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молочною квіткою або </a:t>
            </a:r>
          </a:p>
          <a:p>
            <a:pPr algn="ctr" rtl="0"/>
            <a:r>
              <a:rPr lang="ru-RU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сніговим дзвіночком</a:t>
            </a:r>
          </a:p>
        </p:txBody>
      </p:sp>
      <p:pic>
        <p:nvPicPr>
          <p:cNvPr id="4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9785">
            <a:off x="7198717" y="75162"/>
            <a:ext cx="1867886" cy="1809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Червона книга України ( Рослинний і тваринний світ ) [uk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71570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143636" y="0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Я — </a:t>
            </a:r>
            <a:r>
              <a:rPr lang="uk-UA" b="1" dirty="0" err="1">
                <a:solidFill>
                  <a:schemeClr val="bg1"/>
                </a:solidFill>
              </a:rPr>
              <a:t>прол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uk-UA" b="1" dirty="0" err="1">
                <a:solidFill>
                  <a:schemeClr val="bg1"/>
                </a:solidFill>
              </a:rPr>
              <a:t>сок</a:t>
            </a:r>
            <a:r>
              <a:rPr lang="uk-UA" b="1" dirty="0">
                <a:solidFill>
                  <a:schemeClr val="bg1"/>
                </a:solidFill>
              </a:rPr>
              <a:t> синенький,</a:t>
            </a:r>
          </a:p>
          <a:p>
            <a:r>
              <a:rPr lang="uk-UA" b="1" dirty="0">
                <a:solidFill>
                  <a:schemeClr val="bg1"/>
                </a:solidFill>
              </a:rPr>
              <a:t>      </a:t>
            </a:r>
            <a:r>
              <a:rPr lang="en-US" b="1" dirty="0">
                <a:solidFill>
                  <a:schemeClr val="bg1"/>
                </a:solidFill>
              </a:rPr>
              <a:t>I </a:t>
            </a:r>
            <a:r>
              <a:rPr lang="uk-UA" b="1" dirty="0">
                <a:solidFill>
                  <a:schemeClr val="bg1"/>
                </a:solidFill>
              </a:rPr>
              <a:t>перший на </a:t>
            </a:r>
            <a:r>
              <a:rPr lang="uk-UA" b="1" dirty="0" err="1">
                <a:solidFill>
                  <a:schemeClr val="bg1"/>
                </a:solidFill>
              </a:rPr>
              <a:t>весн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</a:rPr>
              <a:t>      Сказати вам раденький:</a:t>
            </a:r>
          </a:p>
          <a:p>
            <a:r>
              <a:rPr lang="uk-UA" b="1" dirty="0">
                <a:solidFill>
                  <a:schemeClr val="bg1"/>
                </a:solidFill>
              </a:rPr>
              <a:t>        К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uk-UA" b="1" dirty="0" err="1">
                <a:solidFill>
                  <a:schemeClr val="bg1"/>
                </a:solidFill>
              </a:rPr>
              <a:t>нець</a:t>
            </a:r>
            <a:r>
              <a:rPr lang="uk-UA" b="1" dirty="0">
                <a:solidFill>
                  <a:schemeClr val="bg1"/>
                </a:solidFill>
              </a:rPr>
              <a:t>! К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uk-UA" b="1" dirty="0" err="1">
                <a:solidFill>
                  <a:schemeClr val="bg1"/>
                </a:solidFill>
              </a:rPr>
              <a:t>нець</a:t>
            </a:r>
            <a:r>
              <a:rPr lang="uk-UA" b="1" dirty="0">
                <a:solidFill>
                  <a:schemeClr val="bg1"/>
                </a:solidFill>
              </a:rPr>
              <a:t> зим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!</a:t>
            </a:r>
          </a:p>
          <a:p>
            <a:r>
              <a:rPr lang="uk-UA" b="1" dirty="0">
                <a:solidFill>
                  <a:schemeClr val="bg1"/>
                </a:solidFill>
              </a:rPr>
              <a:t>     З -п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uk-UA" b="1" dirty="0">
                <a:solidFill>
                  <a:schemeClr val="bg1"/>
                </a:solidFill>
              </a:rPr>
              <a:t>д </a:t>
            </a:r>
            <a:r>
              <a:rPr lang="uk-UA" b="1" dirty="0" err="1">
                <a:solidFill>
                  <a:schemeClr val="bg1"/>
                </a:solidFill>
              </a:rPr>
              <a:t>сн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uk-UA" b="1" dirty="0" err="1">
                <a:solidFill>
                  <a:schemeClr val="bg1"/>
                </a:solidFill>
              </a:rPr>
              <a:t>гу</a:t>
            </a:r>
            <a:r>
              <a:rPr lang="uk-UA" b="1" dirty="0">
                <a:solidFill>
                  <a:schemeClr val="bg1"/>
                </a:solidFill>
              </a:rPr>
              <a:t> м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uk-UA" b="1" dirty="0">
                <a:solidFill>
                  <a:schemeClr val="bg1"/>
                </a:solidFill>
              </a:rPr>
              <a:t>й листочок</a:t>
            </a:r>
          </a:p>
          <a:p>
            <a:r>
              <a:rPr lang="uk-UA" b="1" dirty="0">
                <a:solidFill>
                  <a:schemeClr val="bg1"/>
                </a:solidFill>
              </a:rPr>
              <a:t>           До сонця простягну</a:t>
            </a:r>
          </a:p>
          <a:p>
            <a:r>
              <a:rPr lang="uk-UA" b="1" dirty="0">
                <a:solidFill>
                  <a:schemeClr val="bg1"/>
                </a:solidFill>
              </a:rPr>
              <a:t>       </a:t>
            </a:r>
            <a:r>
              <a:rPr lang="en-US" b="1" dirty="0">
                <a:solidFill>
                  <a:schemeClr val="bg1"/>
                </a:solidFill>
              </a:rPr>
              <a:t>I </a:t>
            </a:r>
            <a:r>
              <a:rPr lang="uk-UA" b="1" dirty="0">
                <a:solidFill>
                  <a:schemeClr val="bg1"/>
                </a:solidFill>
              </a:rPr>
              <a:t>н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uk-UA" b="1" dirty="0" err="1">
                <a:solidFill>
                  <a:schemeClr val="bg1"/>
                </a:solidFill>
              </a:rPr>
              <a:t>жний</a:t>
            </a:r>
            <a:r>
              <a:rPr lang="uk-UA" b="1" dirty="0">
                <a:solidFill>
                  <a:schemeClr val="bg1"/>
                </a:solidFill>
              </a:rPr>
              <a:t> м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uk-UA" b="1" dirty="0">
                <a:solidFill>
                  <a:schemeClr val="bg1"/>
                </a:solidFill>
              </a:rPr>
              <a:t>й </a:t>
            </a:r>
            <a:r>
              <a:rPr lang="uk-UA" b="1" dirty="0" err="1">
                <a:solidFill>
                  <a:schemeClr val="bg1"/>
                </a:solidFill>
              </a:rPr>
              <a:t>дзв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uk-UA" b="1" dirty="0" err="1">
                <a:solidFill>
                  <a:schemeClr val="bg1"/>
                </a:solidFill>
              </a:rPr>
              <a:t>ночок</a:t>
            </a:r>
            <a:endParaRPr lang="uk-UA" b="1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</a:rPr>
              <a:t>                В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uk-UA" b="1" dirty="0" err="1">
                <a:solidFill>
                  <a:schemeClr val="bg1"/>
                </a:solidFill>
              </a:rPr>
              <a:t>татиме</a:t>
            </a:r>
            <a:r>
              <a:rPr lang="uk-UA" b="1" dirty="0">
                <a:solidFill>
                  <a:schemeClr val="bg1"/>
                </a:solidFill>
              </a:rPr>
              <a:t> весну.</a:t>
            </a:r>
          </a:p>
        </p:txBody>
      </p:sp>
      <p:pic>
        <p:nvPicPr>
          <p:cNvPr id="4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72332">
            <a:off x="10743" y="-50859"/>
            <a:ext cx="1867886" cy="1809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Червона книга України ( Рослинний і тваринний світ ) [uk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42852"/>
            <a:ext cx="1071570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У </a:t>
            </a:r>
            <a:r>
              <a:rPr lang="ru-RU" b="1" dirty="0" err="1">
                <a:solidFill>
                  <a:srgbClr val="FFFF00"/>
                </a:solidFill>
              </a:rPr>
              <a:t>перекладі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означає</a:t>
            </a:r>
            <a:r>
              <a:rPr lang="ru-RU" b="1" dirty="0">
                <a:solidFill>
                  <a:srgbClr val="FFFF00"/>
                </a:solidFill>
              </a:rPr>
              <a:t> «</a:t>
            </a:r>
            <a:r>
              <a:rPr lang="ru-RU" b="1" dirty="0" err="1">
                <a:solidFill>
                  <a:srgbClr val="FFFF00"/>
                </a:solidFill>
              </a:rPr>
              <a:t>біла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фіалка</a:t>
            </a:r>
            <a:r>
              <a:rPr lang="ru-RU" b="1" dirty="0">
                <a:solidFill>
                  <a:srgbClr val="FFFF00"/>
                </a:solidFill>
              </a:rPr>
              <a:t>». Перша </a:t>
            </a:r>
            <a:r>
              <a:rPr lang="ru-RU" b="1" dirty="0" err="1">
                <a:solidFill>
                  <a:srgbClr val="FFFF00"/>
                </a:solidFill>
              </a:rPr>
              <a:t>частина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назви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пов'язана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білим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кольором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квіток</a:t>
            </a:r>
            <a:r>
              <a:rPr lang="ru-RU" b="1" dirty="0">
                <a:solidFill>
                  <a:srgbClr val="FFFF00"/>
                </a:solidFill>
              </a:rPr>
              <a:t>, а друга — </a:t>
            </a:r>
            <a:r>
              <a:rPr lang="ru-RU" b="1" dirty="0" err="1">
                <a:solidFill>
                  <a:srgbClr val="FFFF00"/>
                </a:solidFill>
              </a:rPr>
              <a:t>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їхнім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фіалковим</a:t>
            </a:r>
            <a:r>
              <a:rPr lang="ru-RU" b="1" dirty="0">
                <a:solidFill>
                  <a:srgbClr val="FFFF00"/>
                </a:solidFill>
              </a:rPr>
              <a:t> ароматом.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214678" y="214290"/>
            <a:ext cx="57150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Вчені-флористи стверджують, що </a:t>
            </a:r>
          </a:p>
          <a:p>
            <a:pPr algn="ctr" rtl="0"/>
            <a:r>
              <a:rPr lang="ru-RU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головне призначення  жовтих </a:t>
            </a:r>
          </a:p>
          <a:p>
            <a:pPr algn="ctr" rtl="0"/>
            <a:r>
              <a:rPr lang="ru-RU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вкраплень на пелюстках – </a:t>
            </a:r>
          </a:p>
          <a:p>
            <a:pPr algn="ctr" rtl="0"/>
            <a:r>
              <a:rPr lang="ru-RU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показувати запилювачам  шлях до нектару.</a:t>
            </a:r>
          </a:p>
        </p:txBody>
      </p:sp>
      <p:pic>
        <p:nvPicPr>
          <p:cNvPr id="5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9542">
            <a:off x="10743" y="-50859"/>
            <a:ext cx="1867886" cy="1809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Червона книга України ( Рослинний і тваринний світ ) [uk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1928802"/>
            <a:ext cx="1071570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786049" y="142852"/>
            <a:ext cx="4000529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Шафран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 </a:t>
            </a:r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або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Крокус</a:t>
            </a:r>
          </a:p>
        </p:txBody>
      </p:sp>
      <p:pic>
        <p:nvPicPr>
          <p:cNvPr id="4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9542">
            <a:off x="10743" y="-50859"/>
            <a:ext cx="1867886" cy="1809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Червона книга України ( Рослинний і тваринний світ ) [uk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142852"/>
            <a:ext cx="1071570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43050"/>
            <a:ext cx="5929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крокус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грецькою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міфологією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Легенда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житель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Олімпу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бог Гермес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другом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вбив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Оплакуючи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Гермес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перетворив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прекрасні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крокуси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красиві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друг.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Администратор\Desktop\_90011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000232" y="357166"/>
            <a:ext cx="59340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Рябець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шаховий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або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дикий тюльпан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85720" y="1357298"/>
            <a:ext cx="523875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Українська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видова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назва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CC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шаховий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вказує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на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специфічне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забарвлення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пелюсток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, на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яких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CC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темно-пурпурові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цятки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чергуються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CC"/>
              </a:solidFill>
              <a:effectLst/>
              <a:latin typeface="Arial Black"/>
            </a:endParaRP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з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білими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у строгому порядку, </a:t>
            </a:r>
          </a:p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наче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 на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шахівниці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/>
                <a:latin typeface="Arial Black"/>
              </a:rPr>
              <a:t>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572132" y="2000240"/>
            <a:ext cx="3286116" cy="1114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Латинська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назва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en-US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meleagri</a:t>
            </a:r>
            <a:endParaRPr lang="en-US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Black"/>
            </a:endParaRPr>
          </a:p>
          <a:p>
            <a:pPr algn="ctr" rtl="0"/>
            <a:r>
              <a:rPr lang="en-US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(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в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перекладі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«цесарка»), </a:t>
            </a:r>
          </a:p>
          <a:p>
            <a:pPr algn="ctr" rtl="0"/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яка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порівнює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строкатість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квіток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з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цятками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на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пір'ї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цього</a:t>
            </a:r>
            <a:r>
              <a:rPr lang="ru-RU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Black"/>
              </a:rPr>
              <a:t> птаха.</a:t>
            </a:r>
          </a:p>
        </p:txBody>
      </p:sp>
      <p:pic>
        <p:nvPicPr>
          <p:cNvPr id="8" name="Picture 9" descr="C:\Users\Администратор\Desktop\133942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49542">
            <a:off x="19632" y="-112280"/>
            <a:ext cx="1675463" cy="1623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Червона книга України ( Рослинний і тваринний світ ) [uk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0" y="142852"/>
            <a:ext cx="1071570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543</Words>
  <Application>Microsoft Office PowerPoint</Application>
  <PresentationFormat>Екран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222</dc:creator>
  <cp:lastModifiedBy>222</cp:lastModifiedBy>
  <cp:revision>21</cp:revision>
  <dcterms:modified xsi:type="dcterms:W3CDTF">2021-04-06T08:46:05Z</dcterms:modified>
</cp:coreProperties>
</file>