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69" r:id="rId4"/>
    <p:sldId id="276" r:id="rId5"/>
    <p:sldId id="278" r:id="rId6"/>
    <p:sldId id="259" r:id="rId7"/>
    <p:sldId id="281" r:id="rId8"/>
    <p:sldId id="270" r:id="rId9"/>
    <p:sldId id="263" r:id="rId10"/>
    <p:sldId id="264" r:id="rId11"/>
    <p:sldId id="261" r:id="rId12"/>
    <p:sldId id="280" r:id="rId13"/>
    <p:sldId id="265" r:id="rId14"/>
    <p:sldId id="274" r:id="rId15"/>
    <p:sldId id="279" r:id="rId16"/>
    <p:sldId id="275" r:id="rId17"/>
    <p:sldId id="271" r:id="rId18"/>
    <p:sldId id="262" r:id="rId19"/>
    <p:sldId id="282" r:id="rId20"/>
    <p:sldId id="283" r:id="rId21"/>
    <p:sldId id="273"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3333FF"/>
    <a:srgbClr val="00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4660"/>
  </p:normalViewPr>
  <p:slideViewPr>
    <p:cSldViewPr>
      <p:cViewPr varScale="1">
        <p:scale>
          <a:sx n="82" d="100"/>
          <a:sy n="82" d="100"/>
        </p:scale>
        <p:origin x="144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1C5C9-DF7E-4A27-A457-B8DB281DFDD4}" type="datetimeFigureOut">
              <a:rPr lang="ru-RU" smtClean="0"/>
              <a:pPr/>
              <a:t>29.04.2021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1955A6-D52A-401B-AF49-38024EB3DB94}" type="slidenum">
              <a:rPr lang="ru-RU" smtClean="0"/>
              <a:pPr/>
              <a:t>‹№›</a:t>
            </a:fld>
            <a:endParaRPr lang="ru-RU"/>
          </a:p>
        </p:txBody>
      </p:sp>
    </p:spTree>
    <p:extLst>
      <p:ext uri="{BB962C8B-B14F-4D97-AF65-F5344CB8AC3E}">
        <p14:creationId xmlns:p14="http://schemas.microsoft.com/office/powerpoint/2010/main" val="77362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1955A6-D52A-401B-AF49-38024EB3DB94}" type="slidenum">
              <a:rPr lang="ru-RU" smtClean="0"/>
              <a:pPr/>
              <a:t>1</a:t>
            </a:fld>
            <a:endParaRPr lang="ru-RU"/>
          </a:p>
        </p:txBody>
      </p:sp>
    </p:spTree>
    <p:extLst>
      <p:ext uri="{BB962C8B-B14F-4D97-AF65-F5344CB8AC3E}">
        <p14:creationId xmlns:p14="http://schemas.microsoft.com/office/powerpoint/2010/main" val="350245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1B23526-7707-498A-B3A8-BC4EDAA2C55A}" type="datetimeFigureOut">
              <a:rPr lang="ru-RU" smtClean="0"/>
              <a:pPr>
                <a:defRPr/>
              </a:pPr>
              <a:t>29.04.2021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EC6DD2-57D0-469D-937F-DFC989B08283}" type="slidenum">
              <a:rPr lang="ru-RU" smtClean="0"/>
              <a:pPr>
                <a:defRPr/>
              </a:pPr>
              <a:t>‹№›</a:t>
            </a:fld>
            <a:endParaRPr lang="ru-RU"/>
          </a:p>
        </p:txBody>
      </p:sp>
    </p:spTree>
    <p:extLst>
      <p:ext uri="{BB962C8B-B14F-4D97-AF65-F5344CB8AC3E}">
        <p14:creationId xmlns:p14="http://schemas.microsoft.com/office/powerpoint/2010/main" val="212144710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4D417D5-58F3-41C2-AC66-EA45CE70AAD9}" type="datetimeFigureOut">
              <a:rPr lang="ru-RU" smtClean="0"/>
              <a:pPr>
                <a:defRPr/>
              </a:pPr>
              <a:t>29.04.2021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A61214-903A-49B2-AA03-B149595FA999}" type="slidenum">
              <a:rPr lang="ru-RU" smtClean="0"/>
              <a:pPr>
                <a:defRPr/>
              </a:pPr>
              <a:t>‹№›</a:t>
            </a:fld>
            <a:endParaRPr lang="ru-RU"/>
          </a:p>
        </p:txBody>
      </p:sp>
    </p:spTree>
    <p:extLst>
      <p:ext uri="{BB962C8B-B14F-4D97-AF65-F5344CB8AC3E}">
        <p14:creationId xmlns:p14="http://schemas.microsoft.com/office/powerpoint/2010/main" val="3509252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A3C3027-7D7B-4266-B4F0-14955DA5CBF9}" type="datetimeFigureOut">
              <a:rPr lang="ru-RU" smtClean="0"/>
              <a:pPr>
                <a:defRPr/>
              </a:pPr>
              <a:t>29.04.2021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2CB0DD-FD93-458D-B114-053D54E66E7F}" type="slidenum">
              <a:rPr lang="ru-RU" smtClean="0"/>
              <a:pPr>
                <a:defRPr/>
              </a:pPr>
              <a:t>‹№›</a:t>
            </a:fld>
            <a:endParaRPr lang="ru-RU"/>
          </a:p>
        </p:txBody>
      </p:sp>
    </p:spTree>
    <p:extLst>
      <p:ext uri="{BB962C8B-B14F-4D97-AF65-F5344CB8AC3E}">
        <p14:creationId xmlns:p14="http://schemas.microsoft.com/office/powerpoint/2010/main" val="415916112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C6C7C35-29C8-44AA-BA3A-770B9DB3954A}" type="datetimeFigureOut">
              <a:rPr lang="ru-RU" smtClean="0"/>
              <a:pPr>
                <a:defRPr/>
              </a:pPr>
              <a:t>29.04.2021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6716BC-645C-437A-A810-9E4EE835FE96}" type="slidenum">
              <a:rPr lang="ru-RU" smtClean="0"/>
              <a:pPr>
                <a:defRPr/>
              </a:pPr>
              <a:t>‹№›</a:t>
            </a:fld>
            <a:endParaRPr lang="ru-RU"/>
          </a:p>
        </p:txBody>
      </p:sp>
    </p:spTree>
    <p:extLst>
      <p:ext uri="{BB962C8B-B14F-4D97-AF65-F5344CB8AC3E}">
        <p14:creationId xmlns:p14="http://schemas.microsoft.com/office/powerpoint/2010/main" val="246559943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0B317E3C-0160-4D00-BE25-1F0FBE1A7EEF}" type="datetimeFigureOut">
              <a:rPr lang="ru-RU" smtClean="0"/>
              <a:pPr>
                <a:defRPr/>
              </a:pPr>
              <a:t>29.04.2021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4EA444-6E40-4908-8C0E-1E89F2FDD00B}" type="slidenum">
              <a:rPr lang="ru-RU" smtClean="0"/>
              <a:pPr>
                <a:defRPr/>
              </a:pPr>
              <a:t>‹№›</a:t>
            </a:fld>
            <a:endParaRPr lang="ru-RU"/>
          </a:p>
        </p:txBody>
      </p:sp>
    </p:spTree>
    <p:extLst>
      <p:ext uri="{BB962C8B-B14F-4D97-AF65-F5344CB8AC3E}">
        <p14:creationId xmlns:p14="http://schemas.microsoft.com/office/powerpoint/2010/main" val="339503680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4756DDBA-3D1C-4536-B961-D01534A823B8}" type="datetimeFigureOut">
              <a:rPr lang="ru-RU" smtClean="0"/>
              <a:pPr>
                <a:defRPr/>
              </a:pPr>
              <a:t>29.04.2021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C6CE71-E52F-4837-9EF1-205597A6389E}" type="slidenum">
              <a:rPr lang="ru-RU" smtClean="0"/>
              <a:pPr>
                <a:defRPr/>
              </a:pPr>
              <a:t>‹№›</a:t>
            </a:fld>
            <a:endParaRPr lang="ru-RU"/>
          </a:p>
        </p:txBody>
      </p:sp>
    </p:spTree>
    <p:extLst>
      <p:ext uri="{BB962C8B-B14F-4D97-AF65-F5344CB8AC3E}">
        <p14:creationId xmlns:p14="http://schemas.microsoft.com/office/powerpoint/2010/main" val="162468175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39CBACE3-A500-409D-BC48-0D50624E5DF5}" type="datetimeFigureOut">
              <a:rPr lang="ru-RU" smtClean="0"/>
              <a:pPr>
                <a:defRPr/>
              </a:pPr>
              <a:t>29.04.2021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84C5DD3-49AB-4279-91B6-1EE0D2B8D671}" type="slidenum">
              <a:rPr lang="ru-RU" smtClean="0"/>
              <a:pPr>
                <a:defRPr/>
              </a:pPr>
              <a:t>‹№›</a:t>
            </a:fld>
            <a:endParaRPr lang="ru-RU"/>
          </a:p>
        </p:txBody>
      </p:sp>
    </p:spTree>
    <p:extLst>
      <p:ext uri="{BB962C8B-B14F-4D97-AF65-F5344CB8AC3E}">
        <p14:creationId xmlns:p14="http://schemas.microsoft.com/office/powerpoint/2010/main" val="20421929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BC14675-2559-451A-8C95-6DB81A129218}" type="datetimeFigureOut">
              <a:rPr lang="ru-RU" smtClean="0"/>
              <a:pPr>
                <a:defRPr/>
              </a:pPr>
              <a:t>29.04.2021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AF7691A-DFB6-4FE8-B62E-B9B93E4C7A77}" type="slidenum">
              <a:rPr lang="ru-RU" smtClean="0"/>
              <a:pPr>
                <a:defRPr/>
              </a:pPr>
              <a:t>‹№›</a:t>
            </a:fld>
            <a:endParaRPr lang="ru-RU"/>
          </a:p>
        </p:txBody>
      </p:sp>
    </p:spTree>
    <p:extLst>
      <p:ext uri="{BB962C8B-B14F-4D97-AF65-F5344CB8AC3E}">
        <p14:creationId xmlns:p14="http://schemas.microsoft.com/office/powerpoint/2010/main" val="92860867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00864E2-C609-4221-9FD9-F8B4EFE28D86}" type="datetimeFigureOut">
              <a:rPr lang="ru-RU" smtClean="0"/>
              <a:pPr>
                <a:defRPr/>
              </a:pPr>
              <a:t>29.04.2021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A73F2CB-381E-477E-8914-BBD9D144F278}" type="slidenum">
              <a:rPr lang="ru-RU" smtClean="0"/>
              <a:pPr>
                <a:defRPr/>
              </a:pPr>
              <a:t>‹№›</a:t>
            </a:fld>
            <a:endParaRPr lang="ru-RU"/>
          </a:p>
        </p:txBody>
      </p:sp>
    </p:spTree>
    <p:extLst>
      <p:ext uri="{BB962C8B-B14F-4D97-AF65-F5344CB8AC3E}">
        <p14:creationId xmlns:p14="http://schemas.microsoft.com/office/powerpoint/2010/main" val="37080908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36EDC59-CB52-48B7-B364-B53D25C09CEB}" type="datetimeFigureOut">
              <a:rPr lang="ru-RU" smtClean="0"/>
              <a:pPr>
                <a:defRPr/>
              </a:pPr>
              <a:t>29.04.2021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B52650D-F98D-4827-B0BB-A496F859F79D}" type="slidenum">
              <a:rPr lang="ru-RU" smtClean="0"/>
              <a:pPr>
                <a:defRPr/>
              </a:pPr>
              <a:t>‹№›</a:t>
            </a:fld>
            <a:endParaRPr lang="ru-RU"/>
          </a:p>
        </p:txBody>
      </p:sp>
    </p:spTree>
    <p:extLst>
      <p:ext uri="{BB962C8B-B14F-4D97-AF65-F5344CB8AC3E}">
        <p14:creationId xmlns:p14="http://schemas.microsoft.com/office/powerpoint/2010/main" val="195629112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497BC72-95A2-49C3-9713-3515FA4BD1EA}" type="datetimeFigureOut">
              <a:rPr lang="ru-RU" smtClean="0"/>
              <a:pPr>
                <a:defRPr/>
              </a:pPr>
              <a:t>29.04.2021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86CE072-2C8E-4E01-9F08-E6C24D9CB742}" type="slidenum">
              <a:rPr lang="ru-RU" smtClean="0"/>
              <a:pPr>
                <a:defRPr/>
              </a:pPr>
              <a:t>‹№›</a:t>
            </a:fld>
            <a:endParaRPr lang="ru-RU"/>
          </a:p>
        </p:txBody>
      </p:sp>
    </p:spTree>
    <p:extLst>
      <p:ext uri="{BB962C8B-B14F-4D97-AF65-F5344CB8AC3E}">
        <p14:creationId xmlns:p14="http://schemas.microsoft.com/office/powerpoint/2010/main" val="241180204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Рисунок 6" descr="физика.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C03F970-6FF1-4F4A-ABE3-4063CFD3FC1C}" type="datetimeFigureOut">
              <a:rPr lang="ru-RU" smtClean="0"/>
              <a:pPr>
                <a:defRPr/>
              </a:pPr>
              <a:t>29.04.2021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5F6801C-7075-49E7-AD90-1DA9D9CFA24B}"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cover/>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0.png"/><Relationship Id="rId7"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572000" y="188640"/>
            <a:ext cx="4464496" cy="4896544"/>
          </a:xfrm>
        </p:spPr>
        <p:txBody>
          <a:bodyPr/>
          <a:lstStyle/>
          <a:p>
            <a:pPr>
              <a:defRPr/>
            </a:pPr>
            <a:r>
              <a:rPr lang="uk-UA" sz="4000" b="1" i="1" dirty="0">
                <a:solidFill>
                  <a:srgbClr val="FF0000"/>
                </a:solidFill>
                <a:effectLst>
                  <a:glow rad="228600">
                    <a:schemeClr val="accent3">
                      <a:satMod val="175000"/>
                      <a:alpha val="40000"/>
                    </a:schemeClr>
                  </a:glow>
                </a:effectLst>
                <a:latin typeface="Arial Black" panose="020B0A04020102020204" pitchFamily="34" charset="0"/>
              </a:rPr>
              <a:t>Великдень - величне свято українців</a:t>
            </a:r>
            <a:br>
              <a:rPr lang="uk-UA" sz="4000" b="1" i="1" dirty="0">
                <a:solidFill>
                  <a:srgbClr val="FF0000"/>
                </a:solidFill>
                <a:effectLst>
                  <a:glow rad="228600">
                    <a:schemeClr val="accent3">
                      <a:satMod val="175000"/>
                      <a:alpha val="40000"/>
                    </a:schemeClr>
                  </a:glow>
                </a:effectLst>
                <a:latin typeface="Arial Black" panose="020B0A04020102020204" pitchFamily="34" charset="0"/>
              </a:rPr>
            </a:br>
            <a:br>
              <a:rPr lang="uk-UA" sz="4000" b="1" i="1" dirty="0">
                <a:solidFill>
                  <a:srgbClr val="FF0000"/>
                </a:solidFill>
                <a:effectLst>
                  <a:glow rad="228600">
                    <a:schemeClr val="accent3">
                      <a:satMod val="175000"/>
                      <a:alpha val="40000"/>
                    </a:schemeClr>
                  </a:glow>
                </a:effectLst>
                <a:latin typeface="+mn-lt"/>
              </a:rPr>
            </a:br>
            <a:r>
              <a:rPr lang="uk-UA" sz="2400" b="1" i="1" dirty="0">
                <a:solidFill>
                  <a:srgbClr val="3333FF"/>
                </a:solidFill>
                <a:effectLst>
                  <a:glow rad="228600">
                    <a:schemeClr val="accent3">
                      <a:satMod val="175000"/>
                      <a:alpha val="40000"/>
                    </a:schemeClr>
                  </a:glow>
                </a:effectLst>
                <a:latin typeface="Book Antiqua" panose="02040602050305030304" pitchFamily="18" charset="0"/>
                <a:cs typeface="MV Boli" panose="02000500030200090000" pitchFamily="2" charset="0"/>
              </a:rPr>
              <a:t>Підготував: Богдан </a:t>
            </a:r>
            <a:r>
              <a:rPr lang="uk-UA" sz="2400" b="1" i="1" dirty="0" err="1">
                <a:solidFill>
                  <a:srgbClr val="3333FF"/>
                </a:solidFill>
                <a:effectLst>
                  <a:glow rad="228600">
                    <a:schemeClr val="accent3">
                      <a:satMod val="175000"/>
                      <a:alpha val="40000"/>
                    </a:schemeClr>
                  </a:glow>
                </a:effectLst>
                <a:latin typeface="Book Antiqua" panose="02040602050305030304" pitchFamily="18" charset="0"/>
                <a:cs typeface="MV Boli" panose="02000500030200090000" pitchFamily="2" charset="0"/>
              </a:rPr>
              <a:t>Рачук</a:t>
            </a:r>
            <a:endParaRPr lang="uk-UA" sz="2400" b="1" i="1" dirty="0">
              <a:solidFill>
                <a:srgbClr val="3333FF"/>
              </a:solidFill>
              <a:effectLst>
                <a:glow rad="228600">
                  <a:schemeClr val="accent3">
                    <a:satMod val="175000"/>
                    <a:alpha val="40000"/>
                  </a:schemeClr>
                </a:glow>
              </a:effectLst>
              <a:latin typeface="Book Antiqua" panose="02040602050305030304" pitchFamily="18" charset="0"/>
              <a:cs typeface="MV Boli" panose="02000500030200090000" pitchFamily="2"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3909">
            <a:off x="3950080" y="48957"/>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650498"/>
            <a:ext cx="2052836" cy="144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0"/>
            <a:ext cx="133164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txBox="1">
            <a:spLocks/>
          </p:cNvSpPr>
          <p:nvPr/>
        </p:nvSpPr>
        <p:spPr>
          <a:xfrm>
            <a:off x="467544" y="692696"/>
            <a:ext cx="8229600" cy="857256"/>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mj-ea"/>
              <a:cs typeface="Times New Roman" pitchFamily="18" charset="0"/>
            </a:endParaRPr>
          </a:p>
        </p:txBody>
      </p:sp>
      <p:sp>
        <p:nvSpPr>
          <p:cNvPr id="6" name="Заголовок 1"/>
          <p:cNvSpPr txBox="1">
            <a:spLocks/>
          </p:cNvSpPr>
          <p:nvPr/>
        </p:nvSpPr>
        <p:spPr>
          <a:xfrm>
            <a:off x="1896886" y="2564904"/>
            <a:ext cx="4649636" cy="2385839"/>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b="1" i="1" dirty="0">
              <a:ln w="50800"/>
              <a:solidFill>
                <a:srgbClr val="FFFF00"/>
              </a:solidFill>
              <a:effectLst>
                <a:glow rad="139700">
                  <a:schemeClr val="accent2">
                    <a:satMod val="175000"/>
                    <a:alpha val="40000"/>
                  </a:schemeClr>
                </a:glow>
              </a:effectLst>
              <a:latin typeface="Times New Roman Cyr" pitchFamily="18" charset="-52"/>
              <a:ea typeface="+mj-ea"/>
              <a:cs typeface="+mj-cs"/>
            </a:endParaRPr>
          </a:p>
        </p:txBody>
      </p:sp>
      <p:sp>
        <p:nvSpPr>
          <p:cNvPr id="7" name="Заголовок 1"/>
          <p:cNvSpPr txBox="1">
            <a:spLocks/>
          </p:cNvSpPr>
          <p:nvPr/>
        </p:nvSpPr>
        <p:spPr>
          <a:xfrm>
            <a:off x="714348" y="3206367"/>
            <a:ext cx="7482931" cy="2134590"/>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endParaRPr lang="ru-RU" sz="2800" dirty="0">
              <a:ln w="50800"/>
              <a:latin typeface="+mj-lt"/>
              <a:ea typeface="+mj-ea"/>
              <a:cs typeface="+mj-cs"/>
            </a:endParaRPr>
          </a:p>
        </p:txBody>
      </p:sp>
      <p:pic>
        <p:nvPicPr>
          <p:cNvPr id="8"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796201" y="0"/>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9" y="0"/>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lstStyle/>
          <a:p>
            <a:r>
              <a:rPr lang="uk-UA" b="1" dirty="0">
                <a:solidFill>
                  <a:srgbClr val="FF0000"/>
                </a:solidFill>
                <a:latin typeface="Arial Black" panose="020B0A04020102020204" pitchFamily="34" charset="0"/>
              </a:rPr>
              <a:t>Великодня п'ятниця</a:t>
            </a:r>
            <a:endParaRPr lang="ru-RU" b="1" dirty="0">
              <a:solidFill>
                <a:srgbClr val="FF0000"/>
              </a:solidFill>
              <a:latin typeface="Arial Black" panose="020B0A04020102020204" pitchFamily="34" charset="0"/>
            </a:endParaRPr>
          </a:p>
        </p:txBody>
      </p:sp>
      <p:sp>
        <p:nvSpPr>
          <p:cNvPr id="5" name="Объект 4"/>
          <p:cNvSpPr>
            <a:spLocks noGrp="1"/>
          </p:cNvSpPr>
          <p:nvPr>
            <p:ph idx="1"/>
          </p:nvPr>
        </p:nvSpPr>
        <p:spPr>
          <a:xfrm>
            <a:off x="496821" y="1340768"/>
            <a:ext cx="8229600" cy="4680520"/>
          </a:xfrm>
        </p:spPr>
        <p:txBody>
          <a:bodyPr/>
          <a:lstStyle/>
          <a:p>
            <a:pPr marL="0" indent="0">
              <a:buNone/>
            </a:pPr>
            <a:r>
              <a:rPr lang="ru-RU" sz="1800" b="1" dirty="0">
                <a:solidFill>
                  <a:srgbClr val="002060"/>
                </a:solidFill>
                <a:latin typeface="Times New Roman" panose="02020603050405020304" pitchFamily="18" charset="0"/>
                <a:cs typeface="Times New Roman" panose="02020603050405020304" pitchFamily="18" charset="0"/>
              </a:rPr>
              <a:t>	</a:t>
            </a:r>
            <a:r>
              <a:rPr lang="uk-UA" sz="1800" b="1" dirty="0">
                <a:solidFill>
                  <a:srgbClr val="002060"/>
                </a:solidFill>
                <a:latin typeface="Times New Roman" panose="02020603050405020304" pitchFamily="18" charset="0"/>
                <a:cs typeface="Times New Roman" panose="02020603050405020304" pitchFamily="18" charset="0"/>
              </a:rPr>
              <a:t>А от у Страсну п’ятницю віруючі люди нічого не їдять до виносу плащаниці з вівтаря.  Повернувшись з церкви, родина звичайно сідає за стіл обідати. Обід у Страсну п’ятницю – пісний, навіть риби їсти не можна. Здебільшого обходяться городиною і капустою, картоплею, огірками.</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	Ні шити, ні прясти в Страсну п’ятницю не можна. Великий гріх рубати дрова або що-небудь тесати сокирою.  А ще в п’ятницю печуть паски – ритуальний хліб, один із символів Великодня.  Як тільки господині посадять паски в піч і загнітять їх свяченою вербою, вони йдуть на город і садять розсаду – “щоб капуста була здорова, як паска”. Якщо верх паски западе або вона виявиться порожня всередині, - то  віщує нещастя. Самі ж паски пеклися за спеціальними рецептами. </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	Так: робили опару на молоці, до опари додавали борошна та яєць і місили тісто. В тісто клали імбир жовтий та білий: жовтий “для краси”, а білий – “для духу”. Додавали ще настоянки на шафрані.</a:t>
            </a:r>
          </a:p>
          <a:p>
            <a:r>
              <a:rPr lang="uk-UA" sz="1800" b="1" dirty="0">
                <a:solidFill>
                  <a:srgbClr val="002060"/>
                </a:solidFill>
                <a:latin typeface="Times New Roman" panose="02020603050405020304" pitchFamily="18" charset="0"/>
                <a:cs typeface="Times New Roman" panose="02020603050405020304" pitchFamily="18" charset="0"/>
              </a:rPr>
              <a:t>Поки паска не посвячена, їсти її не можна – гріх, грубе порушення традиції.</a:t>
            </a:r>
          </a:p>
          <a:p>
            <a:endParaRPr lang="ru-RU" sz="1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683568" y="116632"/>
            <a:ext cx="8229600" cy="8572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b="1" dirty="0">
                <a:solidFill>
                  <a:srgbClr val="FF0000"/>
                </a:solidFill>
                <a:latin typeface="Arial Black" panose="020B0A04020102020204" pitchFamily="34" charset="0"/>
              </a:rPr>
              <a:t>Великодня субота</a:t>
            </a: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Заголовок 1"/>
          <p:cNvSpPr txBox="1">
            <a:spLocks/>
          </p:cNvSpPr>
          <p:nvPr/>
        </p:nvSpPr>
        <p:spPr>
          <a:xfrm>
            <a:off x="1835696" y="1484784"/>
            <a:ext cx="5544616" cy="3600400"/>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dirty="0">
              <a:ln w="50800"/>
              <a:solidFill>
                <a:srgbClr val="FFFF00"/>
              </a:solidFill>
              <a:effectLst>
                <a:glow rad="139700">
                  <a:schemeClr val="accent2">
                    <a:satMod val="175000"/>
                    <a:alpha val="40000"/>
                  </a:schemeClr>
                </a:glow>
              </a:effectLst>
              <a:latin typeface="+mj-lt"/>
              <a:ea typeface="+mj-ea"/>
              <a:cs typeface="+mj-cs"/>
            </a:endParaRPr>
          </a:p>
        </p:txBody>
      </p:sp>
      <p:sp>
        <p:nvSpPr>
          <p:cNvPr id="2" name="Прямоугольник 1"/>
          <p:cNvSpPr/>
          <p:nvPr/>
        </p:nvSpPr>
        <p:spPr>
          <a:xfrm>
            <a:off x="971600" y="1412776"/>
            <a:ext cx="6192688" cy="2585323"/>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	У Великодню суботу роблять крашанки. За народним віруванням, крашанки готуються в суботу, тому що яйця, пофарбовані в п’ятницю швидко псуються, а, </a:t>
            </a:r>
            <a:r>
              <a:rPr lang="uk-UA" b="1" dirty="0" err="1">
                <a:solidFill>
                  <a:srgbClr val="002060"/>
                </a:solidFill>
                <a:latin typeface="Times New Roman" panose="02020603050405020304" pitchFamily="18" charset="0"/>
                <a:cs typeface="Times New Roman" panose="02020603050405020304" pitchFamily="18" charset="0"/>
              </a:rPr>
              <a:t>бувши</a:t>
            </a:r>
            <a:r>
              <a:rPr lang="uk-UA" b="1" dirty="0">
                <a:solidFill>
                  <a:srgbClr val="002060"/>
                </a:solidFill>
                <a:latin typeface="Times New Roman" panose="02020603050405020304" pitchFamily="18" charset="0"/>
                <a:cs typeface="Times New Roman" panose="02020603050405020304" pitchFamily="18" charset="0"/>
              </a:rPr>
              <a:t> зробленими в суботу, вони зберігаються протягом усіх свят. Якщо за часів язичництва писанку розписували до свята Весни, то за Християнства – до Великодня – свята Воскресіння Христового. Існує багато цікавих легенд, пов’язаних з цим святом.</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18"/>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916" y="635"/>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652924"/>
            <a:ext cx="187793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184297"/>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239" y="402237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b="1" dirty="0">
                <a:solidFill>
                  <a:srgbClr val="FF0000"/>
                </a:solidFill>
                <a:latin typeface="Arial Black" panose="020B0A04020102020204" pitchFamily="34" charset="0"/>
              </a:rPr>
              <a:t>ЛЕГЕНДА</a:t>
            </a:r>
          </a:p>
        </p:txBody>
      </p:sp>
      <p:sp>
        <p:nvSpPr>
          <p:cNvPr id="3" name="Объект 2"/>
          <p:cNvSpPr>
            <a:spLocks noGrp="1"/>
          </p:cNvSpPr>
          <p:nvPr>
            <p:ph idx="1"/>
          </p:nvPr>
        </p:nvSpPr>
        <p:spPr>
          <a:xfrm>
            <a:off x="467544" y="1196752"/>
            <a:ext cx="8229600" cy="5400600"/>
          </a:xfrm>
        </p:spPr>
        <p:txBody>
          <a:bodyPr/>
          <a:lstStyle/>
          <a:p>
            <a:pPr marL="0" indent="0">
              <a:buNone/>
            </a:pPr>
            <a:r>
              <a:rPr lang="uk-UA" sz="1800" b="1" dirty="0">
                <a:solidFill>
                  <a:srgbClr val="002060"/>
                </a:solidFill>
                <a:latin typeface="Times New Roman" panose="02020603050405020304" pitchFamily="18" charset="0"/>
                <a:cs typeface="Times New Roman" panose="02020603050405020304" pitchFamily="18" charset="0"/>
              </a:rPr>
              <a:t>Вам легенду  розповім, що живе в народі,</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Тож сідайте, бо за цим  свято в хату входить.</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В ніч на Пасху в світлий час,   тільки сонце сходить,</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З хоругвами народ церкву всю обходить,  із ікон і образів всі </a:t>
            </a:r>
            <a:r>
              <a:rPr lang="uk-UA" sz="1800" b="1" dirty="0" err="1">
                <a:solidFill>
                  <a:srgbClr val="002060"/>
                </a:solidFill>
                <a:latin typeface="Times New Roman" panose="02020603050405020304" pitchFamily="18" charset="0"/>
                <a:cs typeface="Times New Roman" panose="02020603050405020304" pitchFamily="18" charset="0"/>
              </a:rPr>
              <a:t>святії</a:t>
            </a:r>
            <a:r>
              <a:rPr lang="uk-UA" sz="1800" b="1" dirty="0">
                <a:solidFill>
                  <a:srgbClr val="002060"/>
                </a:solidFill>
                <a:latin typeface="Times New Roman" panose="02020603050405020304" pitchFamily="18" charset="0"/>
                <a:cs typeface="Times New Roman" panose="02020603050405020304" pitchFamily="18" charset="0"/>
              </a:rPr>
              <a:t> сходять</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І Спасителя до нас ангели виводять.  Кажуть всі: «Христос Воскрес», </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Тричі всіх цілують, він воістину Воскрес   й радість нам дарує.</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Цілий тиждень для людей   свято це буяє,</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Ось тому й Великдень його називають</a:t>
            </a:r>
          </a:p>
          <a:p>
            <a:endParaRPr lang="ru-RU" sz="1800" dirty="0"/>
          </a:p>
          <a:p>
            <a:pPr marL="0" indent="0">
              <a:buNone/>
            </a:pPr>
            <a:r>
              <a:rPr lang="ru-RU" sz="1800" dirty="0"/>
              <a:t>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7707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429000"/>
            <a:ext cx="2466975" cy="235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6762"/>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491" y="836712"/>
            <a:ext cx="1789148" cy="137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93368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23528" y="466506"/>
            <a:ext cx="8229600" cy="8572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b="1" dirty="0">
                <a:solidFill>
                  <a:srgbClr val="FF0000"/>
                </a:solidFill>
                <a:latin typeface="Arial Black" panose="020B0A04020102020204" pitchFamily="34" charset="0"/>
              </a:rPr>
              <a:t> Ніч з суботи на неділю</a:t>
            </a:r>
            <a:endParaRPr lang="uk-UA"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Заголовок 1"/>
          <p:cNvSpPr txBox="1">
            <a:spLocks/>
          </p:cNvSpPr>
          <p:nvPr/>
        </p:nvSpPr>
        <p:spPr>
          <a:xfrm>
            <a:off x="323528" y="1154885"/>
            <a:ext cx="3998818" cy="5214974"/>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dirty="0">
              <a:ln w="50800"/>
              <a:solidFill>
                <a:srgbClr val="FFFF00"/>
              </a:solidFill>
              <a:effectLst>
                <a:glow rad="139700">
                  <a:schemeClr val="accent2">
                    <a:satMod val="175000"/>
                    <a:alpha val="40000"/>
                  </a:schemeClr>
                </a:glow>
              </a:effectLst>
            </a:endParaRPr>
          </a:p>
          <a:p>
            <a:pPr fontAlgn="auto">
              <a:spcAft>
                <a:spcPts val="0"/>
              </a:spcAft>
              <a:defRPr/>
            </a:pPr>
            <a:endParaRPr lang="uk-UA" sz="2800" dirty="0">
              <a:latin typeface="+mn-lt"/>
            </a:endParaRPr>
          </a:p>
        </p:txBody>
      </p:sp>
      <p:pic>
        <p:nvPicPr>
          <p:cNvPr id="8"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823787" y="0"/>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30529" y="-99392"/>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1340768"/>
            <a:ext cx="3888432" cy="4524315"/>
          </a:xfrm>
          <a:prstGeom prst="rect">
            <a:avLst/>
          </a:prstGeom>
        </p:spPr>
        <p:txBody>
          <a:bodyPr wrap="square">
            <a:spAutoFit/>
          </a:bodyPr>
          <a:lstStyle/>
          <a:p>
            <a:r>
              <a:rPr lang="uk-UA" b="1" dirty="0">
                <a:solidFill>
                  <a:srgbClr val="7030A0"/>
                </a:solidFill>
                <a:latin typeface="Times New Roman" panose="02020603050405020304" pitchFamily="18" charset="0"/>
                <a:cs typeface="Times New Roman" panose="02020603050405020304" pitchFamily="18" charset="0"/>
              </a:rPr>
              <a:t>	</a:t>
            </a:r>
            <a:r>
              <a:rPr lang="uk-UA" b="1" dirty="0">
                <a:solidFill>
                  <a:srgbClr val="002060"/>
                </a:solidFill>
                <a:latin typeface="Times New Roman" panose="02020603050405020304" pitchFamily="18" charset="0"/>
                <a:cs typeface="Times New Roman" panose="02020603050405020304" pitchFamily="18" charset="0"/>
              </a:rPr>
              <a:t>До нашого часу зберігся звичай у ніч на Великдень розпалювати вогонь десь за селом, на горі або біля церкви. У Великодню ніч спати не лягають, щоб “нечиста сила” не приснилась. Вся родина йде до церкви, де священик освячує паски, крашанки, ковбасу, сіль. Свячені продукти відтепер набувають чудотворної сили. Починалося “</a:t>
            </a:r>
            <a:r>
              <a:rPr lang="uk-UA" b="1" dirty="0" err="1">
                <a:solidFill>
                  <a:srgbClr val="002060"/>
                </a:solidFill>
                <a:latin typeface="Times New Roman" panose="02020603050405020304" pitchFamily="18" charset="0"/>
                <a:cs typeface="Times New Roman" panose="02020603050405020304" pitchFamily="18" charset="0"/>
              </a:rPr>
              <a:t>христування</a:t>
            </a:r>
            <a:r>
              <a:rPr lang="uk-UA" b="1" dirty="0">
                <a:solidFill>
                  <a:srgbClr val="002060"/>
                </a:solidFill>
                <a:latin typeface="Times New Roman" panose="02020603050405020304" pitchFamily="18" charset="0"/>
                <a:cs typeface="Times New Roman" panose="02020603050405020304" pitchFamily="18" charset="0"/>
              </a:rPr>
              <a:t>” – обрядові поцілунки на знак прощення всім ворогам. При цьому обмінювалися крашанками</a:t>
            </a:r>
          </a:p>
          <a:p>
            <a:endParaRPr lang="ru-RU"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17615"/>
            <a:ext cx="310133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8195" y="3933056"/>
            <a:ext cx="3185592" cy="211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47801" y="260648"/>
            <a:ext cx="6040423" cy="8572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b="1" dirty="0">
                <a:solidFill>
                  <a:srgbClr val="FF0000"/>
                </a:solidFill>
                <a:latin typeface="Arial Black" panose="020B0A04020102020204" pitchFamily="34" charset="0"/>
              </a:rPr>
              <a:t>Великдень</a:t>
            </a: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Заголовок 1"/>
          <p:cNvSpPr txBox="1">
            <a:spLocks/>
          </p:cNvSpPr>
          <p:nvPr/>
        </p:nvSpPr>
        <p:spPr>
          <a:xfrm>
            <a:off x="224882" y="921214"/>
            <a:ext cx="4604664" cy="2528927"/>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dirty="0">
              <a:ln w="50800"/>
              <a:solidFill>
                <a:srgbClr val="FFFF00"/>
              </a:solidFill>
              <a:effectLst>
                <a:glow rad="139700">
                  <a:schemeClr val="accent2">
                    <a:satMod val="175000"/>
                    <a:alpha val="40000"/>
                  </a:schemeClr>
                </a:glow>
              </a:effectLst>
            </a:endParaRPr>
          </a:p>
          <a:p>
            <a:pPr fontAlgn="auto">
              <a:spcAft>
                <a:spcPts val="0"/>
              </a:spcAft>
              <a:defRPr/>
            </a:pPr>
            <a:endParaRPr lang="uk-UA" sz="2800" dirty="0">
              <a:latin typeface="+mn-lt"/>
            </a:endParaRPr>
          </a:p>
        </p:txBody>
      </p:sp>
      <p:sp>
        <p:nvSpPr>
          <p:cNvPr id="8" name="Заголовок 1"/>
          <p:cNvSpPr txBox="1">
            <a:spLocks/>
          </p:cNvSpPr>
          <p:nvPr/>
        </p:nvSpPr>
        <p:spPr>
          <a:xfrm>
            <a:off x="4529692" y="4157456"/>
            <a:ext cx="4414742" cy="1783100"/>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dirty="0">
              <a:ln w="50800"/>
            </a:endParaRPr>
          </a:p>
          <a:p>
            <a:pPr fontAlgn="auto">
              <a:spcAft>
                <a:spcPts val="0"/>
              </a:spcAft>
              <a:defRPr/>
            </a:pPr>
            <a:endParaRPr lang="uk-UA" sz="2800" dirty="0">
              <a:latin typeface="+mn-lt"/>
            </a:endParaRPr>
          </a:p>
        </p:txBody>
      </p:sp>
      <p:pic>
        <p:nvPicPr>
          <p:cNvPr id="9"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812360" y="116027"/>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14199" y="116632"/>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28903" y="1196752"/>
            <a:ext cx="8064896" cy="3139321"/>
          </a:xfrm>
          <a:prstGeom prst="rect">
            <a:avLst/>
          </a:prstGeom>
        </p:spPr>
        <p:txBody>
          <a:bodyPr wrap="square">
            <a:spAutoFit/>
          </a:bodyPr>
          <a:lstStyle/>
          <a:p>
            <a:r>
              <a:rPr lang="uk-UA" b="1" dirty="0">
                <a:solidFill>
                  <a:srgbClr val="7030A0"/>
                </a:solidFill>
                <a:latin typeface="Times New Roman" panose="02020603050405020304" pitchFamily="18" charset="0"/>
                <a:cs typeface="Times New Roman" panose="02020603050405020304" pitchFamily="18" charset="0"/>
              </a:rPr>
              <a:t>	</a:t>
            </a:r>
            <a:r>
              <a:rPr lang="uk-UA" b="1" dirty="0">
                <a:solidFill>
                  <a:srgbClr val="002060"/>
                </a:solidFill>
                <a:latin typeface="Times New Roman" panose="02020603050405020304" pitchFamily="18" charset="0"/>
                <a:cs typeface="Times New Roman" panose="02020603050405020304" pitchFamily="18" charset="0"/>
              </a:rPr>
              <a:t>Великодня Служба Божа триває всю ніч. Її найурочистіший момент настає опівночі, коли священик сповіщає "Христос воскрес!", а всі присутні відповідають "</a:t>
            </a:r>
            <a:r>
              <a:rPr lang="uk-UA" b="1" dirty="0" err="1">
                <a:solidFill>
                  <a:srgbClr val="002060"/>
                </a:solidFill>
                <a:latin typeface="Times New Roman" panose="02020603050405020304" pitchFamily="18" charset="0"/>
                <a:cs typeface="Times New Roman" panose="02020603050405020304" pitchFamily="18" charset="0"/>
              </a:rPr>
              <a:t>Воїстину</a:t>
            </a:r>
            <a:r>
              <a:rPr lang="uk-UA" b="1" dirty="0">
                <a:solidFill>
                  <a:srgbClr val="002060"/>
                </a:solidFill>
                <a:latin typeface="Times New Roman" panose="02020603050405020304" pitchFamily="18" charset="0"/>
                <a:cs typeface="Times New Roman" panose="02020603050405020304" pitchFamily="18" charset="0"/>
              </a:rPr>
              <a:t> воскрес!" Після служби процесія тричі обходить навколо церкви, а потім починає процес освячення обрядових пасхальних страв: пасок, крашанок, ковбас, хріну та інших страв (залежно від місцевості). Господині збирають їх у кошики прикрашені вишиваними рушниками, барвінком і свічками. Після церковної служби розходяться по домівках і починають "розговлятися". Розговляються насамперед освяченим яйцем. Окрім паски та яєць (крашанок та писанок), серед освяченого може бути смаженина, ковбаса, риба, сир, часник, полин, хрін, сіль та вино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57456"/>
            <a:ext cx="4467200" cy="218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510780"/>
            <a:ext cx="1411598" cy="129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0"/>
            <a:ext cx="1986905"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86774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uk-UA" b="1" dirty="0">
                <a:solidFill>
                  <a:srgbClr val="FF0000"/>
                </a:solidFill>
                <a:latin typeface="Arial Black" panose="020B0A04020102020204" pitchFamily="34" charset="0"/>
              </a:rPr>
              <a:t>Великдень</a:t>
            </a:r>
            <a:endParaRPr lang="ru-RU" dirty="0"/>
          </a:p>
        </p:txBody>
      </p:sp>
      <p:sp>
        <p:nvSpPr>
          <p:cNvPr id="3" name="Объект 2"/>
          <p:cNvSpPr>
            <a:spLocks noGrp="1"/>
          </p:cNvSpPr>
          <p:nvPr>
            <p:ph idx="1"/>
          </p:nvPr>
        </p:nvSpPr>
        <p:spPr>
          <a:xfrm>
            <a:off x="467544" y="1124744"/>
            <a:ext cx="8229600" cy="4525963"/>
          </a:xfrm>
        </p:spPr>
        <p:txBody>
          <a:bodyPr/>
          <a:lstStyle/>
          <a:p>
            <a:pPr marL="0" indent="0">
              <a:buNone/>
            </a:pPr>
            <a:r>
              <a:rPr lang="uk-UA" sz="1800" b="1" dirty="0">
                <a:solidFill>
                  <a:srgbClr val="7030A0"/>
                </a:solidFill>
                <a:latin typeface="Times New Roman" panose="02020603050405020304" pitchFamily="18" charset="0"/>
                <a:cs typeface="Times New Roman" panose="02020603050405020304" pitchFamily="18" charset="0"/>
              </a:rPr>
              <a:t>	</a:t>
            </a:r>
            <a:r>
              <a:rPr lang="uk-UA" sz="1800" b="1" dirty="0">
                <a:solidFill>
                  <a:srgbClr val="002060"/>
                </a:solidFill>
                <a:latin typeface="Times New Roman" panose="02020603050405020304" pitchFamily="18" charset="0"/>
                <a:cs typeface="Times New Roman" panose="02020603050405020304" pitchFamily="18" charset="0"/>
              </a:rPr>
              <a:t>Великдень – родинне свято, яке збирало всю сім’ю. Кажуть, що й сонце на радощах у той день не заходить, тому цей день такий «великий». Це свято в родинах українців завжди було пов'язане з глибоким осмисленням життя людини на Землі. Перед тим, як сісти за стіл, усі вмивалися з миски, на дно якої в воду клали три червоні крашанки. Першими вмивалися дівчата, потім хлопці й мати, останнім – батько. Потім настає розговіння. Усі моляться Богові, а потім батько, розрізавши кілька крашанок дає кожному, промовляючи: “Дай, Боже, ще й на той рік дочекатися світлого празника – Воскресіння Христового у щасті і здоров’ї”</a:t>
            </a:r>
          </a:p>
          <a:p>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116632"/>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177" y="4044414"/>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789040"/>
            <a:ext cx="2497460" cy="208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512" y="3645024"/>
            <a:ext cx="230425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16483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p:cNvSpPr txBox="1">
            <a:spLocks/>
          </p:cNvSpPr>
          <p:nvPr/>
        </p:nvSpPr>
        <p:spPr>
          <a:xfrm>
            <a:off x="224882" y="921214"/>
            <a:ext cx="4604664" cy="2528927"/>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uk-UA" sz="2800" dirty="0">
              <a:latin typeface="+mn-lt"/>
            </a:endParaRPr>
          </a:p>
        </p:txBody>
      </p:sp>
      <p:sp>
        <p:nvSpPr>
          <p:cNvPr id="8" name="Заголовок 1"/>
          <p:cNvSpPr txBox="1">
            <a:spLocks/>
          </p:cNvSpPr>
          <p:nvPr/>
        </p:nvSpPr>
        <p:spPr>
          <a:xfrm>
            <a:off x="4529692" y="4157456"/>
            <a:ext cx="4414742" cy="1783100"/>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dirty="0">
              <a:ln w="50800"/>
            </a:endParaRPr>
          </a:p>
          <a:p>
            <a:pPr fontAlgn="auto">
              <a:spcAft>
                <a:spcPts val="0"/>
              </a:spcAft>
              <a:defRPr/>
            </a:pPr>
            <a:endParaRPr lang="uk-UA" sz="2800" dirty="0">
              <a:latin typeface="+mn-lt"/>
            </a:endParaRPr>
          </a:p>
        </p:txBody>
      </p:sp>
      <p:pic>
        <p:nvPicPr>
          <p:cNvPr id="9"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26233" y="55814"/>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832340" y="-4869"/>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63418" y="616016"/>
            <a:ext cx="4617827" cy="3416320"/>
          </a:xfrm>
          <a:prstGeom prst="rect">
            <a:avLst/>
          </a:prstGeom>
        </p:spPr>
        <p:txBody>
          <a:bodyPr wrap="square">
            <a:spAutoFit/>
          </a:bodyPr>
          <a:lstStyle/>
          <a:p>
            <a:r>
              <a:rPr lang="uk-UA" b="1" dirty="0">
                <a:solidFill>
                  <a:srgbClr val="7030A0"/>
                </a:solidFill>
                <a:latin typeface="Times New Roman" panose="02020603050405020304" pitchFamily="18" charset="0"/>
                <a:cs typeface="Times New Roman" panose="02020603050405020304" pitchFamily="18" charset="0"/>
              </a:rPr>
              <a:t>Христос Воскрес! Христос Воскрес! </a:t>
            </a:r>
          </a:p>
          <a:p>
            <a:r>
              <a:rPr lang="uk-UA" b="1" dirty="0">
                <a:solidFill>
                  <a:srgbClr val="7030A0"/>
                </a:solidFill>
                <a:latin typeface="Times New Roman" panose="02020603050405020304" pitchFamily="18" charset="0"/>
                <a:cs typeface="Times New Roman" panose="02020603050405020304" pitchFamily="18" charset="0"/>
              </a:rPr>
              <a:t>Земля зі сну збудилась,</a:t>
            </a:r>
          </a:p>
          <a:p>
            <a:r>
              <a:rPr lang="uk-UA" b="1" dirty="0">
                <a:solidFill>
                  <a:srgbClr val="7030A0"/>
                </a:solidFill>
                <a:latin typeface="Times New Roman" panose="02020603050405020304" pitchFamily="18" charset="0"/>
                <a:cs typeface="Times New Roman" panose="02020603050405020304" pitchFamily="18" charset="0"/>
              </a:rPr>
              <a:t>В трави й квіти замаїлась,</a:t>
            </a:r>
          </a:p>
          <a:p>
            <a:r>
              <a:rPr lang="uk-UA" b="1" dirty="0">
                <a:solidFill>
                  <a:srgbClr val="7030A0"/>
                </a:solidFill>
                <a:latin typeface="Times New Roman" panose="02020603050405020304" pitchFamily="18" charset="0"/>
                <a:cs typeface="Times New Roman" panose="02020603050405020304" pitchFamily="18" charset="0"/>
              </a:rPr>
              <a:t>Звір і птиця веселиться,</a:t>
            </a:r>
          </a:p>
          <a:p>
            <a:r>
              <a:rPr lang="uk-UA" b="1" dirty="0">
                <a:solidFill>
                  <a:srgbClr val="7030A0"/>
                </a:solidFill>
                <a:latin typeface="Times New Roman" panose="02020603050405020304" pitchFamily="18" charset="0"/>
                <a:cs typeface="Times New Roman" panose="02020603050405020304" pitchFamily="18" charset="0"/>
              </a:rPr>
              <a:t>Миром Божим світ краситься,</a:t>
            </a:r>
          </a:p>
          <a:p>
            <a:r>
              <a:rPr lang="uk-UA" b="1" dirty="0">
                <a:solidFill>
                  <a:srgbClr val="7030A0"/>
                </a:solidFill>
                <a:latin typeface="Times New Roman" panose="02020603050405020304" pitchFamily="18" charset="0"/>
                <a:cs typeface="Times New Roman" panose="02020603050405020304" pitchFamily="18" charset="0"/>
              </a:rPr>
              <a:t>Мир той Бог нам дав з небес,</a:t>
            </a:r>
          </a:p>
          <a:p>
            <a:r>
              <a:rPr lang="uk-UA" b="1" dirty="0">
                <a:solidFill>
                  <a:srgbClr val="7030A0"/>
                </a:solidFill>
                <a:latin typeface="Times New Roman" panose="02020603050405020304" pitchFamily="18" charset="0"/>
                <a:cs typeface="Times New Roman" panose="02020603050405020304" pitchFamily="18" charset="0"/>
              </a:rPr>
              <a:t>- Христос Воскрес!  </a:t>
            </a:r>
          </a:p>
          <a:p>
            <a:r>
              <a:rPr lang="uk-UA" b="1" dirty="0">
                <a:solidFill>
                  <a:srgbClr val="7030A0"/>
                </a:solidFill>
                <a:latin typeface="Times New Roman" panose="02020603050405020304" pitchFamily="18" charset="0"/>
                <a:cs typeface="Times New Roman" panose="02020603050405020304" pitchFamily="18" charset="0"/>
              </a:rPr>
              <a:t> - Воістину Воскрес!</a:t>
            </a:r>
          </a:p>
          <a:p>
            <a:r>
              <a:rPr lang="uk-UA" b="1" dirty="0">
                <a:solidFill>
                  <a:srgbClr val="7030A0"/>
                </a:solidFill>
                <a:latin typeface="Times New Roman" panose="02020603050405020304" pitchFamily="18" charset="0"/>
                <a:cs typeface="Times New Roman" panose="02020603050405020304" pitchFamily="18" charset="0"/>
              </a:rPr>
              <a:t>Відтоді на Великдень ми розмальовуємо яєчка, робимо писанки, даруємо їх один одному і вітаємо: "Христос Воскрес! " А у відповідь чуємо: "Воістину Воскрес!"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764703"/>
            <a:ext cx="2716915" cy="268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C:\Users\Buzynovskie\Desktop\velykdent-3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192" y="4157456"/>
            <a:ext cx="2857500" cy="226504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314" y="3717032"/>
            <a:ext cx="2407162" cy="231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98531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187624" y="188640"/>
            <a:ext cx="7416824" cy="8572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b="1" dirty="0">
                <a:solidFill>
                  <a:srgbClr val="FF0000"/>
                </a:solidFill>
                <a:latin typeface="Arial Black" panose="020B0A04020102020204" pitchFamily="34" charset="0"/>
              </a:rPr>
              <a:t>Види писанок</a:t>
            </a: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Заголовок 1"/>
          <p:cNvSpPr txBox="1">
            <a:spLocks/>
          </p:cNvSpPr>
          <p:nvPr/>
        </p:nvSpPr>
        <p:spPr>
          <a:xfrm>
            <a:off x="251520" y="796237"/>
            <a:ext cx="7920880" cy="4288947"/>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dirty="0">
              <a:ln w="50800"/>
              <a:solidFill>
                <a:srgbClr val="FFFF00"/>
              </a:solidFill>
              <a:effectLst>
                <a:glow rad="139700">
                  <a:schemeClr val="accent2">
                    <a:satMod val="175000"/>
                    <a:alpha val="40000"/>
                  </a:schemeClr>
                </a:glow>
              </a:effectLst>
              <a:latin typeface="+mj-lt"/>
              <a:ea typeface="+mj-ea"/>
              <a:cs typeface="+mj-cs"/>
            </a:endParaRPr>
          </a:p>
        </p:txBody>
      </p:sp>
      <p:pic>
        <p:nvPicPr>
          <p:cNvPr id="7"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35226" y="0"/>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0594" y="955551"/>
            <a:ext cx="5885622" cy="3970318"/>
          </a:xfrm>
          <a:prstGeom prst="rect">
            <a:avLst/>
          </a:prstGeom>
        </p:spPr>
        <p:txBody>
          <a:bodyPr wrap="square">
            <a:spAutoFit/>
          </a:bodyPr>
          <a:lstStyle/>
          <a:p>
            <a:r>
              <a:rPr lang="uk-UA" b="1" dirty="0">
                <a:solidFill>
                  <a:srgbClr val="7030A0"/>
                </a:solidFill>
                <a:latin typeface="Times New Roman" panose="02020603050405020304" pitchFamily="18" charset="0"/>
                <a:cs typeface="Times New Roman" panose="02020603050405020304" pitchFamily="18" charset="0"/>
              </a:rPr>
              <a:t>	</a:t>
            </a:r>
            <a:r>
              <a:rPr lang="uk-UA" b="1" dirty="0">
                <a:solidFill>
                  <a:srgbClr val="002060"/>
                </a:solidFill>
                <a:latin typeface="Times New Roman" panose="02020603050405020304" pitchFamily="18" charset="0"/>
                <a:cs typeface="Times New Roman" panose="02020603050405020304" pitchFamily="18" charset="0"/>
              </a:rPr>
              <a:t>Напередодні Великодня виготовляли писанки, крашанки, мальованки, їх не лише святили в церкві, а й обмінювались ними, немов великодніми картками-привітами.</a:t>
            </a:r>
          </a:p>
          <a:p>
            <a:pPr algn="ctr"/>
            <a:r>
              <a:rPr lang="uk-UA" b="1" dirty="0">
                <a:solidFill>
                  <a:srgbClr val="7030A0"/>
                </a:solidFill>
                <a:latin typeface="Times New Roman" panose="02020603050405020304" pitchFamily="18" charset="0"/>
                <a:cs typeface="Times New Roman" panose="02020603050405020304" pitchFamily="18" charset="0"/>
              </a:rPr>
              <a:t> </a:t>
            </a:r>
            <a:r>
              <a:rPr lang="uk-UA" b="1" dirty="0">
                <a:solidFill>
                  <a:srgbClr val="FF0000"/>
                </a:solidFill>
                <a:latin typeface="Times New Roman" panose="02020603050405020304" pitchFamily="18" charset="0"/>
                <a:cs typeface="Times New Roman" panose="02020603050405020304" pitchFamily="18" charset="0"/>
              </a:rPr>
              <a:t>Види писанок</a:t>
            </a:r>
            <a:r>
              <a:rPr lang="uk-UA" b="1" dirty="0">
                <a:solidFill>
                  <a:srgbClr val="7030A0"/>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r>
              <a:rPr lang="uk-UA" b="1" dirty="0">
                <a:solidFill>
                  <a:srgbClr val="002060"/>
                </a:solidFill>
                <a:latin typeface="Times New Roman" panose="02020603050405020304" pitchFamily="18" charset="0"/>
                <a:cs typeface="Times New Roman" panose="02020603050405020304" pitchFamily="18" charset="0"/>
              </a:rPr>
              <a:t>Писанки – яйця, розписані воском за допомогою </a:t>
            </a:r>
            <a:r>
              <a:rPr lang="uk-UA" b="1" dirty="0" err="1">
                <a:solidFill>
                  <a:srgbClr val="002060"/>
                </a:solidFill>
                <a:latin typeface="Times New Roman" panose="02020603050405020304" pitchFamily="18" charset="0"/>
                <a:cs typeface="Times New Roman" panose="02020603050405020304" pitchFamily="18" charset="0"/>
              </a:rPr>
              <a:t>писачка</a:t>
            </a:r>
            <a:endParaRPr lang="uk-UA" b="1" dirty="0">
              <a:solidFill>
                <a:srgbClr val="00206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uk-UA" b="1" dirty="0">
                <a:solidFill>
                  <a:srgbClr val="002060"/>
                </a:solidFill>
                <a:latin typeface="Times New Roman" panose="02020603050405020304" pitchFamily="18" charset="0"/>
                <a:cs typeface="Times New Roman" panose="02020603050405020304" pitchFamily="18" charset="0"/>
              </a:rPr>
              <a:t>Крашанки – яйця, фарбовані в один колір рослинним барвником, найчастіше відваром цибулі </a:t>
            </a:r>
          </a:p>
          <a:p>
            <a:pPr marL="285750" indent="-285750">
              <a:buFont typeface="Wingdings" panose="05000000000000000000" pitchFamily="2" charset="2"/>
              <a:buChar char="v"/>
            </a:pPr>
            <a:r>
              <a:rPr lang="uk-UA" b="1" dirty="0" err="1">
                <a:solidFill>
                  <a:srgbClr val="002060"/>
                </a:solidFill>
                <a:latin typeface="Times New Roman" panose="02020603050405020304" pitchFamily="18" charset="0"/>
                <a:cs typeface="Times New Roman" panose="02020603050405020304" pitchFamily="18" charset="0"/>
              </a:rPr>
              <a:t>Дряпанки</a:t>
            </a:r>
            <a:r>
              <a:rPr lang="uk-UA" b="1" dirty="0">
                <a:solidFill>
                  <a:srgbClr val="002060"/>
                </a:solidFill>
                <a:latin typeface="Times New Roman" panose="02020603050405020304" pitchFamily="18" charset="0"/>
                <a:cs typeface="Times New Roman" panose="02020603050405020304" pitchFamily="18" charset="0"/>
              </a:rPr>
              <a:t> – це крашанки, по яких голкою </a:t>
            </a:r>
            <a:r>
              <a:rPr lang="uk-UA" b="1" dirty="0" err="1">
                <a:solidFill>
                  <a:srgbClr val="002060"/>
                </a:solidFill>
                <a:latin typeface="Times New Roman" panose="02020603050405020304" pitchFamily="18" charset="0"/>
                <a:cs typeface="Times New Roman" panose="02020603050405020304" pitchFamily="18" charset="0"/>
              </a:rPr>
              <a:t>видряпано</a:t>
            </a:r>
            <a:r>
              <a:rPr lang="uk-UA" b="1" dirty="0">
                <a:solidFill>
                  <a:srgbClr val="002060"/>
                </a:solidFill>
                <a:latin typeface="Times New Roman" panose="02020603050405020304" pitchFamily="18" charset="0"/>
                <a:cs typeface="Times New Roman" panose="02020603050405020304" pitchFamily="18" charset="0"/>
              </a:rPr>
              <a:t> орнамент </a:t>
            </a:r>
          </a:p>
          <a:p>
            <a:pPr marL="285750" indent="-285750">
              <a:buFont typeface="Wingdings" panose="05000000000000000000" pitchFamily="2" charset="2"/>
              <a:buChar char="v"/>
            </a:pPr>
            <a:r>
              <a:rPr lang="uk-UA" b="1" dirty="0">
                <a:solidFill>
                  <a:srgbClr val="002060"/>
                </a:solidFill>
                <a:latin typeface="Times New Roman" panose="02020603050405020304" pitchFamily="18" charset="0"/>
                <a:cs typeface="Times New Roman" panose="02020603050405020304" pitchFamily="18" charset="0"/>
              </a:rPr>
              <a:t>Мальованки – яйця, розмальовані пензликами </a:t>
            </a:r>
          </a:p>
          <a:p>
            <a:pPr marL="285750" indent="-285750">
              <a:buFont typeface="Wingdings" panose="05000000000000000000" pitchFamily="2" charset="2"/>
              <a:buChar char="v"/>
            </a:pPr>
            <a:r>
              <a:rPr lang="uk-UA" b="1" dirty="0" err="1">
                <a:solidFill>
                  <a:srgbClr val="002060"/>
                </a:solidFill>
                <a:latin typeface="Times New Roman" panose="02020603050405020304" pitchFamily="18" charset="0"/>
                <a:cs typeface="Times New Roman" panose="02020603050405020304" pitchFamily="18" charset="0"/>
              </a:rPr>
              <a:t>Крапанки</a:t>
            </a:r>
            <a:r>
              <a:rPr lang="uk-UA" b="1" dirty="0">
                <a:solidFill>
                  <a:srgbClr val="002060"/>
                </a:solidFill>
                <a:latin typeface="Times New Roman" panose="02020603050405020304" pitchFamily="18" charset="0"/>
                <a:cs typeface="Times New Roman" panose="02020603050405020304" pitchFamily="18" charset="0"/>
              </a:rPr>
              <a:t> – мальовнича композиція з різнокольорових цяток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297" y="1052736"/>
            <a:ext cx="200916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263" y="-12237"/>
            <a:ext cx="13350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234" y="2780928"/>
            <a:ext cx="1720721" cy="156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509120"/>
            <a:ext cx="1731720" cy="15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33" y="4869160"/>
            <a:ext cx="1957603" cy="156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4981762"/>
            <a:ext cx="1872208" cy="133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txBox="1">
            <a:spLocks/>
          </p:cNvSpPr>
          <p:nvPr/>
        </p:nvSpPr>
        <p:spPr>
          <a:xfrm>
            <a:off x="323528" y="4428"/>
            <a:ext cx="8229600" cy="857256"/>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mj-ea"/>
              <a:cs typeface="Times New Roman" pitchFamily="18" charset="0"/>
            </a:endParaRPr>
          </a:p>
        </p:txBody>
      </p:sp>
      <p:sp>
        <p:nvSpPr>
          <p:cNvPr id="6" name="Заголовок 1"/>
          <p:cNvSpPr txBox="1">
            <a:spLocks/>
          </p:cNvSpPr>
          <p:nvPr/>
        </p:nvSpPr>
        <p:spPr>
          <a:xfrm>
            <a:off x="5000628" y="1428736"/>
            <a:ext cx="3714776" cy="4857784"/>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lvl="0" algn="ctr" fontAlgn="auto">
              <a:spcAft>
                <a:spcPts val="0"/>
              </a:spcAft>
              <a:defRPr/>
            </a:pPr>
            <a:endParaRPr lang="ru-RU" sz="2800" dirty="0">
              <a:ln w="50800"/>
              <a:latin typeface="+mn-lt"/>
            </a:endParaRPr>
          </a:p>
          <a:p>
            <a:pPr algn="ctr" fontAlgn="auto">
              <a:spcAft>
                <a:spcPts val="0"/>
              </a:spcAft>
              <a:defRPr/>
            </a:pPr>
            <a:endParaRPr lang="ru-RU" sz="2800" dirty="0">
              <a:ln w="50800"/>
              <a:latin typeface="+mj-lt"/>
              <a:ea typeface="+mj-ea"/>
              <a:cs typeface="+mj-cs"/>
            </a:endParaRPr>
          </a:p>
        </p:txBody>
      </p:sp>
      <p:pic>
        <p:nvPicPr>
          <p:cNvPr id="12"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1274" y="17139"/>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740352" y="31231"/>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31941" y="764704"/>
            <a:ext cx="5364088" cy="2462213"/>
          </a:xfrm>
          <a:prstGeom prst="rect">
            <a:avLst/>
          </a:prstGeom>
        </p:spPr>
        <p:txBody>
          <a:bodyPr wrap="square">
            <a:spAutoFit/>
          </a:bodyPr>
          <a:lstStyle/>
          <a:p>
            <a:r>
              <a:rPr lang="uk-UA" sz="2200" b="1" dirty="0">
                <a:solidFill>
                  <a:srgbClr val="FF0000"/>
                </a:solidFill>
                <a:latin typeface="Times New Roman" panose="02020603050405020304" pitchFamily="18" charset="0"/>
                <a:cs typeface="Times New Roman" panose="02020603050405020304" pitchFamily="18" charset="0"/>
              </a:rPr>
              <a:t>	</a:t>
            </a:r>
            <a:r>
              <a:rPr lang="uk-UA" sz="2200" b="1" dirty="0">
                <a:solidFill>
                  <a:srgbClr val="002060"/>
                </a:solidFill>
                <a:latin typeface="Times New Roman" panose="02020603050405020304" pitchFamily="18" charset="0"/>
                <a:cs typeface="Times New Roman" panose="02020603050405020304" pitchFamily="18" charset="0"/>
              </a:rPr>
              <a:t>Українська писанка перемагає зло. Вона вічна, як сам український життєлюбний народ. "У світі доти існуватиме любов, доки люди писатимуть писанки" - каже народна мудрість. І справді, тільки велика любов може творити такі дива гармонії й уяви</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9" y="861684"/>
            <a:ext cx="2148379"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251980"/>
            <a:ext cx="193137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40" y="3280378"/>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7289" y="4836156"/>
            <a:ext cx="2058647" cy="145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875" y="4761238"/>
            <a:ext cx="171678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694" y="2924944"/>
            <a:ext cx="2232786"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371" y="5155522"/>
            <a:ext cx="1300165" cy="120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0621"/>
            <a:ext cx="8229600" cy="1143000"/>
          </a:xfrm>
        </p:spPr>
        <p:txBody>
          <a:bodyPr/>
          <a:lstStyle/>
          <a:p>
            <a:r>
              <a:rPr lang="uk-UA" b="1" dirty="0">
                <a:solidFill>
                  <a:srgbClr val="FF0000"/>
                </a:solidFill>
                <a:latin typeface="Arial Black" panose="020B0A04020102020204" pitchFamily="34" charset="0"/>
              </a:rPr>
              <a:t>Великодні прикмети </a:t>
            </a:r>
            <a:br>
              <a:rPr lang="uk-UA" b="1" dirty="0">
                <a:solidFill>
                  <a:srgbClr val="FF0000"/>
                </a:solidFill>
                <a:latin typeface="Arial Black" panose="020B0A04020102020204" pitchFamily="34" charset="0"/>
              </a:rPr>
            </a:br>
            <a:r>
              <a:rPr lang="uk-UA" b="1" dirty="0">
                <a:solidFill>
                  <a:srgbClr val="FF0000"/>
                </a:solidFill>
                <a:latin typeface="Arial Black" panose="020B0A04020102020204" pitchFamily="34" charset="0"/>
              </a:rPr>
              <a:t>та повір'я</a:t>
            </a:r>
            <a:br>
              <a:rPr lang="uk-UA" b="1" dirty="0">
                <a:solidFill>
                  <a:srgbClr val="FF0000"/>
                </a:solidFill>
                <a:latin typeface="Arial Black" panose="020B0A04020102020204" pitchFamily="34" charset="0"/>
              </a:rPr>
            </a:br>
            <a:endParaRPr lang="ru-RU" b="1" dirty="0">
              <a:solidFill>
                <a:srgbClr val="FF0000"/>
              </a:solidFill>
              <a:latin typeface="Arial Black" panose="020B0A04020102020204" pitchFamily="34" charset="0"/>
            </a:endParaRPr>
          </a:p>
        </p:txBody>
      </p:sp>
      <p:sp>
        <p:nvSpPr>
          <p:cNvPr id="3" name="Объект 2"/>
          <p:cNvSpPr>
            <a:spLocks noGrp="1"/>
          </p:cNvSpPr>
          <p:nvPr>
            <p:ph idx="1"/>
          </p:nvPr>
        </p:nvSpPr>
        <p:spPr>
          <a:xfrm>
            <a:off x="623206" y="1340768"/>
            <a:ext cx="8053250" cy="4968552"/>
          </a:xfrm>
        </p:spPr>
        <p:txBody>
          <a:bodyPr/>
          <a:lstStyle/>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Якщо на Великдень небо ясне та сонце грає – до хорошого врожаю і червоного літа; якщо дощ – добре жито;</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Як дощ або негода в перший день Пасхи, так весна дощова буде;</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Не кожен день – Великдень, а хліб – не паска;</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Коли на Великдень спить господар, то зляже пшениця, а якщо господиня – льон;</a:t>
            </a:r>
          </a:p>
          <a:p>
            <a:pPr>
              <a:buFont typeface="Wingdings" panose="05000000000000000000" pitchFamily="2" charset="2"/>
              <a:buChar char="v"/>
            </a:pPr>
            <a:r>
              <a:rPr lang="ru-RU" sz="1800" b="1" dirty="0">
                <a:solidFill>
                  <a:srgbClr val="002060"/>
                </a:solidFill>
                <a:latin typeface="Times New Roman" panose="02020603050405020304" pitchFamily="18" charset="0"/>
                <a:cs typeface="Times New Roman" panose="02020603050405020304" pitchFamily="18" charset="0"/>
              </a:rPr>
              <a:t>На </a:t>
            </a:r>
            <a:r>
              <a:rPr lang="uk-UA" sz="1800" b="1" dirty="0">
                <a:solidFill>
                  <a:srgbClr val="002060"/>
                </a:solidFill>
                <a:latin typeface="Times New Roman" panose="02020603050405020304" pitchFamily="18" charset="0"/>
                <a:cs typeface="Times New Roman" panose="02020603050405020304" pitchFamily="18" charset="0"/>
              </a:rPr>
              <a:t>Великдень "Сонце грає" і "в цей день все веселиться на небі і на землі</a:t>
            </a:r>
            <a:r>
              <a:rPr lang="ru-RU" sz="1800" b="1" dirty="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Під Великодню неділю негоже спати, тому що "хто спить, той своє щастя проспить</a:t>
            </a:r>
            <a:r>
              <a:rPr lang="ru-RU" sz="1800" b="1" dirty="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sz="1800" b="1" dirty="0">
                <a:solidFill>
                  <a:srgbClr val="002060"/>
                </a:solidFill>
                <a:latin typeface="Times New Roman" panose="02020603050405020304" pitchFamily="18" charset="0"/>
                <a:cs typeface="Times New Roman" panose="02020603050405020304" pitchFamily="18" charset="0"/>
              </a:rPr>
              <a:t>На </a:t>
            </a:r>
            <a:r>
              <a:rPr lang="uk-UA" sz="1800" b="1" dirty="0">
                <a:solidFill>
                  <a:srgbClr val="002060"/>
                </a:solidFill>
                <a:latin typeface="Times New Roman" panose="02020603050405020304" pitchFamily="18" charset="0"/>
                <a:cs typeface="Times New Roman" panose="02020603050405020304" pitchFamily="18" charset="0"/>
              </a:rPr>
              <a:t>Великдень всі мають веселитися, бо хто буде сумувати в цей день – буде сумувати весь рік</a:t>
            </a:r>
            <a:r>
              <a:rPr lang="ru-RU" sz="1800" b="1" dirty="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Якщо хтось помирає на Великдень, то вважається, що його щаслива душа піде </a:t>
            </a:r>
            <a:r>
              <a:rPr lang="ru-RU" sz="1800" b="1" dirty="0">
                <a:solidFill>
                  <a:srgbClr val="002060"/>
                </a:solidFill>
                <a:latin typeface="Times New Roman" panose="02020603050405020304" pitchFamily="18" charset="0"/>
                <a:cs typeface="Times New Roman" panose="02020603050405020304" pitchFamily="18" charset="0"/>
              </a:rPr>
              <a:t>просто до неба;</a:t>
            </a:r>
          </a:p>
          <a:p>
            <a:pPr>
              <a:buFont typeface="Wingdings" panose="05000000000000000000" pitchFamily="2" charset="2"/>
              <a:buChar char="v"/>
            </a:pPr>
            <a:endParaRPr lang="uk-U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7" y="0"/>
            <a:ext cx="13350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913" y="-1"/>
            <a:ext cx="13350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0211">
            <a:off x="7950650" y="1949023"/>
            <a:ext cx="1022886" cy="112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518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107504" y="764704"/>
            <a:ext cx="4464496" cy="4357718"/>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endParaRPr lang="ru-RU" sz="3600" b="1" dirty="0">
              <a:ln w="50800"/>
              <a:solidFill>
                <a:srgbClr val="0000FF"/>
              </a:solidFill>
              <a:latin typeface="+mj-lt"/>
              <a:ea typeface="+mj-ea"/>
              <a:cs typeface="+mj-cs"/>
            </a:endParaRPr>
          </a:p>
          <a:p>
            <a:pPr algn="ctr" fontAlgn="auto">
              <a:spcAft>
                <a:spcPts val="0"/>
              </a:spcAft>
              <a:defRPr/>
            </a:pPr>
            <a:endParaRPr lang="ru-RU" sz="3600" b="1" dirty="0">
              <a:ln w="50800"/>
              <a:solidFill>
                <a:srgbClr val="0000FF"/>
              </a:solidFill>
              <a:latin typeface="+mj-lt"/>
              <a:ea typeface="+mj-ea"/>
              <a:cs typeface="+mj-cs"/>
            </a:endParaRPr>
          </a:p>
        </p:txBody>
      </p:sp>
      <p:pic>
        <p:nvPicPr>
          <p:cNvPr id="1027"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668344" y="55814"/>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480"/>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1235403"/>
            <a:ext cx="6887343" cy="3416320"/>
          </a:xfrm>
          <a:prstGeom prst="rect">
            <a:avLst/>
          </a:prstGeom>
        </p:spPr>
        <p:txBody>
          <a:bodyPr wrap="square">
            <a:spAutoFit/>
          </a:bodyPr>
          <a:lstStyle/>
          <a:p>
            <a:r>
              <a:rPr lang="uk-UA" b="1" dirty="0">
                <a:solidFill>
                  <a:srgbClr val="3333FF"/>
                </a:solidFill>
                <a:latin typeface="Times New Roman" panose="02020603050405020304" pitchFamily="18" charset="0"/>
                <a:cs typeface="Times New Roman" panose="02020603050405020304" pitchFamily="18" charset="0"/>
              </a:rPr>
              <a:t>	</a:t>
            </a:r>
            <a:r>
              <a:rPr lang="uk-UA" b="1" dirty="0">
                <a:solidFill>
                  <a:srgbClr val="002060"/>
                </a:solidFill>
                <a:latin typeface="Times New Roman" panose="02020603050405020304" pitchFamily="18" charset="0"/>
                <a:cs typeface="Times New Roman" panose="02020603050405020304" pitchFamily="18" charset="0"/>
              </a:rPr>
              <a:t>Весна</a:t>
            </a:r>
            <a:r>
              <a:rPr lang="uk-UA" b="1" dirty="0">
                <a:solidFill>
                  <a:srgbClr val="9900FF"/>
                </a:solidFill>
                <a:latin typeface="Times New Roman" panose="02020603050405020304" pitchFamily="18" charset="0"/>
                <a:cs typeface="Times New Roman" panose="02020603050405020304" pitchFamily="18" charset="0"/>
              </a:rPr>
              <a:t> </a:t>
            </a:r>
            <a:r>
              <a:rPr lang="uk-UA" b="1" dirty="0">
                <a:solidFill>
                  <a:srgbClr val="002060"/>
                </a:solidFill>
                <a:latin typeface="Times New Roman" panose="02020603050405020304" pitchFamily="18" charset="0"/>
                <a:cs typeface="Times New Roman" panose="02020603050405020304" pitchFamily="18" charset="0"/>
              </a:rPr>
              <a:t>– найпрекрасніша пора року, з її приходом оживає природа, повертаються із далеких країв птахи, зодягаються в зелень, квітнуть дерева, гаї перегукуються голосним пташиним співом. Прийшла весна!</a:t>
            </a:r>
          </a:p>
          <a:p>
            <a:r>
              <a:rPr lang="uk-UA" b="1" dirty="0">
                <a:solidFill>
                  <a:srgbClr val="002060"/>
                </a:solidFill>
                <a:latin typeface="Times New Roman" panose="02020603050405020304" pitchFamily="18" charset="0"/>
                <a:cs typeface="Times New Roman" panose="02020603050405020304" pitchFamily="18" charset="0"/>
              </a:rPr>
              <a:t>	З усіх великих свят  нашого церковного року найбільш давнє, урочисте і радісне – це світлий день Христового Воскресіння.</a:t>
            </a:r>
          </a:p>
          <a:p>
            <a:r>
              <a:rPr lang="uk-UA" b="1" dirty="0">
                <a:solidFill>
                  <a:srgbClr val="002060"/>
                </a:solidFill>
                <a:latin typeface="Times New Roman" panose="02020603050405020304" pitchFamily="18" charset="0"/>
                <a:cs typeface="Times New Roman" panose="02020603050405020304" pitchFamily="18" charset="0"/>
              </a:rPr>
              <a:t>	Це – “Цар і Господь, празників празник і торжество торжеств”, це – родинне свято, яке поєднує в собі народні звичаї, біблейську історію, духовну культуру, і це свято відзначають саме весною</a:t>
            </a:r>
          </a:p>
          <a:p>
            <a:endParaRPr lang="ru-RU"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152" y="4088421"/>
            <a:ext cx="2422847"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704316"/>
            <a:ext cx="1905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450912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5940999" y="-194331"/>
            <a:ext cx="1261176" cy="176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88640"/>
            <a:ext cx="8013576" cy="5688632"/>
          </a:xfrm>
        </p:spPr>
        <p:txBody>
          <a:bodyPr/>
          <a:lstStyle/>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Вважається, на Великдень все стає видимим, навіть містичне, маленькі діти з чистою душею можуть побачити всі земні скарби, які у цю ніч світяться вогниками;</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На Великдень можна просити у Бога все. Так, люди похилого віку розчісували своє волосся з думкою про онуків, щоб їх було стільки, скільки волосся на голові. Бажаючи розбагатіти, вмивалися зі срібного посуду. Дівчата просили нареченого;</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З нетерпінням чекали першого удару дзвонів. Якщо з першим ударом перехреститися зі словами: «Христос воскрес, а рабу (ім’я) здоров’я», то одужає навіть важко хвора людина;</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Вставали до світанку, щоб не проспати щастя;</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Дівчата вмивалися водою з червоного яйця, щоб бути рум’яними;</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На Великдень усі мають веселитися, інакше сумувати доведеться весь рік;</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У Великдень не можна займатися домашньою роботою – з клопотами піде щастя;</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Освячені продукти не можна викидати, їх потрібно з’їсти за </a:t>
            </a:r>
          </a:p>
          <a:p>
            <a:pPr>
              <a:buFont typeface="Wingdings" panose="05000000000000000000" pitchFamily="2" charset="2"/>
              <a:buChar char="v"/>
            </a:pPr>
            <a:r>
              <a:rPr lang="uk-UA" sz="1800" b="1" dirty="0">
                <a:solidFill>
                  <a:srgbClr val="002060"/>
                </a:solidFill>
                <a:latin typeface="Times New Roman" panose="02020603050405020304" pitchFamily="18" charset="0"/>
                <a:cs typeface="Times New Roman" panose="02020603050405020304" pitchFamily="18" charset="0"/>
              </a:rPr>
              <a:t>святковим столом, поділитися з рідними та сусідами або роздати бідним</a:t>
            </a:r>
          </a:p>
        </p:txBody>
      </p:sp>
    </p:spTree>
    <p:extLst>
      <p:ext uri="{BB962C8B-B14F-4D97-AF65-F5344CB8AC3E}">
        <p14:creationId xmlns:p14="http://schemas.microsoft.com/office/powerpoint/2010/main" val="245376589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679442" y="764704"/>
            <a:ext cx="5328592" cy="3951288"/>
          </a:xfrm>
        </p:spPr>
        <p:txBody>
          <a:bodyPr/>
          <a:lstStyle/>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Великий день! Великий день!</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Ясний Великдень на землі!</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Багато радості й пісень</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Приніс нам янгол на крилі.</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Великдень всіх нас на гостини просить,</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Малює сонце полотно небес,</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І крашанку, як усмішку підносить,</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Христос Воскрес!</a:t>
            </a:r>
          </a:p>
          <a:p>
            <a:pPr marL="0" indent="0">
              <a:buNone/>
            </a:pPr>
            <a:r>
              <a:rPr lang="uk-UA" sz="2200" b="1" i="1" dirty="0">
                <a:solidFill>
                  <a:srgbClr val="002060"/>
                </a:solidFill>
                <a:latin typeface="Times New Roman" panose="02020603050405020304" pitchFamily="18" charset="0"/>
                <a:cs typeface="Times New Roman" panose="02020603050405020304" pitchFamily="18" charset="0"/>
              </a:rPr>
              <a:t>Воістину Воскрес!</a:t>
            </a:r>
          </a:p>
          <a:p>
            <a:endParaRPr lang="ru-RU" sz="1400" dirty="0"/>
          </a:p>
          <a:p>
            <a:pPr marL="0" indent="0">
              <a:buNone/>
            </a:pPr>
            <a:r>
              <a:rPr lang="ru-RU" sz="1400"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896937"/>
            <a:ext cx="2232248" cy="263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 y="0"/>
            <a:ext cx="13350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913" y="116631"/>
            <a:ext cx="133508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79" y="3789040"/>
            <a:ext cx="2516833" cy="235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2917" y="4384703"/>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5099"/>
            <a:ext cx="129682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1259632" y="1327888"/>
            <a:ext cx="5616624" cy="3762880"/>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endParaRPr lang="ru-RU" sz="2800" b="1" i="1" u="sng" dirty="0">
              <a:ln w="50800"/>
              <a:solidFill>
                <a:srgbClr val="0000FF"/>
              </a:solidFill>
              <a:latin typeface="Times New Roman Cyr" pitchFamily="18" charset="-52"/>
              <a:ea typeface="+mj-ea"/>
              <a:cs typeface="+mj-cs"/>
            </a:endParaRPr>
          </a:p>
        </p:txBody>
      </p:sp>
      <p:sp>
        <p:nvSpPr>
          <p:cNvPr id="6" name="Заголовок 1"/>
          <p:cNvSpPr txBox="1">
            <a:spLocks/>
          </p:cNvSpPr>
          <p:nvPr/>
        </p:nvSpPr>
        <p:spPr>
          <a:xfrm>
            <a:off x="714348" y="19418"/>
            <a:ext cx="8229600" cy="857256"/>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ea typeface="+mj-ea"/>
              <a:cs typeface="Times New Roman" pitchFamily="18" charset="0"/>
            </a:endParaRPr>
          </a:p>
        </p:txBody>
      </p:sp>
      <p:pic>
        <p:nvPicPr>
          <p:cNvPr id="8"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802016" y="19418"/>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48528" y="23001"/>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59632" y="1582341"/>
            <a:ext cx="6264696" cy="3139321"/>
          </a:xfrm>
          <a:prstGeom prst="rect">
            <a:avLst/>
          </a:prstGeom>
        </p:spPr>
        <p:txBody>
          <a:bodyPr wrap="square">
            <a:spAutoFit/>
          </a:bodyPr>
          <a:lstStyle/>
          <a:p>
            <a:r>
              <a:rPr lang="uk-UA" b="1" dirty="0">
                <a:solidFill>
                  <a:srgbClr val="9900FF"/>
                </a:solidFill>
                <a:latin typeface="Times New Roman" panose="02020603050405020304" pitchFamily="18" charset="0"/>
                <a:cs typeface="Times New Roman" panose="02020603050405020304" pitchFamily="18" charset="0"/>
              </a:rPr>
              <a:t>	</a:t>
            </a:r>
            <a:r>
              <a:rPr lang="uk-UA" b="1" dirty="0">
                <a:solidFill>
                  <a:srgbClr val="002060"/>
                </a:solidFill>
                <a:latin typeface="Times New Roman" panose="02020603050405020304" pitchFamily="18" charset="0"/>
                <a:cs typeface="Times New Roman" panose="02020603050405020304" pitchFamily="18" charset="0"/>
              </a:rPr>
              <a:t>Саме на весну припадає найголовніше християнське свято – Пасха. Це – величне свято світлого Воскресіння Христа, який приніс себе в жертву за гріхи людей і спокутував їх своїми стражданнями. Саме слово “</a:t>
            </a:r>
            <a:r>
              <a:rPr lang="uk-UA" b="1" dirty="0" err="1">
                <a:solidFill>
                  <a:srgbClr val="002060"/>
                </a:solidFill>
                <a:latin typeface="Times New Roman" panose="02020603050405020304" pitchFamily="18" charset="0"/>
                <a:cs typeface="Times New Roman" panose="02020603050405020304" pitchFamily="18" charset="0"/>
              </a:rPr>
              <a:t>пасха</a:t>
            </a:r>
            <a:r>
              <a:rPr lang="uk-UA" b="1" dirty="0">
                <a:solidFill>
                  <a:srgbClr val="002060"/>
                </a:solidFill>
                <a:latin typeface="Times New Roman" panose="02020603050405020304" pitchFamily="18" charset="0"/>
                <a:cs typeface="Times New Roman" panose="02020603050405020304" pitchFamily="18" charset="0"/>
              </a:rPr>
              <a:t>” у перекладі з грецької означає “страждати”. Але це світле, радісне свято Воскресіння Сина Божого Ісуса Христа в усі часи давало людям наснагу  </a:t>
            </a:r>
          </a:p>
          <a:p>
            <a:r>
              <a:rPr lang="uk-UA" b="1" dirty="0">
                <a:solidFill>
                  <a:srgbClr val="002060"/>
                </a:solidFill>
                <a:latin typeface="Times New Roman" panose="02020603050405020304" pitchFamily="18" charset="0"/>
                <a:cs typeface="Times New Roman" panose="02020603050405020304" pitchFamily="18" charset="0"/>
              </a:rPr>
              <a:t>            </a:t>
            </a:r>
          </a:p>
          <a:p>
            <a:r>
              <a:rPr lang="uk-UA" b="1" dirty="0">
                <a:solidFill>
                  <a:srgbClr val="002060"/>
                </a:solidFill>
                <a:latin typeface="Times New Roman" panose="02020603050405020304" pitchFamily="18" charset="0"/>
                <a:cs typeface="Times New Roman" panose="02020603050405020304" pitchFamily="18" charset="0"/>
              </a:rPr>
              <a:t>               ВІРИТИ, </a:t>
            </a:r>
          </a:p>
          <a:p>
            <a:r>
              <a:rPr lang="uk-UA" b="1" dirty="0">
                <a:solidFill>
                  <a:srgbClr val="002060"/>
                </a:solidFill>
                <a:latin typeface="Times New Roman" panose="02020603050405020304" pitchFamily="18" charset="0"/>
                <a:cs typeface="Times New Roman" panose="02020603050405020304" pitchFamily="18" charset="0"/>
              </a:rPr>
              <a:t>                                    ЛЮБИТИ, </a:t>
            </a:r>
          </a:p>
          <a:p>
            <a:r>
              <a:rPr lang="uk-UA" b="1" dirty="0">
                <a:solidFill>
                  <a:srgbClr val="002060"/>
                </a:solidFill>
                <a:latin typeface="Times New Roman" panose="02020603050405020304" pitchFamily="18" charset="0"/>
                <a:cs typeface="Times New Roman" panose="02020603050405020304" pitchFamily="18" charset="0"/>
              </a:rPr>
              <a:t>                                                           ПРОЩАТИ</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756" y="443711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56" y="105966"/>
            <a:ext cx="278777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740" y="3645024"/>
            <a:ext cx="278375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0169" y="205546"/>
            <a:ext cx="1700710" cy="134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328" y="1529783"/>
            <a:ext cx="1419620" cy="17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00808"/>
            <a:ext cx="12596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0000"/>
                </a:solidFill>
                <a:latin typeface="Arial Black" panose="020B0A04020102020204" pitchFamily="34" charset="0"/>
              </a:rPr>
              <a:t>Історія і традиції Великодня</a:t>
            </a:r>
          </a:p>
        </p:txBody>
      </p:sp>
      <p:sp>
        <p:nvSpPr>
          <p:cNvPr id="3" name="Объект 2"/>
          <p:cNvSpPr>
            <a:spLocks noGrp="1"/>
          </p:cNvSpPr>
          <p:nvPr>
            <p:ph idx="1"/>
          </p:nvPr>
        </p:nvSpPr>
        <p:spPr>
          <a:xfrm>
            <a:off x="323528" y="1556792"/>
            <a:ext cx="7056784" cy="4525963"/>
          </a:xfrm>
        </p:spPr>
        <p:txBody>
          <a:bodyPr/>
          <a:lstStyle/>
          <a:p>
            <a:pPr marL="0" indent="0">
              <a:buNone/>
            </a:pPr>
            <a:r>
              <a:rPr lang="ru-RU" sz="1800" b="1" dirty="0">
                <a:solidFill>
                  <a:srgbClr val="9900FF"/>
                </a:solidFill>
                <a:latin typeface="Times New Roman" panose="02020603050405020304" pitchFamily="18" charset="0"/>
                <a:cs typeface="Times New Roman" panose="02020603050405020304" pitchFamily="18" charset="0"/>
              </a:rPr>
              <a:t>	</a:t>
            </a:r>
            <a:r>
              <a:rPr lang="uk-UA" sz="1800" b="1" dirty="0">
                <a:solidFill>
                  <a:srgbClr val="002060"/>
                </a:solidFill>
                <a:latin typeface="Times New Roman" panose="02020603050405020304" pitchFamily="18" charset="0"/>
                <a:cs typeface="Times New Roman" panose="02020603050405020304" pitchFamily="18" charset="0"/>
              </a:rPr>
              <a:t>Великдень.</a:t>
            </a:r>
            <a:r>
              <a:rPr lang="ru-RU" sz="1800" b="1" dirty="0">
                <a:solidFill>
                  <a:srgbClr val="002060"/>
                </a:solidFill>
                <a:latin typeface="Times New Roman" panose="02020603050405020304" pitchFamily="18" charset="0"/>
                <a:cs typeface="Times New Roman" panose="02020603050405020304" pitchFamily="18" charset="0"/>
              </a:rPr>
              <a:t>  </a:t>
            </a:r>
            <a:r>
              <a:rPr lang="uk-UA" sz="1800" b="1" dirty="0">
                <a:solidFill>
                  <a:srgbClr val="002060"/>
                </a:solidFill>
                <a:latin typeface="Times New Roman" panose="02020603050405020304" pitchFamily="18" charset="0"/>
                <a:cs typeface="Times New Roman" panose="02020603050405020304" pitchFamily="18" charset="0"/>
              </a:rPr>
              <a:t>У цей день християни святкують Воскресіння Ісуса Христа, що сталося на третій день після його смерті, при чому день смерті вважається першим днем. Свято називають також Пасха або Паска. Вважається найважливішим християнським святом, котре виказує радість з приводу перемоги Божого Сина над Смертю та вічним Забуттям. У Воскресінні бачать підтвердження життя після смерті, що і є головним змістом святкування. В Україні святкувати Пасху почали наприкінці першого тисячоліття, з </a:t>
            </a:r>
            <a:r>
              <a:rPr lang="ru-RU" sz="1800" b="1" dirty="0">
                <a:solidFill>
                  <a:srgbClr val="002060"/>
                </a:solidFill>
                <a:latin typeface="Times New Roman" panose="02020603050405020304" pitchFamily="18" charset="0"/>
                <a:cs typeface="Times New Roman" panose="02020603050405020304" pitchFamily="18" charset="0"/>
              </a:rPr>
              <a:t>приходом </a:t>
            </a:r>
            <a:r>
              <a:rPr lang="uk-UA" sz="1800" b="1" dirty="0">
                <a:solidFill>
                  <a:srgbClr val="002060"/>
                </a:solidFill>
                <a:latin typeface="Times New Roman" panose="02020603050405020304" pitchFamily="18" charset="0"/>
                <a:cs typeface="Times New Roman" panose="02020603050405020304" pitchFamily="18" charset="0"/>
              </a:rPr>
              <a:t>християнства</a:t>
            </a:r>
            <a:r>
              <a:rPr lang="ru-RU" sz="1800" b="1" dirty="0">
                <a:solidFill>
                  <a:srgbClr val="002060"/>
                </a:solidFill>
                <a:latin typeface="Times New Roman" panose="02020603050405020304" pitchFamily="18" charset="0"/>
                <a:cs typeface="Times New Roman" panose="02020603050405020304" pitchFamily="18" charset="0"/>
              </a:rPr>
              <a:t>. За </a:t>
            </a:r>
            <a:r>
              <a:rPr lang="uk-UA" sz="1800" b="1" dirty="0">
                <a:solidFill>
                  <a:srgbClr val="002060"/>
                </a:solidFill>
                <a:latin typeface="Times New Roman" panose="02020603050405020304" pitchFamily="18" charset="0"/>
                <a:cs typeface="Times New Roman" panose="02020603050405020304" pitchFamily="18" charset="0"/>
              </a:rPr>
              <a:t>біблійним</a:t>
            </a:r>
            <a:r>
              <a:rPr lang="ru-RU" sz="1800" b="1" dirty="0">
                <a:solidFill>
                  <a:srgbClr val="002060"/>
                </a:solidFill>
                <a:latin typeface="Times New Roman" panose="02020603050405020304" pitchFamily="18" charset="0"/>
                <a:cs typeface="Times New Roman" panose="02020603050405020304" pitchFamily="18" charset="0"/>
              </a:rPr>
              <a:t> сюжетом, </a:t>
            </a:r>
            <a:r>
              <a:rPr lang="en-US" sz="1800" b="1" dirty="0">
                <a:solidFill>
                  <a:srgbClr val="002060"/>
                </a:solidFill>
                <a:latin typeface="Times New Roman" panose="02020603050405020304" pitchFamily="18" charset="0"/>
                <a:cs typeface="Times New Roman" panose="02020603050405020304" pitchFamily="18" charset="0"/>
              </a:rPr>
              <a:t>I</a:t>
            </a:r>
            <a:r>
              <a:rPr lang="ru-RU" sz="1800" b="1" dirty="0" err="1">
                <a:solidFill>
                  <a:srgbClr val="002060"/>
                </a:solidFill>
                <a:latin typeface="Times New Roman" panose="02020603050405020304" pitchFamily="18" charset="0"/>
                <a:cs typeface="Times New Roman" panose="02020603050405020304" pitchFamily="18" charset="0"/>
              </a:rPr>
              <a:t>сус</a:t>
            </a:r>
            <a:r>
              <a:rPr lang="ru-RU" sz="1800" b="1" dirty="0">
                <a:solidFill>
                  <a:srgbClr val="002060"/>
                </a:solidFill>
                <a:latin typeface="Times New Roman" panose="02020603050405020304" pitchFamily="18" charset="0"/>
                <a:cs typeface="Times New Roman" panose="02020603050405020304" pitchFamily="18" charset="0"/>
              </a:rPr>
              <a:t> Христос воскрес </a:t>
            </a:r>
            <a:r>
              <a:rPr lang="uk-UA" sz="1800" b="1" dirty="0">
                <a:solidFill>
                  <a:srgbClr val="002060"/>
                </a:solidFill>
                <a:latin typeface="Times New Roman" panose="02020603050405020304" pitchFamily="18" charset="0"/>
                <a:cs typeface="Times New Roman" panose="02020603050405020304" pitchFamily="18" charset="0"/>
              </a:rPr>
              <a:t>рано-вранці і це Воскресіння супроводжувалось великим землетрусом - ангел небесний відвалив камінь від дверей Гробу Господнього. На світанку жінки-мироносиці Марія </a:t>
            </a:r>
            <a:r>
              <a:rPr lang="ru-RU" sz="1800" b="1" dirty="0">
                <a:solidFill>
                  <a:srgbClr val="002060"/>
                </a:solidFill>
                <a:latin typeface="Times New Roman" panose="02020603050405020304" pitchFamily="18" charset="0"/>
                <a:cs typeface="Times New Roman" panose="02020603050405020304" pitchFamily="18" charset="0"/>
              </a:rPr>
              <a:t>Магдалина, </a:t>
            </a:r>
            <a:r>
              <a:rPr lang="uk-UA" sz="1800" b="1" dirty="0">
                <a:solidFill>
                  <a:srgbClr val="002060"/>
                </a:solidFill>
                <a:latin typeface="Times New Roman" panose="02020603050405020304" pitchFamily="18" charset="0"/>
                <a:cs typeface="Times New Roman" panose="02020603050405020304" pitchFamily="18" charset="0"/>
              </a:rPr>
              <a:t>Марія, мати </a:t>
            </a:r>
            <a:r>
              <a:rPr lang="ru-RU" sz="1800" b="1" dirty="0">
                <a:solidFill>
                  <a:srgbClr val="002060"/>
                </a:solidFill>
                <a:latin typeface="Times New Roman" panose="02020603050405020304" pitchFamily="18" charset="0"/>
                <a:cs typeface="Times New Roman" panose="02020603050405020304" pitchFamily="18" charset="0"/>
              </a:rPr>
              <a:t>Якова та </a:t>
            </a:r>
            <a:r>
              <a:rPr lang="uk-UA" sz="1800" b="1" dirty="0">
                <a:solidFill>
                  <a:srgbClr val="002060"/>
                </a:solidFill>
                <a:latin typeface="Times New Roman" panose="02020603050405020304" pitchFamily="18" charset="0"/>
                <a:cs typeface="Times New Roman" panose="02020603050405020304" pitchFamily="18" charset="0"/>
              </a:rPr>
              <a:t>Соломонія прийшли </a:t>
            </a:r>
            <a:r>
              <a:rPr lang="ru-RU" sz="1800" b="1" dirty="0">
                <a:solidFill>
                  <a:srgbClr val="002060"/>
                </a:solidFill>
                <a:latin typeface="Times New Roman" panose="02020603050405020304" pitchFamily="18" charset="0"/>
                <a:cs typeface="Times New Roman" panose="02020603050405020304" pitchFamily="18" charset="0"/>
              </a:rPr>
              <a:t>до гробу з </a:t>
            </a:r>
            <a:r>
              <a:rPr lang="uk-UA" sz="1800" b="1" dirty="0">
                <a:solidFill>
                  <a:srgbClr val="002060"/>
                </a:solidFill>
                <a:latin typeface="Times New Roman" panose="02020603050405020304" pitchFamily="18" charset="0"/>
                <a:cs typeface="Times New Roman" panose="02020603050405020304" pitchFamily="18" charset="0"/>
              </a:rPr>
              <a:t>пахощами, щоб обмастити </a:t>
            </a:r>
            <a:r>
              <a:rPr lang="ru-RU" sz="1800" b="1" dirty="0" err="1">
                <a:solidFill>
                  <a:srgbClr val="002060"/>
                </a:solidFill>
                <a:latin typeface="Times New Roman" panose="02020603050405020304" pitchFamily="18" charset="0"/>
                <a:cs typeface="Times New Roman" panose="02020603050405020304" pitchFamily="18" charset="0"/>
              </a:rPr>
              <a:t>тіло</a:t>
            </a:r>
            <a:r>
              <a:rPr lang="ru-RU" sz="1800" b="1" dirty="0">
                <a:solidFill>
                  <a:srgbClr val="002060"/>
                </a:solidFill>
                <a:latin typeface="Times New Roman" panose="02020603050405020304" pitchFamily="18" charset="0"/>
                <a:cs typeface="Times New Roman" panose="02020603050405020304" pitchFamily="18" charset="0"/>
              </a:rPr>
              <a:t> </a:t>
            </a:r>
            <a:r>
              <a:rPr lang="en-US" sz="1800" b="1" dirty="0">
                <a:solidFill>
                  <a:srgbClr val="002060"/>
                </a:solidFill>
                <a:latin typeface="Times New Roman" panose="02020603050405020304" pitchFamily="18" charset="0"/>
                <a:cs typeface="Times New Roman" panose="02020603050405020304" pitchFamily="18" charset="0"/>
              </a:rPr>
              <a:t>I</a:t>
            </a:r>
            <a:r>
              <a:rPr lang="ru-RU" sz="1800" b="1" dirty="0" err="1">
                <a:solidFill>
                  <a:srgbClr val="002060"/>
                </a:solidFill>
                <a:latin typeface="Times New Roman" panose="02020603050405020304" pitchFamily="18" charset="0"/>
                <a:cs typeface="Times New Roman" panose="02020603050405020304" pitchFamily="18" charset="0"/>
              </a:rPr>
              <a:t>суса</a:t>
            </a:r>
            <a:r>
              <a:rPr lang="ru-RU" sz="1800" b="1" dirty="0">
                <a:solidFill>
                  <a:srgbClr val="002060"/>
                </a:solidFill>
                <a:latin typeface="Times New Roman" panose="02020603050405020304" pitchFamily="18" charset="0"/>
                <a:cs typeface="Times New Roman" panose="02020603050405020304" pitchFamily="18" charset="0"/>
              </a:rPr>
              <a:t>, але </a:t>
            </a:r>
            <a:r>
              <a:rPr lang="uk-UA" sz="1800" b="1" dirty="0">
                <a:solidFill>
                  <a:srgbClr val="002060"/>
                </a:solidFill>
                <a:latin typeface="Times New Roman" panose="02020603050405020304" pitchFamily="18" charset="0"/>
                <a:cs typeface="Times New Roman" panose="02020603050405020304" pitchFamily="18" charset="0"/>
              </a:rPr>
              <a:t>побачили відвалений камінь і порожній гріб. Тоді схвильованим жінкам з'явився ангел та сповістив про Воскресіння Господнє</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 y="75406"/>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0092"/>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916832"/>
            <a:ext cx="1841241"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20165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0000"/>
                </a:solidFill>
                <a:latin typeface="Arial Black" panose="020B0A04020102020204" pitchFamily="34" charset="0"/>
              </a:rPr>
              <a:t>Походження назви "Великдень"</a:t>
            </a:r>
          </a:p>
        </p:txBody>
      </p:sp>
      <p:sp>
        <p:nvSpPr>
          <p:cNvPr id="3" name="Объект 2"/>
          <p:cNvSpPr>
            <a:spLocks noGrp="1"/>
          </p:cNvSpPr>
          <p:nvPr>
            <p:ph idx="1"/>
          </p:nvPr>
        </p:nvSpPr>
        <p:spPr>
          <a:xfrm>
            <a:off x="755576" y="1600200"/>
            <a:ext cx="6336704" cy="4525963"/>
          </a:xfrm>
        </p:spPr>
        <p:txBody>
          <a:bodyPr/>
          <a:lstStyle/>
          <a:p>
            <a:pPr marL="0" indent="0">
              <a:buNone/>
            </a:pPr>
            <a:r>
              <a:rPr lang="uk-UA" sz="1800" b="1" dirty="0">
                <a:solidFill>
                  <a:srgbClr val="9900FF"/>
                </a:solidFill>
                <a:latin typeface="Times New Roman" panose="02020603050405020304" pitchFamily="18" charset="0"/>
                <a:cs typeface="Times New Roman" panose="02020603050405020304" pitchFamily="18" charset="0"/>
              </a:rPr>
              <a:t>	</a:t>
            </a:r>
            <a:r>
              <a:rPr lang="uk-UA" sz="1800" b="1" dirty="0">
                <a:solidFill>
                  <a:srgbClr val="002060"/>
                </a:solidFill>
                <a:latin typeface="Times New Roman" panose="02020603050405020304" pitchFamily="18" charset="0"/>
                <a:cs typeface="Times New Roman" panose="02020603050405020304" pitchFamily="18" charset="0"/>
              </a:rPr>
              <a:t>Існує декілька легенд щодо виникнення назви свята. За однією з них назва "Великдень" ("Великий День") з'явилася аж наприкінці першого тисячоліття з приходом на українську землю християнства. Легенда говорить, що "Великдень називається так тому, що в той час, коли Христос народився, сильно світило сонце і стояли такі довгі дні, що теперішніх треба сім зложити, щоб був один тодішній. Тоді, було як зійде сонце в неділю вранці, то зайде аж у суботу ввечері. А як розп'яли Христа - дні поменшали. 	Тепер тільки царські ворота в церкві стоять навстіж сім днів…" Згідно іншої легенди, свято Великодня народилося сім тисяч років тому, ще за часів до християнства і було пов'язане з язичницькими культами (Великий День хлібороба)</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44824"/>
            <a:ext cx="17716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534" y="18824"/>
            <a:ext cx="1328737"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7088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txBox="1">
            <a:spLocks/>
          </p:cNvSpPr>
          <p:nvPr/>
        </p:nvSpPr>
        <p:spPr>
          <a:xfrm>
            <a:off x="714348" y="0"/>
            <a:ext cx="8229600" cy="857256"/>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endParaRPr lang="ru-RU" sz="4000" b="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effectLst>
              <a:latin typeface="Arial Black" panose="020B0A04020102020204" pitchFamily="34" charset="0"/>
              <a:ea typeface="+mj-ea"/>
              <a:cs typeface="Times New Roman" pitchFamily="18" charset="0"/>
            </a:endParaRPr>
          </a:p>
        </p:txBody>
      </p:sp>
      <p:sp>
        <p:nvSpPr>
          <p:cNvPr id="4" name="Заголовок 1"/>
          <p:cNvSpPr txBox="1">
            <a:spLocks/>
          </p:cNvSpPr>
          <p:nvPr/>
        </p:nvSpPr>
        <p:spPr>
          <a:xfrm>
            <a:off x="2195736" y="1268760"/>
            <a:ext cx="4518244" cy="4375958"/>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fontAlgn="auto">
              <a:spcAft>
                <a:spcPts val="0"/>
              </a:spcAft>
              <a:defRPr/>
            </a:pPr>
            <a:endParaRPr lang="ru-RU" sz="4400" b="1" dirty="0">
              <a:ln w="50800"/>
              <a:solidFill>
                <a:srgbClr val="0000FF"/>
              </a:solidFill>
              <a:effectLst>
                <a:glow rad="139700">
                  <a:schemeClr val="accent3">
                    <a:satMod val="175000"/>
                    <a:alpha val="40000"/>
                  </a:schemeClr>
                </a:glow>
              </a:effectLst>
              <a:latin typeface="Monotype Corsiva" pitchFamily="66" charset="0"/>
              <a:ea typeface="+mj-ea"/>
              <a:cs typeface="+mj-cs"/>
            </a:endParaRPr>
          </a:p>
        </p:txBody>
      </p:sp>
      <p:pic>
        <p:nvPicPr>
          <p:cNvPr id="6"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48528" y="192429"/>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8" y="0"/>
            <a:ext cx="13287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899592" y="1115352"/>
            <a:ext cx="4752528" cy="4524315"/>
          </a:xfrm>
          <a:prstGeom prst="rect">
            <a:avLst/>
          </a:prstGeom>
        </p:spPr>
        <p:txBody>
          <a:bodyPr wrap="square">
            <a:spAutoFit/>
          </a:bodyPr>
          <a:lstStyle/>
          <a:p>
            <a:endParaRPr lang="ru-RU" dirty="0"/>
          </a:p>
          <a:p>
            <a:r>
              <a:rPr lang="uk-UA" b="1" dirty="0">
                <a:solidFill>
                  <a:srgbClr val="002060"/>
                </a:solidFill>
                <a:latin typeface="Times New Roman" panose="02020603050405020304" pitchFamily="18" charset="0"/>
                <a:cs typeface="Times New Roman" panose="02020603050405020304" pitchFamily="18" charset="0"/>
              </a:rPr>
              <a:t>	Неділя за тиждень до Великодня називається “Вербною”.</a:t>
            </a:r>
          </a:p>
          <a:p>
            <a:r>
              <a:rPr lang="uk-UA" b="1" dirty="0">
                <a:solidFill>
                  <a:srgbClr val="002060"/>
                </a:solidFill>
                <a:latin typeface="Times New Roman" panose="02020603050405020304" pitchFamily="18" charset="0"/>
                <a:cs typeface="Times New Roman" panose="02020603050405020304" pitchFamily="18" charset="0"/>
              </a:rPr>
              <a:t>У Вербну неділю святять вербу. Під церкву заздалегідь навозять багато вербного гілля. Зранку на Богослужіння сходяться всі старі і малі, бо “гріх не піти до церкви, коли святять вербу”.</a:t>
            </a:r>
          </a:p>
          <a:p>
            <a:r>
              <a:rPr lang="uk-UA" b="1" dirty="0">
                <a:solidFill>
                  <a:srgbClr val="002060"/>
                </a:solidFill>
                <a:latin typeface="Times New Roman" panose="02020603050405020304" pitchFamily="18" charset="0"/>
                <a:cs typeface="Times New Roman" panose="02020603050405020304" pitchFamily="18" charset="0"/>
              </a:rPr>
              <a:t>	Повертаючись із церкви зі свяченою вербою, до хати не заходили, а відразу ж садили на городі, “щоб росла Богові на славу, а нам, людям, на вжитки”, а решту, що залишилась, несли до хати і ставили на покуті під святими образами.</a:t>
            </a:r>
          </a:p>
          <a:p>
            <a:endParaRPr lang="uk-UA" b="1" dirty="0">
              <a:solidFill>
                <a:srgbClr val="002060"/>
              </a:solidFill>
              <a:latin typeface="Times New Roman" panose="02020603050405020304" pitchFamily="18" charset="0"/>
              <a:cs typeface="Times New Roman" panose="02020603050405020304" pitchFamily="18" charset="0"/>
            </a:endParaRPr>
          </a:p>
          <a:p>
            <a:endParaRPr lang="uk-UA" b="1" dirty="0">
              <a:solidFill>
                <a:srgbClr val="002060"/>
              </a:solidFill>
              <a:latin typeface="Times New Roman" panose="02020603050405020304" pitchFamily="18" charset="0"/>
              <a:cs typeface="Times New Roman" panose="02020603050405020304" pitchFamily="18" charset="0"/>
            </a:endParaRPr>
          </a:p>
        </p:txBody>
      </p:sp>
      <p:sp>
        <p:nvSpPr>
          <p:cNvPr id="9" name="Заголовок 8"/>
          <p:cNvSpPr>
            <a:spLocks noGrp="1"/>
          </p:cNvSpPr>
          <p:nvPr>
            <p:ph type="ctrTitle"/>
          </p:nvPr>
        </p:nvSpPr>
        <p:spPr>
          <a:xfrm>
            <a:off x="942948" y="155575"/>
            <a:ext cx="7772400" cy="931988"/>
          </a:xfrm>
        </p:spPr>
        <p:txBody>
          <a:bodyPr/>
          <a:lstStyle/>
          <a:p>
            <a:r>
              <a:rPr lang="uk-UA" b="1" dirty="0">
                <a:solidFill>
                  <a:srgbClr val="FF0000"/>
                </a:solidFill>
                <a:latin typeface="Arial Black" panose="020B0A04020102020204" pitchFamily="34" charset="0"/>
              </a:rPr>
              <a:t>Вербна неділя</a:t>
            </a:r>
            <a:endParaRPr lang="ru-RU" b="1" dirty="0">
              <a:solidFill>
                <a:srgbClr val="FF0000"/>
              </a:solidFill>
              <a:latin typeface="Arial Black" panose="020B0A0402010202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140" y="3284984"/>
            <a:ext cx="3024336" cy="22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48" y="1284784"/>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08720"/>
            <a:ext cx="5112568" cy="4525963"/>
          </a:xfrm>
        </p:spPr>
        <p:txBody>
          <a:bodyPr/>
          <a:lstStyle/>
          <a:p>
            <a:pPr marL="0" indent="0">
              <a:buNone/>
            </a:pPr>
            <a:r>
              <a:rPr lang="uk-UA" sz="1800" b="1" dirty="0">
                <a:solidFill>
                  <a:srgbClr val="002060"/>
                </a:solidFill>
                <a:latin typeface="Times New Roman" panose="02020603050405020304" pitchFamily="18" charset="0"/>
                <a:cs typeface="Times New Roman" panose="02020603050405020304" pitchFamily="18" charset="0"/>
              </a:rPr>
              <a:t>	Молоді хлопці та дівчата билися свяченою вербою, а б’ючись, промовляли:</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“Будь великий, як верба,</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А здоровим, як вода,</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А багатий, як земля!”</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Свяченій вербі приписується магічна сила.</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	Як вперше навесні виганяють худобу на пасовисько, то конче свяченою вербою – “щоб нечисть не чіплялась до тварин”. Гілля свяченої верби викидають надвір під час граду, – “щоб град зупинився”. </a:t>
            </a:r>
          </a:p>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042" y="116632"/>
            <a:ext cx="274901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077072"/>
            <a:ext cx="28803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544076"/>
            <a:ext cx="179412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5212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467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297538" y="1347119"/>
            <a:ext cx="8417866" cy="2592288"/>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algn="just" fontAlgn="auto">
              <a:spcAft>
                <a:spcPts val="0"/>
              </a:spcAft>
              <a:defRPr/>
            </a:pPr>
            <a:endParaRPr lang="ru-RU" sz="2800" b="1" i="1" dirty="0">
              <a:ln w="50800"/>
              <a:solidFill>
                <a:srgbClr val="FFFF00"/>
              </a:solidFill>
              <a:effectLst>
                <a:glow rad="228600">
                  <a:schemeClr val="accent2">
                    <a:satMod val="175000"/>
                    <a:alpha val="40000"/>
                  </a:schemeClr>
                </a:glow>
              </a:effectLst>
              <a:latin typeface="Times New Roman Cyr" pitchFamily="18" charset="-52"/>
              <a:ea typeface="+mj-ea"/>
              <a:cs typeface="+mj-cs"/>
            </a:endParaRPr>
          </a:p>
        </p:txBody>
      </p:sp>
      <p:sp>
        <p:nvSpPr>
          <p:cNvPr id="3"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b="1" dirty="0">
                <a:solidFill>
                  <a:srgbClr val="FF0000"/>
                </a:solidFill>
                <a:latin typeface="Arial Black" panose="020B0A04020102020204" pitchFamily="34" charset="0"/>
              </a:rPr>
              <a:t>Білий тиждень</a:t>
            </a: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 name="Объект 1"/>
          <p:cNvSpPr>
            <a:spLocks noGrp="1"/>
          </p:cNvSpPr>
          <p:nvPr>
            <p:ph idx="1"/>
          </p:nvPr>
        </p:nvSpPr>
        <p:spPr>
          <a:xfrm>
            <a:off x="483235" y="1484784"/>
            <a:ext cx="8229600" cy="4525963"/>
          </a:xfrm>
        </p:spPr>
        <p:txBody>
          <a:bodyPr/>
          <a:lstStyle/>
          <a:p>
            <a:pPr marL="0" indent="0">
              <a:buNone/>
            </a:pPr>
            <a:r>
              <a:rPr lang="uk-UA" sz="1800" b="1" dirty="0">
                <a:solidFill>
                  <a:srgbClr val="002060"/>
                </a:solidFill>
                <a:latin typeface="Times New Roman" panose="02020603050405020304" pitchFamily="18" charset="0"/>
                <a:cs typeface="Times New Roman" panose="02020603050405020304" pitchFamily="18" charset="0"/>
              </a:rPr>
              <a:t>	Останній тиждень перед Великоднем називається Білим або Чистим. На цьому тижні віруючі люди дотримуються посту так же суворо, як і на першому тижні Великого посту. Селяни вірили, що це найкращий час для сівби ранніх ярих зернових культур і гороху – “буде колосисте і без бур’янів”.</a:t>
            </a:r>
          </a:p>
          <a:p>
            <a:pPr marL="0" indent="0">
              <a:buNone/>
            </a:pPr>
            <a:r>
              <a:rPr lang="uk-UA" sz="1800" b="1" dirty="0">
                <a:solidFill>
                  <a:srgbClr val="002060"/>
                </a:solidFill>
                <a:latin typeface="Times New Roman" panose="02020603050405020304" pitchFamily="18" charset="0"/>
                <a:cs typeface="Times New Roman" panose="02020603050405020304" pitchFamily="18" charset="0"/>
              </a:rPr>
              <a:t>	Найважливішим днем цього тижня є четвер, який називається чистим, світлим, великим страсним або </a:t>
            </a:r>
            <a:r>
              <a:rPr lang="uk-UA" sz="1800" b="1" dirty="0" err="1">
                <a:solidFill>
                  <a:srgbClr val="002060"/>
                </a:solidFill>
                <a:latin typeface="Times New Roman" panose="02020603050405020304" pitchFamily="18" charset="0"/>
                <a:cs typeface="Times New Roman" panose="02020603050405020304" pitchFamily="18" charset="0"/>
              </a:rPr>
              <a:t>живним</a:t>
            </a:r>
            <a:endParaRPr lang="uk-UA" sz="1800" b="1" dirty="0">
              <a:solidFill>
                <a:srgbClr val="002060"/>
              </a:solidFill>
              <a:latin typeface="Times New Roman" panose="02020603050405020304" pitchFamily="18" charset="0"/>
              <a:cs typeface="Times New Roman" panose="02020603050405020304" pitchFamily="18" charset="0"/>
            </a:endParaRPr>
          </a:p>
          <a:p>
            <a:endParaRPr lang="uk-UA" dirty="0"/>
          </a:p>
        </p:txBody>
      </p:sp>
      <p:pic>
        <p:nvPicPr>
          <p:cNvPr id="9"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23205" y="0"/>
            <a:ext cx="1201431" cy="807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WEB-diz\ГРАФІКА\УКРАИНА\kalin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55" t="45647" r="24479" b="29845"/>
          <a:stretch/>
        </p:blipFill>
        <p:spPr bwMode="auto">
          <a:xfrm>
            <a:off x="7812360" y="41304"/>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300" y="3789040"/>
            <a:ext cx="294584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939406"/>
            <a:ext cx="2828925" cy="193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248580" y="303111"/>
            <a:ext cx="8229600" cy="85725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b="1" dirty="0">
                <a:solidFill>
                  <a:srgbClr val="FF0000"/>
                </a:solidFill>
                <a:latin typeface="Arial Black" panose="020B0A04020102020204" pitchFamily="34" charset="0"/>
              </a:rPr>
              <a:t>Білий тиждень</a:t>
            </a:r>
            <a:endParaRPr lang="ru-RU" sz="4000" b="1" i="1" spc="50" dirty="0">
              <a:ln w="11430"/>
              <a:gradFill>
                <a:gsLst>
                  <a:gs pos="25000">
                    <a:schemeClr val="accent2">
                      <a:satMod val="155000"/>
                    </a:schemeClr>
                  </a:gs>
                  <a:gs pos="100000">
                    <a:schemeClr val="accent2">
                      <a:shade val="45000"/>
                      <a:satMod val="165000"/>
                    </a:schemeClr>
                  </a:gs>
                </a:gsLst>
                <a:lin ang="5400000"/>
              </a:gradFill>
              <a:effectLst>
                <a:glow rad="101600">
                  <a:srgbClr val="FFFF00">
                    <a:alpha val="60000"/>
                  </a:srgb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Заголовок 1"/>
          <p:cNvSpPr txBox="1">
            <a:spLocks/>
          </p:cNvSpPr>
          <p:nvPr/>
        </p:nvSpPr>
        <p:spPr>
          <a:xfrm>
            <a:off x="1403648" y="1160367"/>
            <a:ext cx="5472608" cy="5076036"/>
          </a:xfrm>
          <a:prstGeom prst="rect">
            <a:avLst/>
          </a:prstGeom>
        </p:spPr>
        <p:txBody>
          <a:bodyPr anchor="t">
            <a:scene3d>
              <a:camera prst="orthographicFront"/>
              <a:lightRig rig="balanced" dir="t">
                <a:rot lat="0" lon="0" rev="2100000"/>
              </a:lightRig>
            </a:scene3d>
            <a:sp3d extrusionH="57150" prstMaterial="metal">
              <a:bevelT w="38100" h="25400"/>
              <a:contourClr>
                <a:schemeClr val="bg2"/>
              </a:contourClr>
            </a:sp3d>
          </a:bodyPr>
          <a:lstStyle/>
          <a:p>
            <a:pPr fontAlgn="auto">
              <a:spcAft>
                <a:spcPts val="0"/>
              </a:spcAft>
              <a:defRPr/>
            </a:pPr>
            <a:endParaRPr lang="ru-RU" sz="2800" b="1" i="1" dirty="0">
              <a:ln w="50800"/>
              <a:solidFill>
                <a:srgbClr val="FFFF00"/>
              </a:solidFill>
              <a:effectLst>
                <a:glow rad="139700">
                  <a:schemeClr val="accent2">
                    <a:satMod val="175000"/>
                    <a:alpha val="40000"/>
                  </a:schemeClr>
                </a:glow>
              </a:effectLst>
              <a:latin typeface="Times New Roman Cyr" pitchFamily="18" charset="-52"/>
              <a:ea typeface="+mj-ea"/>
              <a:cs typeface="+mj-cs"/>
            </a:endParaRPr>
          </a:p>
        </p:txBody>
      </p:sp>
      <p:pic>
        <p:nvPicPr>
          <p:cNvPr id="10"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7812360" y="58452"/>
            <a:ext cx="1331640" cy="8951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WEB-diz\ГРАФІКА\УКРАИНА\kalin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5" t="45647" r="24479" b="29845"/>
          <a:stretch/>
        </p:blipFill>
        <p:spPr bwMode="auto">
          <a:xfrm>
            <a:off x="34078" y="65327"/>
            <a:ext cx="1331640" cy="89513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1305341"/>
            <a:ext cx="6048672" cy="4524315"/>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	Чистий четвер – це день весняного очищення. Ще вдосвіта, до схід сонця, селяни чистили в стайнях, коморах, на подвір’ї, в хатах – все повинно бути чистим і виглядати по-святковому.</a:t>
            </a:r>
          </a:p>
          <a:p>
            <a:r>
              <a:rPr lang="uk-UA" b="1" dirty="0">
                <a:solidFill>
                  <a:srgbClr val="002060"/>
                </a:solidFill>
                <a:latin typeface="Times New Roman" panose="02020603050405020304" pitchFamily="18" charset="0"/>
                <a:cs typeface="Times New Roman" panose="02020603050405020304" pitchFamily="18" charset="0"/>
              </a:rPr>
              <a:t>	Існує повір’я, що в Чистий четвер, до схід сонця, ворон носить своїх дітей купати в річці. Хто скупається раніше від воронових дітей, той буде здоровий протягом цілого року. Отож, хворі люди купалися, бувало, вночі, - “поки ворон дітей не купає”, щоб очиститись від хвороби, а воду з купелю виливали на перехресній дорозі, примовляючи: “Господи, Ісусе Христе! Перехресна дорого! Дай, Боже, здоров’я в ручки, в ніжки і в живіт трішки”.</a:t>
            </a:r>
          </a:p>
          <a:p>
            <a:r>
              <a:rPr lang="uk-UA" b="1" dirty="0">
                <a:solidFill>
                  <a:srgbClr val="002060"/>
                </a:solidFill>
                <a:latin typeface="Times New Roman" panose="02020603050405020304" pitchFamily="18" charset="0"/>
                <a:cs typeface="Times New Roman" panose="02020603050405020304" pitchFamily="18" charset="0"/>
              </a:rPr>
              <a:t>	Обережні люди ранком цього дня з дому не виходили, а як були в дорозі, то обминали перехресні дороги – “щоб хвороба не вчепилася”</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456" y="2060848"/>
            <a:ext cx="238980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sld>
</file>

<file path=ppt/theme/theme1.xml><?xml version="1.0" encoding="utf-8"?>
<a:theme xmlns:a="http://schemas.openxmlformats.org/drawingml/2006/main" name="физика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физика 1</Template>
  <TotalTime>1263</TotalTime>
  <Words>555</Words>
  <Application>Microsoft Office PowerPoint</Application>
  <PresentationFormat>Екран (4:3)</PresentationFormat>
  <Paragraphs>103</Paragraphs>
  <Slides>21</Slides>
  <Notes>1</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21</vt:i4>
      </vt:variant>
    </vt:vector>
  </HeadingPairs>
  <TitlesOfParts>
    <vt:vector size="31" baseType="lpstr">
      <vt:lpstr>Arial</vt:lpstr>
      <vt:lpstr>Arial Black</vt:lpstr>
      <vt:lpstr>Book Antiqua</vt:lpstr>
      <vt:lpstr>Calibri</vt:lpstr>
      <vt:lpstr>Monotype Corsiva</vt:lpstr>
      <vt:lpstr>MV Boli</vt:lpstr>
      <vt:lpstr>Times New Roman</vt:lpstr>
      <vt:lpstr>Times New Roman Cyr</vt:lpstr>
      <vt:lpstr>Wingdings</vt:lpstr>
      <vt:lpstr>физика 1</vt:lpstr>
      <vt:lpstr>Великдень - величне свято українців  Підготував: Богдан Рачук</vt:lpstr>
      <vt:lpstr>Презентація PowerPoint</vt:lpstr>
      <vt:lpstr>Презентація PowerPoint</vt:lpstr>
      <vt:lpstr>Історія і традиції Великодня</vt:lpstr>
      <vt:lpstr>Походження назви "Великдень"</vt:lpstr>
      <vt:lpstr>Вербна неділя</vt:lpstr>
      <vt:lpstr>Презентація PowerPoint</vt:lpstr>
      <vt:lpstr>Білий тиждень</vt:lpstr>
      <vt:lpstr>Білий тиждень</vt:lpstr>
      <vt:lpstr>Великодня п'ятниця</vt:lpstr>
      <vt:lpstr>Великодня субота</vt:lpstr>
      <vt:lpstr>ЛЕГЕНДА</vt:lpstr>
      <vt:lpstr> Ніч з суботи на неділю</vt:lpstr>
      <vt:lpstr>Великдень</vt:lpstr>
      <vt:lpstr>Великдень</vt:lpstr>
      <vt:lpstr>Презентація PowerPoint</vt:lpstr>
      <vt:lpstr>Види писанок</vt:lpstr>
      <vt:lpstr>Презентація PowerPoint</vt:lpstr>
      <vt:lpstr>Великодні прикмети  та повір'я </vt:lpstr>
      <vt:lpstr>Презентація PowerPoint</vt:lpstr>
      <vt:lpstr>Презентація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user</cp:lastModifiedBy>
  <cp:revision>124</cp:revision>
  <dcterms:created xsi:type="dcterms:W3CDTF">2011-07-29T16:53:57Z</dcterms:created>
  <dcterms:modified xsi:type="dcterms:W3CDTF">2021-04-29T18:34:09Z</dcterms:modified>
</cp:coreProperties>
</file>