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0"/>
            <a:ext cx="42839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Children's author frame - Easter holid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493204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03648" y="1916832"/>
            <a:ext cx="284725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600" b="1" dirty="0">
                <a:solidFill>
                  <a:srgbClr val="7030A0"/>
                </a:solidFill>
                <a:latin typeface="Monotype Corsiva" pitchFamily="66" charset="0"/>
              </a:rPr>
              <a:t>ПРО </a:t>
            </a:r>
          </a:p>
          <a:p>
            <a:pPr algn="ctr"/>
            <a:r>
              <a:rPr lang="uk-UA" sz="3600" b="1" dirty="0">
                <a:solidFill>
                  <a:srgbClr val="7030A0"/>
                </a:solidFill>
                <a:latin typeface="Monotype Corsiva" pitchFamily="66" charset="0"/>
              </a:rPr>
              <a:t>ВЕЛИКДЕНЬ</a:t>
            </a:r>
          </a:p>
          <a:p>
            <a:pPr algn="ctr"/>
            <a:r>
              <a:rPr lang="uk-UA" sz="3600" b="1" dirty="0">
                <a:solidFill>
                  <a:srgbClr val="7030A0"/>
                </a:solidFill>
                <a:latin typeface="Monotype Corsiva" pitchFamily="66" charset="0"/>
              </a:rPr>
              <a:t> ДЛЯ </a:t>
            </a:r>
          </a:p>
          <a:p>
            <a:pPr algn="ctr"/>
            <a:r>
              <a:rPr lang="uk-UA" sz="3600" b="1" dirty="0">
                <a:solidFill>
                  <a:srgbClr val="7030A0"/>
                </a:solidFill>
                <a:latin typeface="Monotype Corsiva" pitchFamily="66" charset="0"/>
              </a:rPr>
              <a:t>ДІТЕЙ</a:t>
            </a:r>
            <a:endParaRPr lang="ru-RU" sz="36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88B654-CC43-DD4D-8018-FF6748B4D0FB}"/>
              </a:ext>
            </a:extLst>
          </p:cNvPr>
          <p:cNvSpPr txBox="1"/>
          <p:nvPr/>
        </p:nvSpPr>
        <p:spPr>
          <a:xfrm>
            <a:off x="3656794" y="251298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uk-U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BAD7AC-6D84-E844-BF4B-FAAB517999EB}"/>
              </a:ext>
            </a:extLst>
          </p:cNvPr>
          <p:cNvSpPr txBox="1"/>
          <p:nvPr/>
        </p:nvSpPr>
        <p:spPr>
          <a:xfrm>
            <a:off x="5076056" y="6454667"/>
            <a:ext cx="4395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000" i="1" dirty="0"/>
              <a:t>Підготувала:  Валентина Панченко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9312"/>
          <a:stretch>
            <a:fillRect/>
          </a:stretch>
        </p:blipFill>
        <p:spPr bwMode="auto">
          <a:xfrm>
            <a:off x="1" y="0"/>
            <a:ext cx="4644007" cy="674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 descr="Easter Basket 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0"/>
            <a:ext cx="4788024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76056" y="980728"/>
            <a:ext cx="34563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 ВЕЛИКДЕНЬ</a:t>
            </a:r>
          </a:p>
          <a:p>
            <a:pPr algn="ctr"/>
            <a:r>
              <a:rPr lang="ru-RU" sz="2400" b="1" dirty="0"/>
              <a:t>Великий день! Великий день!</a:t>
            </a:r>
            <a:br>
              <a:rPr lang="ru-RU" sz="2400" b="1" dirty="0"/>
            </a:br>
            <a:r>
              <a:rPr lang="ru-RU" sz="2400" b="1" dirty="0" err="1"/>
              <a:t>Ясний</a:t>
            </a:r>
            <a:r>
              <a:rPr lang="ru-RU" sz="2400" b="1" dirty="0"/>
              <a:t> </a:t>
            </a:r>
            <a:r>
              <a:rPr lang="ru-RU" sz="2400" b="1" dirty="0" err="1"/>
              <a:t>Великдень</a:t>
            </a:r>
            <a:r>
              <a:rPr lang="ru-RU" sz="2400" b="1" dirty="0"/>
              <a:t> на </a:t>
            </a:r>
            <a:r>
              <a:rPr lang="ru-RU" sz="2400" b="1" dirty="0" err="1"/>
              <a:t>землі</a:t>
            </a:r>
            <a:r>
              <a:rPr lang="ru-RU" sz="2400" b="1" dirty="0"/>
              <a:t>!</a:t>
            </a:r>
            <a:br>
              <a:rPr lang="ru-RU" sz="2400" b="1" dirty="0"/>
            </a:br>
            <a:r>
              <a:rPr lang="ru-RU" sz="2400" b="1" dirty="0"/>
              <a:t>Наче радости </a:t>
            </a:r>
            <a:r>
              <a:rPr lang="ru-RU" sz="2400" b="1" dirty="0" err="1"/>
              <a:t>й</a:t>
            </a:r>
            <a:r>
              <a:rPr lang="ru-RU" sz="2400" b="1" dirty="0"/>
              <a:t> </a:t>
            </a:r>
            <a:r>
              <a:rPr lang="ru-RU" sz="2400" b="1" dirty="0" err="1"/>
              <a:t>пісень</a:t>
            </a:r>
            <a:r>
              <a:rPr lang="ru-RU" sz="2400" b="1" dirty="0"/>
              <a:t> </a:t>
            </a:r>
            <a:br>
              <a:rPr lang="ru-RU" sz="2400" b="1" dirty="0"/>
            </a:br>
            <a:r>
              <a:rPr lang="ru-RU" sz="2400" b="1" dirty="0" err="1"/>
              <a:t>Приніс</a:t>
            </a:r>
            <a:r>
              <a:rPr lang="ru-RU" sz="2400" b="1" dirty="0"/>
              <a:t> нам </a:t>
            </a:r>
            <a:r>
              <a:rPr lang="ru-RU" sz="2400" b="1" dirty="0" err="1"/>
              <a:t>янгол</a:t>
            </a:r>
            <a:r>
              <a:rPr lang="ru-RU" sz="2400" b="1" dirty="0"/>
              <a:t> на </a:t>
            </a:r>
            <a:r>
              <a:rPr lang="ru-RU" sz="2400" b="1" dirty="0" err="1"/>
              <a:t>крилі</a:t>
            </a:r>
            <a:r>
              <a:rPr lang="ru-RU" sz="2400" b="1" dirty="0"/>
              <a:t>...</a:t>
            </a:r>
          </a:p>
          <a:p>
            <a:pPr algn="ctr"/>
            <a:r>
              <a:rPr lang="ru-RU" sz="2400" b="1" dirty="0"/>
              <a:t>Веснянку </a:t>
            </a:r>
            <a:r>
              <a:rPr lang="ru-RU" sz="2400" b="1" dirty="0" err="1"/>
              <a:t>діти</a:t>
            </a:r>
            <a:r>
              <a:rPr lang="ru-RU" sz="2400" b="1" dirty="0"/>
              <a:t> </a:t>
            </a:r>
            <a:r>
              <a:rPr lang="ru-RU" sz="2400" b="1" dirty="0" err="1"/>
              <a:t>хороводять</a:t>
            </a:r>
            <a:r>
              <a:rPr lang="ru-RU" sz="2400" b="1" dirty="0"/>
              <a:t> — </a:t>
            </a:r>
            <a:br>
              <a:rPr lang="ru-RU" sz="2400" b="1" dirty="0"/>
            </a:br>
            <a:r>
              <a:rPr lang="ru-RU" sz="2400" b="1" dirty="0"/>
              <a:t>Христос Воскрес! Христос Воскрес! </a:t>
            </a:r>
            <a:br>
              <a:rPr lang="ru-RU" sz="2400" b="1" dirty="0"/>
            </a:br>
            <a:r>
              <a:rPr lang="ru-RU" sz="2400" b="1" dirty="0" err="1"/>
              <a:t>Сьогодні</a:t>
            </a:r>
            <a:r>
              <a:rPr lang="ru-RU" sz="2400" b="1" dirty="0"/>
              <a:t> </a:t>
            </a:r>
            <a:r>
              <a:rPr lang="ru-RU" sz="2400" b="1" dirty="0" err="1"/>
              <a:t>й</a:t>
            </a:r>
            <a:r>
              <a:rPr lang="ru-RU" sz="2400" b="1" dirty="0"/>
              <a:t> </a:t>
            </a:r>
            <a:r>
              <a:rPr lang="ru-RU" sz="2400" b="1" dirty="0" err="1"/>
              <a:t>сонце</a:t>
            </a:r>
            <a:r>
              <a:rPr lang="ru-RU" sz="2400" b="1" dirty="0"/>
              <a:t> не заходить,</a:t>
            </a:r>
            <a:br>
              <a:rPr lang="ru-RU" sz="2400" b="1" dirty="0"/>
            </a:br>
            <a:r>
              <a:rPr lang="ru-RU" sz="2400" b="1" dirty="0"/>
              <a:t>А </a:t>
            </a:r>
            <a:r>
              <a:rPr lang="ru-RU" sz="2400" b="1" dirty="0" err="1"/>
              <a:t>сяє</a:t>
            </a:r>
            <a:r>
              <a:rPr lang="ru-RU" sz="2400" b="1" dirty="0"/>
              <a:t> </a:t>
            </a:r>
            <a:r>
              <a:rPr lang="ru-RU" sz="2400" b="1" dirty="0" err="1"/>
              <a:t>й</a:t>
            </a:r>
            <a:r>
              <a:rPr lang="ru-RU" sz="2400" b="1" dirty="0"/>
              <a:t> </a:t>
            </a:r>
            <a:r>
              <a:rPr lang="ru-RU" sz="2400" b="1" dirty="0" err="1"/>
              <a:t>сяє</a:t>
            </a:r>
            <a:r>
              <a:rPr lang="ru-RU" sz="2400" b="1" dirty="0"/>
              <a:t> </a:t>
            </a:r>
            <a:r>
              <a:rPr lang="ru-RU" sz="2400" b="1" dirty="0" err="1"/>
              <a:t>із</a:t>
            </a:r>
            <a:r>
              <a:rPr lang="ru-RU" sz="2400" b="1" dirty="0"/>
              <a:t> небес.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9316"/>
          <a:stretch>
            <a:fillRect/>
          </a:stretch>
        </p:blipFill>
        <p:spPr bwMode="auto">
          <a:xfrm>
            <a:off x="0" y="0"/>
            <a:ext cx="43924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b="9316"/>
          <a:stretch>
            <a:fillRect/>
          </a:stretch>
        </p:blipFill>
        <p:spPr bwMode="auto">
          <a:xfrm>
            <a:off x="4788024" y="0"/>
            <a:ext cx="43559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323528" y="2610683"/>
            <a:ext cx="28083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До свята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готуються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печуть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паски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роблять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крашанки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писанки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Жовті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червоні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жовтогарячі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кружальця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багатокутні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зірки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писанці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Сонця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Хвилі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означають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воду.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зображують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листя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дубове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вишневе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Малюють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півників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козликів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пташок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рибок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метеликів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бджілок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2887682"/>
            <a:ext cx="28803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Походження назви "Пасха"</a:t>
            </a: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 Слово "Пасха" походить від назви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старозаповітного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свята, яке відзначали іудеї в пам'ять про звільнення від єгипетського полону. Пасхальний агнець євреїв став прообразом Христа, тому Христос ще іменується Агнцем Божим, Агнцем Пасхальним, Пасхою.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b="8722"/>
          <a:stretch>
            <a:fillRect/>
          </a:stretch>
        </p:blipFill>
        <p:spPr bwMode="auto">
          <a:xfrm>
            <a:off x="0" y="0"/>
            <a:ext cx="450800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 descr="fonds - Pag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220072" y="836712"/>
            <a:ext cx="35283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Великдень - одне з найбільших й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найшанованіших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після Різдва християнських свят. Воно приурочене воскресінню Христа. У давнину Великдень вважався святом бога Сонця Ярила.</a:t>
            </a: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Звичай пекти паски та фарбувати яйця виник також дуже давно.</a:t>
            </a: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 З першим променем сонця священик в церкві сповіщає: «Христос воскрес!», а прихожани хором відповідають: «Воістину воскрес!».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b="8820"/>
          <a:stretch>
            <a:fillRect/>
          </a:stretch>
        </p:blipFill>
        <p:spPr bwMode="auto">
          <a:xfrm>
            <a:off x="0" y="0"/>
            <a:ext cx="43559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 descr="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0"/>
            <a:ext cx="4716016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76056" y="1124744"/>
            <a:ext cx="33843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Великдень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веселитися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сумувати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день,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сумуватиме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весь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хтось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помирає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Великдень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щаслива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душа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просто до неба,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того дня "небо оговорено".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розговин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починали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дзвонити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дзвіниці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— 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перший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задзвонив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той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найперший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обробить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жнива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буде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найкраще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збіжжя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Дзвонили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дзвони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ввесь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день, 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другого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третього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дня.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артинки по запросу &quot;пасхальные шаблоны карточки для письм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4427984" cy="6858000"/>
          </a:xfrm>
          <a:prstGeom prst="rect">
            <a:avLst/>
          </a:prstGeom>
          <a:noFill/>
        </p:spPr>
      </p:pic>
      <p:pic>
        <p:nvPicPr>
          <p:cNvPr id="3" name="Picture 2" descr="Картинки по запросу &quot;пасхальные шаблоны карточки для письм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0"/>
            <a:ext cx="464400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332656"/>
            <a:ext cx="3816424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Великдень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так тому,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той час, коли жив Христос,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сонце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світило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яскраво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стояли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довгі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теперішніх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треба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сім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зложити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докупи,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щоби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тодішній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—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день великий.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давнину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часів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Христа,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зійде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сонце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неділю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вранці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зайде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аж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наступної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суботи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ввечері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А коли вороги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розп'яли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Христа, то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поменшали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стали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як зараз.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царські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ворота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церкві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свято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Великодня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стоять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навстіж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сім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Ось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день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великим.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404664"/>
            <a:ext cx="3995936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Сповнилися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Ісуса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Христа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старозавітних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пророків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Ісус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зранку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третього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дня по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воскрес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мертвих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Відхилився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важкий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камінь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могилі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Ісуса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могили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засяяло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ясне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проміння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а над гробом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здійнявся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воскреслий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Христос,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осяяний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світлом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великим,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кривавими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слідами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ран на руках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ногах.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За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хвилину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Ісус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зник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труна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лишилася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порожньою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Перелякані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воїни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побігли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сповістити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командира про те,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сталося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не карав,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вони не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винні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paques,easters,oeufs,tu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99792" y="836712"/>
            <a:ext cx="52565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Писанки й фарбовані яйця (крашанки) пов'язані з дійством освячення паски під час найголовнішого свята — Великодня. Звідси і їхня назва — великодні яйця.</a:t>
            </a: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 У давнину яйця розписували писанкарки, рідше — писанкарі, які здебільшого були й знахарями, а були серед них і справжні цілителі, їх ще називали земними богами. У минулому писанки правили за своєрідні амулети, обереги від усякого лиха та хвороб.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aster graphics | Vector Graphics: Easter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64496" cy="6858000"/>
          </a:xfrm>
          <a:prstGeom prst="rect">
            <a:avLst/>
          </a:prstGeom>
          <a:noFill/>
        </p:spPr>
      </p:pic>
      <p:pic>
        <p:nvPicPr>
          <p:cNvPr id="3" name="Picture 2" descr="easter graphics | Vector Graphics: Easter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1052736"/>
            <a:ext cx="25202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 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Не я б'ю — верба б'є,</a:t>
            </a:r>
          </a:p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 За тиждень — Великдень,</a:t>
            </a:r>
          </a:p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 Будь дужий, як вода,</a:t>
            </a:r>
          </a:p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 А багатий, як земля!</a:t>
            </a:r>
          </a:p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 Люди вважали, що посвячена верба містить у собі чародійну силу. Торкаючись нею своїх рідних і близьких, кожен вірив, що в такий спосіб відганяє від людини все зло, що може спіткати її протягом цілого року.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1340768"/>
            <a:ext cx="28083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Посвячену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вербу батьки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зберігали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цілий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надійному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покуті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іконою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відганяти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зло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негаразди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влітку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збиралося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бурю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град, вербу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виносили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подвір'я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відвернути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стихію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яка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розбурханому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небі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наближалась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людських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осель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UBES PAQU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15816" y="90872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Ось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сказав про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українську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писанку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Михайло Стельмах: «Народ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живе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красою,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уміє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обезсмертити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себе у прекрасному.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Стільки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стрілося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писанці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! Казка,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пісня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бувальщина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материнська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колискова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росяна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стежка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дитинства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вінок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кохання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дужість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повноліття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мудрість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старості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присмак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вічності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присмерку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вечірнього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неба. З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радістю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смуток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усмішкою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надія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Добирайте,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осмислюйте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повертайте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скарби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народові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котрий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примножить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знову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знову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".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374</Words>
  <Application>Microsoft Office PowerPoint</Application>
  <PresentationFormat>Екран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Calibri</vt:lpstr>
      <vt:lpstr>Monotype Corsiva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556</dc:creator>
  <cp:lastModifiedBy>user</cp:lastModifiedBy>
  <cp:revision>7</cp:revision>
  <dcterms:created xsi:type="dcterms:W3CDTF">2020-03-14T18:36:52Z</dcterms:created>
  <dcterms:modified xsi:type="dcterms:W3CDTF">2021-04-30T06:35:04Z</dcterms:modified>
</cp:coreProperties>
</file>