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70" r:id="rId12"/>
    <p:sldId id="273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9" autoAdjust="0"/>
    <p:restoredTop sz="86380" autoAdjust="0"/>
  </p:normalViewPr>
  <p:slideViewPr>
    <p:cSldViewPr>
      <p:cViewPr>
        <p:scale>
          <a:sx n="100" d="100"/>
          <a:sy n="100" d="100"/>
        </p:scale>
        <p:origin x="-98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badi.ru/22071-listivki-den-valentina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di.ru/22073-listivki-z-dnem-valentina.htm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hyperlink" Target="http://www.badi.ru/22072-listivki-ti---moie-kohannya.htm" TargetMode="External"/><Relationship Id="rId9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hyperlink" Target="http://www.badi.ru/3458-listivki-8-bereznya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krynya.ua/wp-content/uploads/360920/files/p360920-main-360920jpeg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12" Type="http://schemas.openxmlformats.org/officeDocument/2006/relationships/hyperlink" Target="http://skrynya.ua/wp-content/uploads/378473/files/p378473-main-378473.jpg" TargetMode="External"/><Relationship Id="rId2" Type="http://schemas.openxmlformats.org/officeDocument/2006/relationships/hyperlink" Target="http://skrynya.ua/wp-content/uploads/381529/files/-main-38152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krynya.ua/wp-content/uploads/370695/files/-main-370695.jpg" TargetMode="Externa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0" Type="http://schemas.openxmlformats.org/officeDocument/2006/relationships/hyperlink" Target="http://skrynya.ua/wp-content/uploads/376090/files/-main-376090.jpg" TargetMode="External"/><Relationship Id="rId4" Type="http://schemas.openxmlformats.org/officeDocument/2006/relationships/hyperlink" Target="http://skrynya.ua/wp-content/uploads/378410/files/PA292684.JPG" TargetMode="External"/><Relationship Id="rId9" Type="http://schemas.openxmlformats.org/officeDocument/2006/relationships/image" Target="../media/image33.jpeg"/><Relationship Id="rId1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orysne.co.ua/wp-content/uploads/2011/09/Skagway_AK_Postcard_smal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Christmas_greeting_card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krynya.ua/wp-content/uploads/374825/files/-main-37482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skrynya.ua/wp-content/uploads/381428/files/DSCF629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69365088.jpg"/>
          <p:cNvPicPr>
            <a:picLocks noChangeAspect="1"/>
          </p:cNvPicPr>
          <p:nvPr/>
        </p:nvPicPr>
        <p:blipFill>
          <a:blip r:embed="rId2" cstate="print">
            <a:lum bright="2000"/>
          </a:blip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1500174"/>
            <a:ext cx="5357850" cy="314327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haroni" pitchFamily="2" charset="-79"/>
              </a:rPr>
              <a:t>  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haroni" pitchFamily="2" charset="-79"/>
              </a:rPr>
              <a:t>Історія листівок</a:t>
            </a:r>
            <a:endParaRPr lang="uk-UA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7" y="5085184"/>
            <a:ext cx="18001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528243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Підготувала </a:t>
            </a:r>
            <a: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вихователь: </a:t>
            </a:r>
            <a: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Тетяна </a:t>
            </a:r>
            <a: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Ткач </a:t>
            </a:r>
            <a:endParaRPr lang="uk-UA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истівки день валентина">
            <a:hlinkClick r:id="rId2" tooltip="&quot;листівки День Валентина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3116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истівки ти - моє кохання">
            <a:hlinkClick r:id="rId4" tooltip="&quot;листівки Ти - моє кохання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786322"/>
            <a:ext cx="285748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истівки з днем валентина">
            <a:hlinkClick r:id="rId6" tooltip="&quot;листівки З днем Валентина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0"/>
            <a:ext cx="264317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4dc083ef7ca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214818"/>
            <a:ext cx="2643206" cy="2643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4613" y="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Листівки </a:t>
            </a:r>
            <a:r>
              <a:rPr lang="uk-UA" sz="3600" b="1" dirty="0" err="1" smtClean="0"/>
              <a:t>Валентинки</a:t>
            </a:r>
            <a:endParaRPr lang="uk-UA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1214422"/>
            <a:ext cx="3500462" cy="550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Вiдомi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нам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сьогоднi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«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валентинки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» - це також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рiзновид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листiвок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. «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Валентинки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» отримали широке поширення серед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представникiв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королiвського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двору.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Такi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листiвки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не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вiдправляли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поштою,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iх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вручали особисто, наприклад, фаворитка принца могла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пiднести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«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валентинку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»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фрейлiнi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її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Величностi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Листiвка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у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виглядi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«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валентинки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» була свого роду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вiдкритим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листом з вираженням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любовi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i захоплення.</a:t>
            </a:r>
            <a:endParaRPr lang="uk-UA" sz="1600" b="1" dirty="0">
              <a:ea typeface="Times New Roman"/>
              <a:cs typeface="Times New Roman"/>
            </a:endParaRPr>
          </a:p>
        </p:txBody>
      </p:sp>
      <p:pic>
        <p:nvPicPr>
          <p:cNvPr id="11" name="Рисунок 10" descr="valentinki_7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12" y="2474605"/>
            <a:ext cx="2428892" cy="2168841"/>
          </a:xfrm>
          <a:prstGeom prst="rect">
            <a:avLst/>
          </a:prstGeom>
        </p:spPr>
      </p:pic>
      <p:pic>
        <p:nvPicPr>
          <p:cNvPr id="12" name="Рисунок 11" descr="orig_214ba8f5105c34c3c713b5f393d6607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"/>
            <a:ext cx="2428860" cy="207167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285860"/>
            <a:ext cx="40005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/>
              <a:t>Вiтальна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листiвка</a:t>
            </a:r>
            <a:r>
              <a:rPr lang="uk-UA" sz="2800" b="1" dirty="0" smtClean="0"/>
              <a:t>, яка довше за </a:t>
            </a:r>
            <a:r>
              <a:rPr lang="uk-UA" sz="2800" b="1" dirty="0" err="1" smtClean="0"/>
              <a:t>всiх</a:t>
            </a:r>
            <a:r>
              <a:rPr lang="uk-UA" sz="2800" b="1" dirty="0" smtClean="0"/>
              <a:t> добиралася до одержувача, була доставлена </a:t>
            </a:r>
            <a:r>
              <a:rPr lang="uk-UA" sz="2800" b="1" dirty="0" err="1" smtClean="0"/>
              <a:t>напередоднi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Рiздва</a:t>
            </a:r>
            <a:r>
              <a:rPr lang="uk-UA" sz="2800" b="1" dirty="0" smtClean="0"/>
              <a:t> 1975 року. </a:t>
            </a:r>
            <a:r>
              <a:rPr lang="uk-UA" sz="2800" b="1" dirty="0" err="1" smtClean="0"/>
              <a:t>Цiкаво</a:t>
            </a:r>
            <a:r>
              <a:rPr lang="uk-UA" sz="2800" b="1" dirty="0" smtClean="0"/>
              <a:t>, що </a:t>
            </a:r>
            <a:r>
              <a:rPr lang="uk-UA" sz="2800" b="1" dirty="0" err="1" smtClean="0"/>
              <a:t>вiдправлена</a:t>
            </a:r>
            <a:r>
              <a:rPr lang="uk-UA" sz="2800" b="1" dirty="0" smtClean="0"/>
              <a:t> ця </a:t>
            </a:r>
            <a:r>
              <a:rPr lang="uk-UA" sz="2800" b="1" dirty="0" err="1" smtClean="0"/>
              <a:t>листiвка</a:t>
            </a:r>
            <a:r>
              <a:rPr lang="uk-UA" sz="2800" b="1" dirty="0" smtClean="0"/>
              <a:t> була ще в 1925 </a:t>
            </a:r>
            <a:r>
              <a:rPr lang="uk-UA" sz="2800" b="1" dirty="0" err="1" smtClean="0"/>
              <a:t>роцi</a:t>
            </a:r>
            <a:r>
              <a:rPr lang="uk-UA" sz="2800" b="1" dirty="0" smtClean="0"/>
              <a:t> на </a:t>
            </a:r>
            <a:r>
              <a:rPr lang="uk-UA" sz="2800" b="1" dirty="0" err="1" smtClean="0"/>
              <a:t>iм'я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Роуз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Тiмм</a:t>
            </a:r>
            <a:r>
              <a:rPr lang="uk-UA" sz="2800" b="1" dirty="0" smtClean="0"/>
              <a:t>.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35716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Найдовша доставка </a:t>
            </a:r>
            <a:r>
              <a:rPr lang="uk-UA" sz="3600" b="1" dirty="0" err="1" smtClean="0"/>
              <a:t>листiвки</a:t>
            </a:r>
            <a:endParaRPr lang="uk-UA" sz="3600" b="1" dirty="0" smtClean="0"/>
          </a:p>
          <a:p>
            <a:endParaRPr lang="uk-UA" dirty="0"/>
          </a:p>
        </p:txBody>
      </p:sp>
      <p:pic>
        <p:nvPicPr>
          <p:cNvPr id="8" name="Рисунок 7" descr="0_a5fa8_ddcef48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071546"/>
            <a:ext cx="414340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3035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000504"/>
            <a:ext cx="4143404" cy="271464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42860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Листівки в книзі рекордів </a:t>
            </a:r>
            <a:r>
              <a:rPr lang="uk-UA" sz="3600" b="1" dirty="0" err="1" smtClean="0"/>
              <a:t>Гінеса</a:t>
            </a:r>
            <a:endParaRPr lang="uk-UA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1285860"/>
            <a:ext cx="378621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ea typeface="Times New Roman"/>
                <a:cs typeface="Times New Roman"/>
              </a:rPr>
              <a:t>Скiльки</a:t>
            </a:r>
            <a:r>
              <a:rPr lang="uk-UA" sz="2800" b="1" dirty="0" smtClean="0">
                <a:ea typeface="Times New Roman"/>
                <a:cs typeface="Times New Roman"/>
              </a:rPr>
              <a:t> можна </a:t>
            </a:r>
            <a:r>
              <a:rPr lang="uk-UA" sz="2800" b="1" dirty="0" err="1" smtClean="0">
                <a:ea typeface="Times New Roman"/>
                <a:cs typeface="Times New Roman"/>
              </a:rPr>
              <a:t>зiбрати</a:t>
            </a:r>
            <a:r>
              <a:rPr lang="uk-UA" sz="2800" b="1" dirty="0" smtClean="0">
                <a:ea typeface="Times New Roman"/>
                <a:cs typeface="Times New Roman"/>
              </a:rPr>
              <a:t> </a:t>
            </a:r>
            <a:r>
              <a:rPr lang="uk-UA" sz="2800" b="1" dirty="0" err="1" smtClean="0">
                <a:ea typeface="Times New Roman"/>
                <a:cs typeface="Times New Roman"/>
              </a:rPr>
              <a:t>новорiчних</a:t>
            </a:r>
            <a:r>
              <a:rPr lang="uk-UA" sz="2800" b="1" dirty="0" smtClean="0">
                <a:ea typeface="Times New Roman"/>
                <a:cs typeface="Times New Roman"/>
              </a:rPr>
              <a:t> </a:t>
            </a:r>
            <a:r>
              <a:rPr lang="uk-UA" sz="2800" b="1" dirty="0" err="1" smtClean="0">
                <a:ea typeface="Times New Roman"/>
                <a:cs typeface="Times New Roman"/>
              </a:rPr>
              <a:t>листiвок</a:t>
            </a:r>
            <a:r>
              <a:rPr lang="uk-UA" sz="2800" b="1" dirty="0" smtClean="0">
                <a:ea typeface="Times New Roman"/>
                <a:cs typeface="Times New Roman"/>
              </a:rPr>
              <a:t>? Книга </a:t>
            </a:r>
            <a:r>
              <a:rPr lang="uk-UA" sz="2800" b="1" dirty="0" err="1" smtClean="0">
                <a:ea typeface="Times New Roman"/>
                <a:cs typeface="Times New Roman"/>
              </a:rPr>
              <a:t>Рекордiв</a:t>
            </a:r>
            <a:r>
              <a:rPr lang="uk-UA" sz="2800" b="1" dirty="0" smtClean="0">
                <a:ea typeface="Times New Roman"/>
                <a:cs typeface="Times New Roman"/>
              </a:rPr>
              <a:t> </a:t>
            </a:r>
            <a:r>
              <a:rPr lang="uk-UA" sz="2800" b="1" dirty="0" err="1" smtClean="0">
                <a:ea typeface="Times New Roman"/>
                <a:cs typeface="Times New Roman"/>
              </a:rPr>
              <a:t>Гiнеса</a:t>
            </a:r>
            <a:r>
              <a:rPr lang="uk-UA" sz="2800" b="1" dirty="0" smtClean="0">
                <a:ea typeface="Times New Roman"/>
                <a:cs typeface="Times New Roman"/>
              </a:rPr>
              <a:t> говорить про те, що це число </a:t>
            </a:r>
            <a:r>
              <a:rPr lang="uk-UA" sz="2800" b="1" dirty="0" err="1" smtClean="0">
                <a:ea typeface="Times New Roman"/>
                <a:cs typeface="Times New Roman"/>
              </a:rPr>
              <a:t>бiльше</a:t>
            </a:r>
            <a:r>
              <a:rPr lang="uk-UA" sz="2800" b="1" dirty="0" smtClean="0">
                <a:ea typeface="Times New Roman"/>
                <a:cs typeface="Times New Roman"/>
              </a:rPr>
              <a:t> 205 120, а цей рекорд належить </a:t>
            </a:r>
            <a:r>
              <a:rPr lang="uk-UA" sz="2800" b="1" dirty="0" err="1" smtClean="0">
                <a:ea typeface="Times New Roman"/>
                <a:cs typeface="Times New Roman"/>
              </a:rPr>
              <a:t>канадцевi</a:t>
            </a:r>
            <a:r>
              <a:rPr lang="uk-UA" sz="2800" b="1" dirty="0" smtClean="0">
                <a:ea typeface="Times New Roman"/>
                <a:cs typeface="Times New Roman"/>
              </a:rPr>
              <a:t> Буту. </a:t>
            </a:r>
            <a:r>
              <a:rPr lang="uk-UA" sz="2800" b="1" dirty="0" err="1" smtClean="0">
                <a:ea typeface="Times New Roman"/>
                <a:cs typeface="Times New Roman"/>
              </a:rPr>
              <a:t>Листiвка</a:t>
            </a:r>
            <a:r>
              <a:rPr lang="uk-UA" sz="2800" b="1" dirty="0" smtClean="0">
                <a:ea typeface="Times New Roman"/>
                <a:cs typeface="Times New Roman"/>
              </a:rPr>
              <a:t> для цього канадця - сенс життя.</a:t>
            </a:r>
          </a:p>
          <a:p>
            <a:endParaRPr lang="uk-UA" dirty="0"/>
          </a:p>
        </p:txBody>
      </p:sp>
      <p:pic>
        <p:nvPicPr>
          <p:cNvPr id="6" name="Рисунок 5" descr="1324394700_img_3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42" y="1214422"/>
            <a:ext cx="4725448" cy="492922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86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/>
              <a:t>Листiвки</a:t>
            </a:r>
            <a:r>
              <a:rPr lang="uk-UA" sz="3200" b="1" dirty="0" smtClean="0"/>
              <a:t> та </a:t>
            </a:r>
            <a:r>
              <a:rPr lang="uk-UA" sz="3200" b="1" dirty="0" err="1" smtClean="0"/>
              <a:t>сучаснi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технологii</a:t>
            </a:r>
            <a:endParaRPr lang="uk-UA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928670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Сучасним </a:t>
            </a:r>
            <a:r>
              <a:rPr lang="uk-UA" sz="2000" b="1" dirty="0" err="1" smtClean="0"/>
              <a:t>технологiям</a:t>
            </a:r>
            <a:r>
              <a:rPr lang="uk-UA" sz="2000" b="1" dirty="0" smtClean="0"/>
              <a:t> не вдалося зжити </a:t>
            </a:r>
            <a:r>
              <a:rPr lang="uk-UA" sz="2000" b="1" dirty="0" err="1" smtClean="0"/>
              <a:t>зi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свiту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вiтальну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листiвку</a:t>
            </a:r>
            <a:r>
              <a:rPr lang="uk-UA" sz="2000" b="1" dirty="0" smtClean="0"/>
              <a:t>. Хоча </a:t>
            </a:r>
            <a:r>
              <a:rPr lang="uk-UA" sz="2000" b="1" dirty="0" err="1" smtClean="0"/>
              <a:t>найпростiше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вiдправити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листiвку</a:t>
            </a:r>
            <a:r>
              <a:rPr lang="uk-UA" sz="2000" b="1" dirty="0" smtClean="0"/>
              <a:t> електронною поштою, але справжня </a:t>
            </a:r>
            <a:r>
              <a:rPr lang="uk-UA" sz="2000" b="1" dirty="0" err="1" smtClean="0"/>
              <a:t>листiвка</a:t>
            </a:r>
            <a:r>
              <a:rPr lang="uk-UA" sz="2000" b="1" dirty="0" smtClean="0"/>
              <a:t> надрукована на </a:t>
            </a:r>
            <a:r>
              <a:rPr lang="uk-UA" sz="2000" b="1" dirty="0" err="1" smtClean="0"/>
              <a:t>паперi</a:t>
            </a:r>
            <a:r>
              <a:rPr lang="uk-UA" sz="2000" b="1" dirty="0" smtClean="0"/>
              <a:t> якось </a:t>
            </a:r>
            <a:r>
              <a:rPr lang="uk-UA" sz="2000" b="1" dirty="0" err="1" smtClean="0"/>
              <a:t>теплiше</a:t>
            </a:r>
            <a:r>
              <a:rPr lang="uk-UA" sz="2000" b="1" dirty="0" smtClean="0"/>
              <a:t>, м'якше.</a:t>
            </a:r>
            <a:endParaRPr lang="uk-UA" sz="2000" b="1" dirty="0"/>
          </a:p>
        </p:txBody>
      </p:sp>
      <p:pic>
        <p:nvPicPr>
          <p:cNvPr id="4" name="Рисунок 3" descr="листівки 8 березня">
            <a:hlinkClick r:id="rId2" tooltip="&quot;листівки 8 Березня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214554"/>
            <a:ext cx="221454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928802"/>
            <a:ext cx="1928826" cy="3143273"/>
          </a:xfrm>
          <a:prstGeom prst="rect">
            <a:avLst/>
          </a:prstGeom>
        </p:spPr>
      </p:pic>
      <p:pic>
        <p:nvPicPr>
          <p:cNvPr id="8" name="Рисунок 7" descr="a_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5072074"/>
            <a:ext cx="3286180" cy="1500174"/>
          </a:xfrm>
          <a:prstGeom prst="rect">
            <a:avLst/>
          </a:prstGeom>
        </p:spPr>
      </p:pic>
      <p:pic>
        <p:nvPicPr>
          <p:cNvPr id="9" name="Рисунок 8" descr="6999895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14554"/>
            <a:ext cx="2428860" cy="3643338"/>
          </a:xfrm>
          <a:prstGeom prst="rect">
            <a:avLst/>
          </a:prstGeom>
        </p:spPr>
      </p:pic>
      <p:pic>
        <p:nvPicPr>
          <p:cNvPr id="10" name="Рисунок 9" descr="b16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3929066"/>
            <a:ext cx="2143140" cy="2928934"/>
          </a:xfrm>
          <a:prstGeom prst="rect">
            <a:avLst/>
          </a:prstGeom>
        </p:spPr>
      </p:pic>
      <p:pic>
        <p:nvPicPr>
          <p:cNvPr id="11" name="Рисунок 10" descr="2187133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1928802"/>
            <a:ext cx="1428760" cy="192880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Листівки власними руками</a:t>
            </a:r>
            <a:endParaRPr lang="uk-UA" sz="3200" b="1" dirty="0"/>
          </a:p>
        </p:txBody>
      </p:sp>
      <p:pic>
        <p:nvPicPr>
          <p:cNvPr id="3" name="Рисунок 2" descr="«Новорічна красуня»">
            <a:hlinkClick r:id="rId2" tooltip="&quot;«Новорічна красуня»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3643339" cy="250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«С Днем рождения»">
            <a:hlinkClick r:id="rId4" tooltip="&quot;«С Днем рождения»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8604"/>
            <a:ext cx="3071802" cy="320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«Мережевна ялинка»">
            <a:hlinkClick r:id="rId6" tooltip="&quot;«Мережевна ялинка»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143248"/>
            <a:ext cx="400052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ткрытка ко дню рождения">
            <a:hlinkClick r:id="rId8" tooltip="&quot;Открытка ко дню рождения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4143380"/>
            <a:ext cx="335755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«Рукавички»">
            <a:hlinkClick r:id="rId10" tooltip="&quot;«Рукавички»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5214950"/>
            <a:ext cx="3714776" cy="142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«З Новим Роком!»">
            <a:hlinkClick r:id="rId12" tooltip="&quot;«З Новим Роком!»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43" y="714357"/>
            <a:ext cx="278608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43372" y="3857628"/>
            <a:ext cx="2286016" cy="300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Листівки з видами міст</a:t>
            </a:r>
            <a:endParaRPr lang="uk-UA" sz="3200" b="1" dirty="0"/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18" y="857232"/>
            <a:ext cx="4157692" cy="2928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92867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Дрогобич</a:t>
            </a:r>
            <a:endParaRPr lang="uk-UA" sz="2000" b="1" dirty="0"/>
          </a:p>
        </p:txBody>
      </p:sp>
      <p:pic>
        <p:nvPicPr>
          <p:cNvPr id="5" name="Рисунок 4" descr="9_3_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51055"/>
            <a:ext cx="4405426" cy="3092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32" y="628652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Львів</a:t>
            </a:r>
            <a:endParaRPr lang="uk-UA" sz="2000" b="1" dirty="0"/>
          </a:p>
        </p:txBody>
      </p:sp>
      <p:pic>
        <p:nvPicPr>
          <p:cNvPr id="7" name="Рисунок 6" descr="c108252c040943cdf1c84c382b54f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4613" y="214290"/>
            <a:ext cx="4386543" cy="3143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5206" y="35716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           Київ</a:t>
            </a:r>
            <a:endParaRPr lang="uk-UA" sz="2000" b="1" dirty="0"/>
          </a:p>
        </p:txBody>
      </p:sp>
      <p:pic>
        <p:nvPicPr>
          <p:cNvPr id="10" name="Рисунок 9" descr="vokz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08" y="3929065"/>
            <a:ext cx="4204540" cy="27851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400050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Ковель</a:t>
            </a:r>
            <a:endParaRPr lang="uk-UA" sz="20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4572008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cs typeface="Aharoni" pitchFamily="2" charset="-79"/>
              </a:rPr>
              <a:t>Пошто́ва</a:t>
            </a:r>
            <a:r>
              <a:rPr lang="uk-UA" sz="2400" b="1" dirty="0" smtClean="0">
                <a:cs typeface="Aharoni" pitchFamily="2" charset="-79"/>
              </a:rPr>
              <a:t> </a:t>
            </a:r>
            <a:r>
              <a:rPr lang="uk-UA" sz="2400" b="1" dirty="0" err="1" smtClean="0">
                <a:cs typeface="Aharoni" pitchFamily="2" charset="-79"/>
              </a:rPr>
              <a:t>листі́вка</a:t>
            </a:r>
            <a:r>
              <a:rPr lang="uk-UA" sz="2400" b="1" dirty="0" smtClean="0">
                <a:cs typeface="Aharoni" pitchFamily="2" charset="-79"/>
              </a:rPr>
              <a:t>, а також </a:t>
            </a:r>
            <a:r>
              <a:rPr lang="uk-UA" sz="2400" b="1" dirty="0" err="1" smtClean="0">
                <a:cs typeface="Aharoni" pitchFamily="2" charset="-79"/>
              </a:rPr>
              <a:t>пошті́вка</a:t>
            </a:r>
            <a:r>
              <a:rPr lang="uk-UA" sz="2400" b="1" dirty="0" smtClean="0">
                <a:cs typeface="Aharoni" pitchFamily="2" charset="-79"/>
              </a:rPr>
              <a:t>, </a:t>
            </a:r>
            <a:r>
              <a:rPr lang="uk-UA" sz="2400" b="1" dirty="0" err="1" smtClean="0">
                <a:cs typeface="Aharoni" pitchFamily="2" charset="-79"/>
              </a:rPr>
              <a:t>листі́вка</a:t>
            </a:r>
            <a:r>
              <a:rPr lang="uk-UA" sz="2400" b="1" dirty="0" smtClean="0">
                <a:cs typeface="Aharoni" pitchFamily="2" charset="-79"/>
              </a:rPr>
              <a:t>, </a:t>
            </a:r>
            <a:r>
              <a:rPr lang="uk-UA" sz="2400" b="1" dirty="0" err="1" smtClean="0">
                <a:cs typeface="Aharoni" pitchFamily="2" charset="-79"/>
              </a:rPr>
              <a:t>пошто́ва</a:t>
            </a:r>
            <a:r>
              <a:rPr lang="uk-UA" sz="2400" b="1" dirty="0" smtClean="0">
                <a:cs typeface="Aharoni" pitchFamily="2" charset="-79"/>
              </a:rPr>
              <a:t> </a:t>
            </a:r>
            <a:r>
              <a:rPr lang="uk-UA" sz="2400" b="1" dirty="0" err="1" smtClean="0">
                <a:cs typeface="Aharoni" pitchFamily="2" charset="-79"/>
              </a:rPr>
              <a:t>ка́ртка</a:t>
            </a:r>
            <a:r>
              <a:rPr lang="uk-UA" sz="2400" b="1" dirty="0" smtClean="0">
                <a:cs typeface="Aharoni" pitchFamily="2" charset="-79"/>
              </a:rPr>
              <a:t> — відкритий лист на цупкому прямокутному аркуші паперу, що містить зазвичай адресу, поштову марку та зображення з одного боку і текст повідомлення з іншого.</a:t>
            </a:r>
            <a:endParaRPr lang="uk-UA" sz="2400" b="1" dirty="0">
              <a:cs typeface="Aharoni" pitchFamily="2" charset="-79"/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-21052"/>
            <a:ext cx="6858048" cy="441684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365088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  <p:pic>
        <p:nvPicPr>
          <p:cNvPr id="3" name="Рисунок 2" descr="открытка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57166"/>
            <a:ext cx="53578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28794" y="4000504"/>
            <a:ext cx="500066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Листівка давно стала звичним атрибутом будь-якого свята. Ми даруємо листівки на день народження, на Різдво та Новий Рік, вітаємо своїх близьких і рідних за допомогою листівок з річницями та пам’ятними подіями.</a:t>
            </a:r>
          </a:p>
          <a:p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365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290" y="1071546"/>
            <a:ext cx="4500594" cy="47089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 чи задумувалися ви, що цей простий клаптик картону має свою історію та традиції? Приміром, у Японії найперші листівки були подвійними, а у США у далекому 1893 їх не надсилали поштою, а дарували винятково як сувеніри.</a:t>
            </a:r>
          </a:p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Найперша вітальна листівка датується 15 сторіччям і зберігається у Британському музеї. Вона приурочена до Дня усіх закоханих. Дослідники сходяться на думці, що її автором був герцог Орлеанський, який начебто і надіслав цю листівку з буцегарні своїй коханій.</a:t>
            </a:r>
            <a:endParaRPr lang="uk-UA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http://upload.wikimedia.org/wikipedia/commons/thumb/0/05/Christmas_greeting_card.jpg/220px-Christmas_greeting_card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0"/>
            <a:ext cx="3286116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388" y="4143381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Різдвяна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поштівка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США, 1880 рік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85728"/>
            <a:ext cx="442915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Одного разу в 1840 році заможний англійський джентльмен не встигав поздоровити з Різдвом своїх друзів і знайомих. Тому він замовив в художника тисячу вітальних листівок з нескладним малюнком. Ці листівки були надіслані поштою у конверті.</a:t>
            </a:r>
          </a:p>
          <a:p>
            <a:r>
              <a:rPr lang="uk-UA" sz="2400" b="1" dirty="0" smtClean="0"/>
              <a:t>Листівки, які лишилися, цей джентльмен продав просто на вулиці по шилінгу за кожну. Цим джентльменом був Генрі </a:t>
            </a:r>
            <a:r>
              <a:rPr lang="uk-UA" sz="2400" b="1" dirty="0" err="1" smtClean="0"/>
              <a:t>Коул</a:t>
            </a:r>
            <a:r>
              <a:rPr lang="uk-UA" sz="2400" b="1" dirty="0" smtClean="0"/>
              <a:t>, перший директор Музею Вікторії та Альберта, що в Лондоні.</a:t>
            </a:r>
            <a:endParaRPr lang="uk-UA" sz="2400" b="1" dirty="0"/>
          </a:p>
        </p:txBody>
      </p:sp>
      <p:pic>
        <p:nvPicPr>
          <p:cNvPr id="5" name="Рисунок 4" descr="rizdvo_lys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"/>
            <a:ext cx="4500562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mage1.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286248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14877" y="571480"/>
          <a:ext cx="4071966" cy="5918972"/>
        </p:xfrm>
        <a:graphic>
          <a:graphicData uri="http://schemas.openxmlformats.org/drawingml/2006/table">
            <a:tbl>
              <a:tblPr/>
              <a:tblGrid>
                <a:gridCol w="4071966"/>
              </a:tblGrid>
              <a:tr h="402666">
                <a:tc>
                  <a:txBody>
                    <a:bodyPr/>
                    <a:lstStyle/>
                    <a:p>
                      <a:endParaRPr lang="uk-UA" sz="2000" b="1" dirty="0"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uk-UA" sz="2800" b="1" dirty="0" err="1">
                          <a:latin typeface="+mn-lt"/>
                          <a:ea typeface="Times New Roman"/>
                          <a:cs typeface="Times New Roman"/>
                        </a:rPr>
                        <a:t>Листiвки</a:t>
                      </a:r>
                      <a:r>
                        <a:rPr lang="uk-UA" sz="2800" b="1" dirty="0">
                          <a:latin typeface="+mn-lt"/>
                          <a:ea typeface="Times New Roman"/>
                          <a:cs typeface="Times New Roman"/>
                        </a:rPr>
                        <a:t> в цифрах»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рiк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свiтi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 продається приблизно 15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мiльярдiв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 штук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листiвок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Листiвки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 набули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найбiльшого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 поширення в США, в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цiй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краiнi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вiтальнi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 картки виробляє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бiльше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 500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компанiй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! За США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слiдує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Великобританiя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, в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якiй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iснує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 250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компанiй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, що виробляють </a:t>
                      </a:r>
                      <a:r>
                        <a:rPr lang="uk-UA" sz="2400" b="1" dirty="0" err="1">
                          <a:latin typeface="+mn-lt"/>
                          <a:ea typeface="Times New Roman"/>
                          <a:cs typeface="Times New Roman"/>
                        </a:rPr>
                        <a:t>листiвки</a:t>
                      </a:r>
                      <a:r>
                        <a:rPr lang="uk-UA" sz="2400" b="1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571480"/>
          <a:ext cx="8286808" cy="3000396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Листiвки</a:t>
                      </a:r>
                      <a:r>
                        <a:rPr lang="uk-UA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b="1" dirty="0">
                          <a:latin typeface="+mn-lt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uk-UA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Китаї</a:t>
                      </a:r>
                      <a:endParaRPr lang="uk-UA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0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Китайцi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 говорять про те, що </a:t>
                      </a: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першi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листiвки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 були </a:t>
                      </a: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винайденi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 ними. </a:t>
                      </a: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Всiм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вiдомо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, що ще в Давньому </a:t>
                      </a: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Китаi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iснувала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традицiя-</a:t>
                      </a:r>
                      <a:r>
                        <a:rPr lang="uk-UA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- кожен </a:t>
                      </a: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вiдвiдувач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 повинен мати при </a:t>
                      </a: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собi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вiзитну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 картку. Якщо </a:t>
                      </a: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гiсть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 не заставав господаря будинку, </a:t>
                      </a: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вiн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 писав на </a:t>
                      </a: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листiвцi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 побажання або </a:t>
                      </a: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привiтання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 i залишав картку на </a:t>
                      </a: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порозi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 будинку. Вважається, що така </a:t>
                      </a:r>
                      <a:r>
                        <a:rPr lang="uk-UA" sz="2000" b="1" dirty="0" err="1">
                          <a:latin typeface="+mn-lt"/>
                          <a:ea typeface="Times New Roman"/>
                          <a:cs typeface="Times New Roman"/>
                        </a:rPr>
                        <a:t>вiзитка</a:t>
                      </a:r>
                      <a:r>
                        <a:rPr lang="uk-UA" sz="2000" b="1" dirty="0">
                          <a:latin typeface="+mn-lt"/>
                          <a:ea typeface="Times New Roman"/>
                          <a:cs typeface="Times New Roman"/>
                        </a:rPr>
                        <a:t> з побажанням i є перша </a:t>
                      </a:r>
                      <a:r>
                        <a:rPr lang="uk-UA" sz="20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листiвка</a:t>
                      </a:r>
                      <a:r>
                        <a:rPr lang="uk-UA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uk-UA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290px-FirstX-MasPostcard1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236" y="3500438"/>
            <a:ext cx="4058449" cy="2928958"/>
          </a:xfrm>
          <a:prstGeom prst="rect">
            <a:avLst/>
          </a:prstGeom>
        </p:spPr>
      </p:pic>
      <p:pic>
        <p:nvPicPr>
          <p:cNvPr id="9218" name="Picture 2" descr="https://encrypted-tbn2.gstatic.com/images?q=tbn:ANd9GcQZIi25LvNA8zaixq5tWslYJK5vKpP61wB4N6PlplvbMEEeP_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4214842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28604"/>
            <a:ext cx="33575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З чого роблять листівки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Перші листівки вражали несподіваними матеріалами, наприклад, в оформленні застосовувалися пташине пір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я, жіноче волосся, шкіра, гума, шовк і багато інших матеріалів, які сьогодні використовують зовсім в інших галузях.</a:t>
            </a:r>
            <a:endParaRPr lang="uk-UA" sz="2400" b="1" dirty="0"/>
          </a:p>
        </p:txBody>
      </p:sp>
      <p:pic>
        <p:nvPicPr>
          <p:cNvPr id="7" name="Рисунок 6" descr="«Вдохновение»">
            <a:hlinkClick r:id="rId2" tooltip="&quot;«Вдохновение»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67"/>
            <a:ext cx="47149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«Рождественское шебби»">
            <a:hlinkClick r:id="rId4" tooltip="&quot;«Рождественское шебби»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786190"/>
            <a:ext cx="47863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785850" y="-2607487"/>
          <a:ext cx="4857784" cy="5214974"/>
        </p:xfrm>
        <a:graphic>
          <a:graphicData uri="http://schemas.openxmlformats.org/drawingml/2006/table">
            <a:tbl>
              <a:tblPr/>
              <a:tblGrid>
                <a:gridCol w="4857784"/>
              </a:tblGrid>
              <a:tr h="130374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1231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0628" y="214290"/>
            <a:ext cx="40005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/>
              <a:t>“Шовкові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листівки”</a:t>
            </a:r>
            <a:endParaRPr lang="uk-UA" sz="2800" b="1" dirty="0" smtClean="0"/>
          </a:p>
          <a:p>
            <a:r>
              <a:rPr lang="uk-UA" sz="2000" b="1" dirty="0" smtClean="0"/>
              <a:t>Важливою віхою в історії листівок був період, коли листівка виготовлялась із застосуванням шовку. У нашій країні прийнято вважати, що </a:t>
            </a:r>
            <a:r>
              <a:rPr lang="uk-UA" sz="2000" b="1" dirty="0" err="1" smtClean="0"/>
              <a:t>“шовкові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листівки”</a:t>
            </a:r>
            <a:r>
              <a:rPr lang="uk-UA" sz="2000" b="1" dirty="0" smtClean="0"/>
              <a:t> родом з Європи, швидше за все, з Німеччини. Європейські країни думають, що ці листівки прийшли з Азії, сперечаючись, з Китаю вони чи Японії?</a:t>
            </a:r>
            <a:endParaRPr lang="uk-UA" sz="2000" b="1" dirty="0"/>
          </a:p>
        </p:txBody>
      </p:sp>
      <p:pic>
        <p:nvPicPr>
          <p:cNvPr id="5" name="Рисунок 4" descr="1223270918_1222877621_081b96281296586fb7666ba4fa36a8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7751" cy="3646806"/>
          </a:xfrm>
          <a:prstGeom prst="rect">
            <a:avLst/>
          </a:prstGeom>
        </p:spPr>
      </p:pic>
      <p:pic>
        <p:nvPicPr>
          <p:cNvPr id="6" name="Рисунок 5" descr="8f11973796-svadebnyj-salon-otkrytka-shelkovaya-nezhnost-n8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643314"/>
            <a:ext cx="4071966" cy="32146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f_14988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858123"/>
            <a:ext cx="4192920" cy="278558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408</TotalTime>
  <Words>619</Words>
  <Application>Microsoft Office PowerPoint</Application>
  <PresentationFormat>Екран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Наталя</dc:creator>
  <cp:lastModifiedBy>222</cp:lastModifiedBy>
  <cp:revision>48</cp:revision>
  <dcterms:created xsi:type="dcterms:W3CDTF">2013-11-10T20:23:49Z</dcterms:created>
  <dcterms:modified xsi:type="dcterms:W3CDTF">2021-04-07T08:56:53Z</dcterms:modified>
</cp:coreProperties>
</file>