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1" r:id="rId8"/>
    <p:sldId id="264" r:id="rId9"/>
    <p:sldId id="260" r:id="rId10"/>
    <p:sldId id="263" r:id="rId11"/>
    <p:sldId id="267" r:id="rId12"/>
    <p:sldId id="268" r:id="rId13"/>
    <p:sldId id="271" r:id="rId14"/>
    <p:sldId id="265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2"/>
  </p:normalViewPr>
  <p:slideViewPr>
    <p:cSldViewPr snapToGrid="0">
      <p:cViewPr varScale="1">
        <p:scale>
          <a:sx n="87" d="100"/>
          <a:sy n="87" d="100"/>
        </p:scale>
        <p:origin x="-62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27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1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3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8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9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9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7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7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5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5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6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3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8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2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B381EE-CD1A-4001-ABC7-E9A8817B16B2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90AC56-8568-43FA-8990-AC6BE1C59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1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eb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489" y="1047010"/>
            <a:ext cx="12066511" cy="5810990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Олімпійські ігри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чого все почалося</a:t>
            </a:r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Познайомити дітей з </a:t>
            </a:r>
            <a:r>
              <a:rPr lang="uk-UA" sz="18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історіЄю</a:t>
            </a:r>
            <a:r>
              <a:rPr lang="uk-UA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виникнення олімпійських Ігор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поглиблювати знання дітей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потрібно дбати і зміцнювати </a:t>
            </a:r>
            <a:r>
              <a:rPr lang="uk-UA" sz="18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символіка олімпійських ігор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Підготувала: Мирослава </a:t>
            </a:r>
            <a:r>
              <a:rPr lang="uk-UA" sz="18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Радківська</a:t>
            </a:r>
            <a:r>
              <a:rPr lang="uk-UA" sz="1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" y="2265406"/>
            <a:ext cx="5902253" cy="3938413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19046" y="2124070"/>
            <a:ext cx="8696" cy="41441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28" y="2265406"/>
            <a:ext cx="5792171" cy="3861447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871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603" y="294396"/>
            <a:ext cx="72469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chemeClr val="bg1"/>
                </a:solidFill>
              </a:rPr>
              <a:t>Після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урочистої</a:t>
            </a:r>
            <a:r>
              <a:rPr lang="ru-RU" sz="2400" dirty="0">
                <a:solidFill>
                  <a:schemeClr val="bg1"/>
                </a:solidFill>
              </a:rPr>
              <a:t> перемоги та </a:t>
            </a:r>
            <a:r>
              <a:rPr lang="ru-RU" sz="2400" dirty="0" err="1">
                <a:solidFill>
                  <a:schemeClr val="bg1"/>
                </a:solidFill>
              </a:rPr>
              <a:t>церемонії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нагородження</a:t>
            </a:r>
            <a:r>
              <a:rPr lang="ru-RU" sz="2400" dirty="0">
                <a:solidFill>
                  <a:schemeClr val="bg1"/>
                </a:solidFill>
              </a:rPr>
              <a:t> ( </a:t>
            </a:r>
            <a:r>
              <a:rPr lang="ru-RU" sz="2400" dirty="0" err="1">
                <a:solidFill>
                  <a:schemeClr val="bg1"/>
                </a:solidFill>
              </a:rPr>
              <a:t>вручення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вінка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священної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маслини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пальмової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гілки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  <a:r>
              <a:rPr lang="ru-RU" sz="2400" dirty="0" smtClean="0">
                <a:solidFill>
                  <a:schemeClr val="bg1"/>
                </a:solidFill>
              </a:rPr>
              <a:t>на честь </a:t>
            </a:r>
            <a:r>
              <a:rPr lang="ru-RU" sz="2400" dirty="0" err="1" smtClean="0">
                <a:solidFill>
                  <a:schemeClr val="bg1"/>
                </a:solidFill>
              </a:rPr>
              <a:t>переможця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влаштовували</a:t>
            </a:r>
            <a:r>
              <a:rPr lang="ru-RU" sz="2400" dirty="0">
                <a:solidFill>
                  <a:schemeClr val="bg1"/>
                </a:solidFill>
              </a:rPr>
              <a:t> свята, </a:t>
            </a:r>
            <a:r>
              <a:rPr lang="ru-RU" sz="2400" dirty="0" err="1">
                <a:solidFill>
                  <a:schemeClr val="bg1"/>
                </a:solidFill>
              </a:rPr>
              <a:t>співали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гімни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виготовляли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статуї</a:t>
            </a:r>
            <a:r>
              <a:rPr lang="ru-RU" sz="2400" dirty="0">
                <a:solidFill>
                  <a:schemeClr val="bg1"/>
                </a:solidFill>
              </a:rPr>
              <a:t>, в </a:t>
            </a:r>
            <a:r>
              <a:rPr lang="ru-RU" sz="2400" dirty="0" err="1">
                <a:solidFill>
                  <a:schemeClr val="bg1"/>
                </a:solidFill>
              </a:rPr>
              <a:t>Афінах</a:t>
            </a:r>
            <a:r>
              <a:rPr lang="ru-RU" sz="2400" dirty="0">
                <a:solidFill>
                  <a:schemeClr val="bg1"/>
                </a:solidFill>
              </a:rPr>
              <a:t> — </a:t>
            </a:r>
            <a:r>
              <a:rPr lang="ru-RU" sz="2400" dirty="0" err="1">
                <a:solidFill>
                  <a:schemeClr val="bg1"/>
                </a:solidFill>
              </a:rPr>
              <a:t>звільняли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податків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обтяжливих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громадських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обов’язків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Переможцеві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лишали </a:t>
            </a:r>
            <a:r>
              <a:rPr lang="ru-RU" sz="2400" dirty="0" err="1">
                <a:solidFill>
                  <a:schemeClr val="bg1"/>
                </a:solidFill>
              </a:rPr>
              <a:t>найкраще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місце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театрі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3" y="526407"/>
            <a:ext cx="3873051" cy="4080330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" y="2972052"/>
            <a:ext cx="8229221" cy="365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41027" y="82987"/>
            <a:ext cx="4967785" cy="3214152"/>
          </a:xfrm>
          <a:prstGeom prst="flowChartPunchedTape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Емблемою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олімпіад</a:t>
            </a:r>
            <a:r>
              <a:rPr lang="ru-RU" sz="2000" dirty="0" smtClean="0">
                <a:solidFill>
                  <a:schemeClr val="bg1"/>
                </a:solidFill>
              </a:rPr>
              <a:t>  є </a:t>
            </a:r>
            <a:r>
              <a:rPr lang="ru-RU" sz="2000" dirty="0" err="1">
                <a:solidFill>
                  <a:schemeClr val="bg1"/>
                </a:solidFill>
              </a:rPr>
              <a:t>п'ять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переплетених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кілець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різного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кольору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символізують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єдність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п'яти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різних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світу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Європа</a:t>
            </a:r>
            <a:r>
              <a:rPr lang="ru-RU" sz="2000" dirty="0">
                <a:solidFill>
                  <a:schemeClr val="bg1"/>
                </a:solidFill>
              </a:rPr>
              <a:t> — </a:t>
            </a:r>
            <a:r>
              <a:rPr lang="ru-RU" sz="2000" dirty="0" err="1">
                <a:solidFill>
                  <a:schemeClr val="bg1"/>
                </a:solidFill>
              </a:rPr>
              <a:t>блакитний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Азія</a:t>
            </a:r>
            <a:r>
              <a:rPr lang="ru-RU" sz="2000" dirty="0">
                <a:solidFill>
                  <a:schemeClr val="bg1"/>
                </a:solidFill>
              </a:rPr>
              <a:t> — </a:t>
            </a:r>
            <a:r>
              <a:rPr lang="ru-RU" sz="2000" dirty="0" err="1">
                <a:solidFill>
                  <a:schemeClr val="bg1"/>
                </a:solidFill>
              </a:rPr>
              <a:t>жовтий</a:t>
            </a:r>
            <a:r>
              <a:rPr lang="ru-RU" sz="2000" dirty="0">
                <a:solidFill>
                  <a:schemeClr val="bg1"/>
                </a:solidFill>
              </a:rPr>
              <a:t>, Африка — </a:t>
            </a:r>
            <a:r>
              <a:rPr lang="ru-RU" sz="2000" dirty="0" err="1">
                <a:solidFill>
                  <a:schemeClr val="bg1"/>
                </a:solidFill>
              </a:rPr>
              <a:t>чорний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Австралія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Океанія</a:t>
            </a:r>
            <a:r>
              <a:rPr lang="ru-RU" sz="2000" dirty="0">
                <a:solidFill>
                  <a:schemeClr val="bg1"/>
                </a:solidFill>
              </a:rPr>
              <a:t> — </a:t>
            </a:r>
            <a:r>
              <a:rPr lang="ru-RU" sz="2000" dirty="0" err="1">
                <a:solidFill>
                  <a:schemeClr val="bg1"/>
                </a:solidFill>
              </a:rPr>
              <a:t>зелений</a:t>
            </a:r>
            <a:r>
              <a:rPr lang="ru-RU" sz="2000" dirty="0">
                <a:solidFill>
                  <a:schemeClr val="bg1"/>
                </a:solidFill>
              </a:rPr>
              <a:t> і Америка — </a:t>
            </a:r>
            <a:r>
              <a:rPr lang="ru-RU" sz="2000" dirty="0" err="1">
                <a:solidFill>
                  <a:schemeClr val="bg1"/>
                </a:solidFill>
              </a:rPr>
              <a:t>червоний</a:t>
            </a:r>
            <a:r>
              <a:rPr lang="ru-RU" sz="2000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4031" y="4656345"/>
            <a:ext cx="6096000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Під</a:t>
            </a:r>
            <a:r>
              <a:rPr lang="ru-RU" sz="2400" dirty="0">
                <a:solidFill>
                  <a:schemeClr val="bg1"/>
                </a:solidFill>
              </a:rPr>
              <a:t> час </a:t>
            </a:r>
            <a:r>
              <a:rPr lang="ru-RU" sz="2400" dirty="0" err="1">
                <a:solidFill>
                  <a:schemeClr val="bg1"/>
                </a:solidFill>
              </a:rPr>
              <a:t>Олімпіад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горить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олімпійський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вогонь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запалюють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Олімпії</a:t>
            </a:r>
            <a:r>
              <a:rPr lang="ru-RU" sz="2400" dirty="0">
                <a:solidFill>
                  <a:schemeClr val="bg1"/>
                </a:solidFill>
              </a:rPr>
              <a:t> й приносить до </a:t>
            </a:r>
            <a:r>
              <a:rPr lang="ru-RU" sz="2400" dirty="0" err="1">
                <a:solidFill>
                  <a:schemeClr val="bg1"/>
                </a:solidFill>
              </a:rPr>
              <a:t>місця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проведення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олімпіади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естафетою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олімпійського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вогню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12" y="436089"/>
            <a:ext cx="6375164" cy="3590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316"/>
            <a:ext cx="5325660" cy="29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454925" y="4111428"/>
            <a:ext cx="4471917" cy="2576572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Олімпійський</a:t>
            </a:r>
            <a:r>
              <a:rPr lang="ru-RU" sz="2000" dirty="0">
                <a:solidFill>
                  <a:schemeClr val="bg1"/>
                </a:solidFill>
              </a:rPr>
              <a:t> прапор — полотнище </a:t>
            </a:r>
            <a:r>
              <a:rPr lang="ru-RU" sz="2000" dirty="0" err="1">
                <a:solidFill>
                  <a:schemeClr val="bg1"/>
                </a:solidFill>
              </a:rPr>
              <a:t>із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зображенням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олімпійської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емблеми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білому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тлі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Білий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колір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символізує</a:t>
            </a:r>
            <a:r>
              <a:rPr lang="ru-RU" sz="2000" dirty="0">
                <a:solidFill>
                  <a:schemeClr val="bg1"/>
                </a:solidFill>
              </a:rPr>
              <a:t> мир </a:t>
            </a:r>
            <a:r>
              <a:rPr lang="ru-RU" sz="2000" dirty="0" err="1">
                <a:solidFill>
                  <a:schemeClr val="bg1"/>
                </a:solidFill>
              </a:rPr>
              <a:t>під</a:t>
            </a:r>
            <a:r>
              <a:rPr lang="ru-RU" sz="2000" dirty="0">
                <a:solidFill>
                  <a:schemeClr val="bg1"/>
                </a:solidFill>
              </a:rPr>
              <a:t> час </a:t>
            </a:r>
            <a:r>
              <a:rPr lang="ru-RU" sz="2000" dirty="0" err="1">
                <a:solidFill>
                  <a:schemeClr val="bg1"/>
                </a:solidFill>
              </a:rPr>
              <a:t>Ігор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r>
              <a:rPr lang="ru-RU" sz="2000" dirty="0"/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Підіймається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на </a:t>
            </a:r>
            <a:r>
              <a:rPr lang="ru-RU" sz="2000" dirty="0" err="1">
                <a:solidFill>
                  <a:schemeClr val="bg1"/>
                </a:solidFill>
              </a:rPr>
              <a:t>відкритті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Олімпійських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ігор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опускається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</a:t>
            </a:r>
            <a:r>
              <a:rPr lang="ru-RU" sz="2000" dirty="0">
                <a:solidFill>
                  <a:schemeClr val="bg1"/>
                </a:solidFill>
              </a:rPr>
              <a:t> час </a:t>
            </a:r>
            <a:r>
              <a:rPr lang="ru-RU" sz="2000" dirty="0" err="1">
                <a:solidFill>
                  <a:schemeClr val="bg1"/>
                </a:solidFill>
              </a:rPr>
              <a:t>церемонії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закриття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0382" y="251319"/>
            <a:ext cx="609600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Починаючи</a:t>
            </a:r>
            <a:r>
              <a:rPr lang="ru-RU" sz="2000" dirty="0">
                <a:solidFill>
                  <a:schemeClr val="bg1"/>
                </a:solidFill>
              </a:rPr>
              <a:t> з 1968 року </a:t>
            </a:r>
            <a:r>
              <a:rPr lang="ru-RU" sz="2000" dirty="0" err="1">
                <a:solidFill>
                  <a:schemeClr val="bg1"/>
                </a:solidFill>
              </a:rPr>
              <a:t>кожна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олімпіада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свій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олімпійський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талісман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0" y="464024"/>
            <a:ext cx="4799206" cy="3184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/>
          <a:stretch/>
        </p:blipFill>
        <p:spPr>
          <a:xfrm>
            <a:off x="6591868" y="1327841"/>
            <a:ext cx="4382354" cy="53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3069" y="415203"/>
            <a:ext cx="71923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</a:rPr>
              <a:t>У </a:t>
            </a:r>
            <a:r>
              <a:rPr lang="ru-RU" sz="2000" dirty="0" err="1">
                <a:solidFill>
                  <a:schemeClr val="bg1"/>
                </a:solidFill>
              </a:rPr>
              <a:t>параді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країн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першою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завжди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виходить</a:t>
            </a:r>
            <a:r>
              <a:rPr lang="ru-RU" sz="2000" dirty="0">
                <a:solidFill>
                  <a:schemeClr val="bg1"/>
                </a:solidFill>
              </a:rPr>
              <a:t> команда </a:t>
            </a:r>
            <a:r>
              <a:rPr lang="ru-RU" sz="2000" dirty="0" err="1" smtClean="0">
                <a:solidFill>
                  <a:schemeClr val="bg1"/>
                </a:solidFill>
              </a:rPr>
              <a:t>Греції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bg1"/>
                </a:solidFill>
              </a:rPr>
              <a:t>Далі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команди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країн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йдуть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алфавітному</a:t>
            </a:r>
            <a:r>
              <a:rPr lang="ru-RU" sz="2000" dirty="0">
                <a:solidFill>
                  <a:schemeClr val="bg1"/>
                </a:solidFill>
              </a:rPr>
              <a:t> порядку.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bg1"/>
                </a:solidFill>
              </a:rPr>
              <a:t>Замикає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парад команда </a:t>
            </a:r>
            <a:r>
              <a:rPr lang="ru-RU" sz="2000" dirty="0" err="1">
                <a:solidFill>
                  <a:schemeClr val="bg1"/>
                </a:solidFill>
              </a:rPr>
              <a:t>країни</a:t>
            </a:r>
            <a:r>
              <a:rPr lang="ru-RU" sz="2000" dirty="0">
                <a:solidFill>
                  <a:schemeClr val="bg1"/>
                </a:solidFill>
              </a:rPr>
              <a:t>-господаря </a:t>
            </a:r>
            <a:r>
              <a:rPr lang="ru-RU" sz="2000" dirty="0" err="1" smtClean="0">
                <a:solidFill>
                  <a:schemeClr val="bg1"/>
                </a:solidFill>
              </a:rPr>
              <a:t>Олімпійських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ігор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bg1"/>
                </a:solidFill>
              </a:rPr>
              <a:t>Олімпійський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факел, доставлений з </a:t>
            </a:r>
            <a:r>
              <a:rPr lang="ru-RU" sz="2000" dirty="0" err="1">
                <a:solidFill>
                  <a:schemeClr val="bg1"/>
                </a:solidFill>
              </a:rPr>
              <a:t>Греції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використовується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запалювання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олімпійського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вогню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bg1"/>
                </a:solidFill>
              </a:rPr>
              <a:t>Випускаються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голуби як символ миру.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" b="4055"/>
          <a:stretch/>
        </p:blipFill>
        <p:spPr>
          <a:xfrm>
            <a:off x="199112" y="245812"/>
            <a:ext cx="4441127" cy="2429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46" y="3063496"/>
            <a:ext cx="4769414" cy="3621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" y="3063496"/>
            <a:ext cx="5363570" cy="3519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495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82219" y="274682"/>
            <a:ext cx="9876432" cy="193899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chemeClr val="bg1"/>
                </a:solidFill>
              </a:rPr>
              <a:t>Олімпіади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проводяться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гаслом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«</a:t>
            </a:r>
            <a:r>
              <a:rPr lang="en-US" sz="2400" b="1" i="1" dirty="0" err="1">
                <a:solidFill>
                  <a:schemeClr val="bg1"/>
                </a:solidFill>
              </a:rPr>
              <a:t>Citius</a:t>
            </a:r>
            <a:r>
              <a:rPr lang="en-US" sz="2400" b="1" i="1" dirty="0">
                <a:solidFill>
                  <a:schemeClr val="bg1"/>
                </a:solidFill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</a:rPr>
              <a:t>altius</a:t>
            </a:r>
            <a:r>
              <a:rPr lang="en-US" sz="2400" b="1" i="1" dirty="0">
                <a:solidFill>
                  <a:schemeClr val="bg1"/>
                </a:solidFill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</a:rPr>
              <a:t>fortius</a:t>
            </a:r>
            <a:r>
              <a:rPr lang="en-US" sz="2400" b="1" i="1" dirty="0">
                <a:solidFill>
                  <a:schemeClr val="bg1"/>
                </a:solidFill>
              </a:rPr>
              <a:t>»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перекладі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</a:rPr>
              <a:t>латини</a:t>
            </a:r>
            <a:r>
              <a:rPr lang="ru-RU" sz="2400" dirty="0" smtClean="0">
                <a:solidFill>
                  <a:schemeClr val="bg1"/>
                </a:solidFill>
              </a:rPr>
              <a:t> значить </a:t>
            </a:r>
            <a:r>
              <a:rPr lang="ru-RU" sz="2400" b="1" i="1" dirty="0">
                <a:solidFill>
                  <a:schemeClr val="bg1"/>
                </a:solidFill>
              </a:rPr>
              <a:t>«</a:t>
            </a:r>
            <a:r>
              <a:rPr lang="ru-RU" sz="2400" b="1" i="1" dirty="0" err="1">
                <a:solidFill>
                  <a:schemeClr val="bg1"/>
                </a:solidFill>
              </a:rPr>
              <a:t>Швидше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вище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сильніше</a:t>
            </a:r>
            <a:r>
              <a:rPr lang="ru-RU" sz="2400" b="1" i="1" dirty="0">
                <a:solidFill>
                  <a:schemeClr val="bg1"/>
                </a:solidFill>
              </a:rPr>
              <a:t>», </a:t>
            </a:r>
            <a:r>
              <a:rPr lang="ru-RU" sz="2400" dirty="0" err="1">
                <a:solidFill>
                  <a:schemeClr val="bg1"/>
                </a:solidFill>
              </a:rPr>
              <a:t>запропонованим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католицьким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ченцем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Анрі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Дідоном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ru-RU" sz="2400" dirty="0" err="1">
                <a:solidFill>
                  <a:schemeClr val="bg1"/>
                </a:solidFill>
              </a:rPr>
              <a:t>Іншим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популярним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гаслом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олімпіад</a:t>
            </a:r>
            <a:r>
              <a:rPr lang="ru-RU" sz="2400" dirty="0">
                <a:solidFill>
                  <a:schemeClr val="bg1"/>
                </a:solidFill>
              </a:rPr>
              <a:t> є </a:t>
            </a:r>
            <a:r>
              <a:rPr lang="ru-RU" sz="2400" dirty="0" err="1">
                <a:solidFill>
                  <a:schemeClr val="bg1"/>
                </a:solidFill>
              </a:rPr>
              <a:t>вираз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«Головне не </a:t>
            </a:r>
            <a:r>
              <a:rPr lang="ru-RU" sz="2400" b="1" i="1" dirty="0" err="1">
                <a:solidFill>
                  <a:schemeClr val="bg1"/>
                </a:solidFill>
              </a:rPr>
              <a:t>перемога</a:t>
            </a:r>
            <a:r>
              <a:rPr lang="ru-RU" sz="2400" b="1" i="1" dirty="0">
                <a:solidFill>
                  <a:schemeClr val="bg1"/>
                </a:solidFill>
              </a:rPr>
              <a:t>, а участь». </a:t>
            </a:r>
          </a:p>
        </p:txBody>
      </p:sp>
      <p:sp>
        <p:nvSpPr>
          <p:cNvPr id="5" name="Рамка 4"/>
          <p:cNvSpPr/>
          <p:nvPr/>
        </p:nvSpPr>
        <p:spPr>
          <a:xfrm>
            <a:off x="7001301" y="2483891"/>
            <a:ext cx="5190699" cy="4048899"/>
          </a:xfrm>
          <a:prstGeom prst="frame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На </a:t>
            </a:r>
            <a:r>
              <a:rPr lang="ru-RU" sz="2800" dirty="0" err="1">
                <a:solidFill>
                  <a:schemeClr val="bg1"/>
                </a:solidFill>
              </a:rPr>
              <a:t>церемонії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відкриття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олімпійських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ігор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вибрані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представники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атлетів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суддів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складають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олімпійську</a:t>
            </a:r>
            <a:r>
              <a:rPr lang="ru-RU" sz="2800" dirty="0">
                <a:solidFill>
                  <a:schemeClr val="bg1"/>
                </a:solidFill>
              </a:rPr>
              <a:t> присягу.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11735" r="3274" b="13439"/>
          <a:stretch/>
        </p:blipFill>
        <p:spPr>
          <a:xfrm>
            <a:off x="95534" y="2936135"/>
            <a:ext cx="6805467" cy="294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561" y="828959"/>
            <a:ext cx="5208896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П'єр</a:t>
            </a:r>
            <a:r>
              <a:rPr lang="ru-RU" sz="2400" dirty="0" smtClean="0">
                <a:solidFill>
                  <a:schemeClr val="bg1"/>
                </a:solidFill>
              </a:rPr>
              <a:t> де Кубертен </a:t>
            </a:r>
            <a:r>
              <a:rPr lang="ru-RU" sz="2400" dirty="0" err="1" smtClean="0">
                <a:solidFill>
                  <a:schemeClr val="bg1"/>
                </a:solidFill>
              </a:rPr>
              <a:t>запропонував</a:t>
            </a:r>
            <a:r>
              <a:rPr lang="ru-RU" sz="2400" dirty="0" smtClean="0">
                <a:solidFill>
                  <a:schemeClr val="bg1"/>
                </a:solidFill>
              </a:rPr>
              <a:t> текст </a:t>
            </a:r>
            <a:r>
              <a:rPr lang="ru-RU" sz="2400" dirty="0" err="1" smtClean="0">
                <a:solidFill>
                  <a:schemeClr val="bg1"/>
                </a:solidFill>
              </a:rPr>
              <a:t>клятви</a:t>
            </a:r>
            <a:r>
              <a:rPr lang="ru-RU" sz="2400" dirty="0" smtClean="0">
                <a:solidFill>
                  <a:schemeClr val="bg1"/>
                </a:solidFill>
              </a:rPr>
              <a:t> , </a:t>
            </a:r>
            <a:r>
              <a:rPr lang="ru-RU" sz="2400" dirty="0" err="1" smtClean="0">
                <a:solidFill>
                  <a:schemeClr val="bg1"/>
                </a:solidFill>
              </a:rPr>
              <a:t>пізніше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частков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змінився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і зараз </a:t>
            </a:r>
            <a:r>
              <a:rPr lang="ru-RU" sz="2400" dirty="0" err="1">
                <a:solidFill>
                  <a:schemeClr val="bg1"/>
                </a:solidFill>
              </a:rPr>
              <a:t>звучить</a:t>
            </a:r>
            <a:r>
              <a:rPr lang="ru-RU" sz="2400" dirty="0">
                <a:solidFill>
                  <a:schemeClr val="bg1"/>
                </a:solidFill>
              </a:rPr>
              <a:t> так: </a:t>
            </a:r>
            <a:r>
              <a:rPr lang="ru-RU" sz="2400" b="1" i="1" dirty="0">
                <a:solidFill>
                  <a:schemeClr val="bg1"/>
                </a:solidFill>
              </a:rPr>
              <a:t>«</a:t>
            </a:r>
            <a:r>
              <a:rPr lang="ru-RU" sz="2400" b="1" i="1" dirty="0" err="1">
                <a:solidFill>
                  <a:schemeClr val="bg1"/>
                </a:solidFill>
              </a:rPr>
              <a:t>Від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імені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всіх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учасників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змагань</a:t>
            </a:r>
            <a:r>
              <a:rPr lang="ru-RU" sz="2400" b="1" i="1" dirty="0">
                <a:solidFill>
                  <a:schemeClr val="bg1"/>
                </a:solidFill>
              </a:rPr>
              <a:t>, я </a:t>
            </a:r>
            <a:r>
              <a:rPr lang="ru-RU" sz="2400" b="1" i="1" dirty="0" err="1">
                <a:solidFill>
                  <a:schemeClr val="bg1"/>
                </a:solidFill>
              </a:rPr>
              <a:t>обіцяю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що</a:t>
            </a:r>
            <a:r>
              <a:rPr lang="ru-RU" sz="2400" b="1" i="1" dirty="0">
                <a:solidFill>
                  <a:schemeClr val="bg1"/>
                </a:solidFill>
              </a:rPr>
              <a:t> ми </a:t>
            </a:r>
            <a:r>
              <a:rPr lang="ru-RU" sz="2400" b="1" i="1" dirty="0" err="1">
                <a:solidFill>
                  <a:schemeClr val="bg1"/>
                </a:solidFill>
              </a:rPr>
              <a:t>будемо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брати</a:t>
            </a:r>
            <a:r>
              <a:rPr lang="ru-RU" sz="2400" b="1" i="1" dirty="0">
                <a:solidFill>
                  <a:schemeClr val="bg1"/>
                </a:solidFill>
              </a:rPr>
              <a:t> участь у </a:t>
            </a:r>
            <a:r>
              <a:rPr lang="ru-RU" sz="2400" b="1" i="1" dirty="0" err="1">
                <a:solidFill>
                  <a:schemeClr val="bg1"/>
                </a:solidFill>
              </a:rPr>
              <a:t>цих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Олімпійських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Іграх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поважаючи</a:t>
            </a:r>
            <a:r>
              <a:rPr lang="ru-RU" sz="2400" b="1" i="1" dirty="0">
                <a:solidFill>
                  <a:schemeClr val="bg1"/>
                </a:solidFill>
              </a:rPr>
              <a:t> і </a:t>
            </a:r>
            <a:r>
              <a:rPr lang="ru-RU" sz="2400" b="1" i="1" dirty="0" err="1">
                <a:solidFill>
                  <a:schemeClr val="bg1"/>
                </a:solidFill>
              </a:rPr>
              <a:t>дотримуючись</a:t>
            </a:r>
            <a:r>
              <a:rPr lang="ru-RU" sz="2400" b="1" i="1" dirty="0">
                <a:solidFill>
                  <a:schemeClr val="bg1"/>
                </a:solidFill>
              </a:rPr>
              <a:t> правил, за </a:t>
            </a:r>
            <a:r>
              <a:rPr lang="ru-RU" sz="2400" b="1" i="1" dirty="0" err="1">
                <a:solidFill>
                  <a:schemeClr val="bg1"/>
                </a:solidFill>
              </a:rPr>
              <a:t>якими</a:t>
            </a:r>
            <a:r>
              <a:rPr lang="ru-RU" sz="2400" b="1" i="1" dirty="0">
                <a:solidFill>
                  <a:schemeClr val="bg1"/>
                </a:solidFill>
              </a:rPr>
              <a:t> вони </a:t>
            </a:r>
            <a:r>
              <a:rPr lang="ru-RU" sz="2400" b="1" i="1" dirty="0" err="1">
                <a:solidFill>
                  <a:schemeClr val="bg1"/>
                </a:solidFill>
              </a:rPr>
              <a:t>проводяться</a:t>
            </a:r>
            <a:r>
              <a:rPr lang="ru-RU" sz="2400" b="1" i="1" dirty="0">
                <a:solidFill>
                  <a:schemeClr val="bg1"/>
                </a:solidFill>
              </a:rPr>
              <a:t>, в </a:t>
            </a:r>
            <a:r>
              <a:rPr lang="ru-RU" sz="2400" b="1" i="1" dirty="0" err="1">
                <a:solidFill>
                  <a:schemeClr val="bg1"/>
                </a:solidFill>
              </a:rPr>
              <a:t>істинно</a:t>
            </a:r>
            <a:r>
              <a:rPr lang="ru-RU" sz="2400" b="1" i="1" dirty="0">
                <a:solidFill>
                  <a:schemeClr val="bg1"/>
                </a:solidFill>
              </a:rPr>
              <a:t> спортивному </a:t>
            </a:r>
            <a:r>
              <a:rPr lang="ru-RU" sz="2400" b="1" i="1" dirty="0" err="1">
                <a:solidFill>
                  <a:schemeClr val="bg1"/>
                </a:solidFill>
              </a:rPr>
              <a:t>дусі</a:t>
            </a:r>
            <a:r>
              <a:rPr lang="ru-RU" sz="2400" b="1" i="1" dirty="0">
                <a:solidFill>
                  <a:schemeClr val="bg1"/>
                </a:solidFill>
              </a:rPr>
              <a:t>, на славу спорту та </a:t>
            </a:r>
            <a:r>
              <a:rPr lang="ru-RU" sz="2400" b="1" i="1" dirty="0" err="1">
                <a:solidFill>
                  <a:schemeClr val="bg1"/>
                </a:solidFill>
              </a:rPr>
              <a:t>честі</a:t>
            </a:r>
            <a:r>
              <a:rPr lang="ru-RU" sz="2400" b="1" i="1" dirty="0">
                <a:solidFill>
                  <a:schemeClr val="bg1"/>
                </a:solidFill>
              </a:rPr>
              <a:t> наших </a:t>
            </a:r>
            <a:r>
              <a:rPr lang="ru-RU" sz="2400" b="1" i="1" dirty="0" smtClean="0">
                <a:solidFill>
                  <a:schemeClr val="bg1"/>
                </a:solidFill>
              </a:rPr>
              <a:t>команд». </a:t>
            </a:r>
            <a:r>
              <a:rPr lang="ru-RU" sz="2400" dirty="0">
                <a:solidFill>
                  <a:schemeClr val="bg1"/>
                </a:solidFill>
              </a:rPr>
              <a:t>Клятву </a:t>
            </a:r>
            <a:r>
              <a:rPr lang="ru-RU" sz="2400" dirty="0" err="1">
                <a:solidFill>
                  <a:schemeClr val="bg1"/>
                </a:solidFill>
              </a:rPr>
              <a:t>беруть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тренери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офіційні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особи </a:t>
            </a:r>
            <a:r>
              <a:rPr lang="ru-RU" sz="2400" dirty="0" smtClean="0">
                <a:solidFill>
                  <a:schemeClr val="bg1"/>
                </a:solidFill>
              </a:rPr>
              <a:t>команд і </a:t>
            </a:r>
            <a:r>
              <a:rPr lang="ru-RU" sz="2400" dirty="0" err="1" smtClean="0">
                <a:solidFill>
                  <a:schemeClr val="bg1"/>
                </a:solidFill>
              </a:rPr>
              <a:t>спортивні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судді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Вперше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олімпійська</a:t>
            </a:r>
            <a:r>
              <a:rPr lang="ru-RU" sz="2400" dirty="0">
                <a:solidFill>
                  <a:schemeClr val="bg1"/>
                </a:solidFill>
              </a:rPr>
              <a:t> клятва прозвучала в 1920 </a:t>
            </a:r>
            <a:r>
              <a:rPr lang="ru-RU" sz="2400" dirty="0" err="1" smtClean="0">
                <a:solidFill>
                  <a:schemeClr val="bg1"/>
                </a:solidFill>
              </a:rPr>
              <a:t>році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49" y="828959"/>
            <a:ext cx="6152283" cy="405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91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502"/>
            <a:ext cx="6507480" cy="36604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5992" y="440174"/>
            <a:ext cx="3836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chemeClr val="bg2">
                    <a:lumMod val="50000"/>
                  </a:schemeClr>
                </a:solidFill>
              </a:rPr>
              <a:t>Ми знаємо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їх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такими</a:t>
            </a:r>
            <a:endParaRPr lang="uk-UA" sz="32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9108" y="592574"/>
            <a:ext cx="4033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chemeClr val="bg2">
                    <a:lumMod val="50000"/>
                  </a:schemeClr>
                </a:solidFill>
              </a:rPr>
              <a:t>А починалося все так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4" y="2974330"/>
            <a:ext cx="5621866" cy="3733799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7850656" y="1286559"/>
            <a:ext cx="655320" cy="1578561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49379" y="1024949"/>
            <a:ext cx="655320" cy="712411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4518" y="179492"/>
            <a:ext cx="8884921" cy="1405467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Оголошувався мир</a:t>
            </a:r>
            <a:endParaRPr lang="ru-RU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420848" y="179492"/>
            <a:ext cx="4532152" cy="6270784"/>
          </a:xfrm>
          <a:prstGeom prst="frame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b="1" i="1" dirty="0" smtClean="0">
                <a:solidFill>
                  <a:schemeClr val="bg2">
                    <a:lumMod val="50000"/>
                  </a:schemeClr>
                </a:solidFill>
              </a:rPr>
              <a:t>Проводилися у Греції раз у 4 роки загальнонародні спортивні змагання- ігри. Вони відбувалися у місті Олімп на півострові Пелопоннес і тому дістали назву Олімпійські. І на цей час по всій країні оголошували мир</a:t>
            </a:r>
          </a:p>
          <a:p>
            <a:r>
              <a:rPr lang="uk-UA" sz="2200" b="1" i="1" dirty="0" smtClean="0">
                <a:solidFill>
                  <a:schemeClr val="bg2">
                    <a:lumMod val="50000"/>
                  </a:schemeClr>
                </a:solidFill>
              </a:rPr>
              <a:t>А 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в 20 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столітті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відбувалася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інакша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ситуація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- через 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двох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світових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воєн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переривалися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самі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sz="2200" b="1" i="1" dirty="0" err="1" smtClean="0">
                <a:solidFill>
                  <a:schemeClr val="bg2">
                    <a:lumMod val="50000"/>
                  </a:schemeClr>
                </a:solidFill>
              </a:rPr>
              <a:t>гри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sz="2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73" y="1943099"/>
            <a:ext cx="6622187" cy="4400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47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5320"/>
            <a:ext cx="7758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За</a:t>
            </a:r>
            <a:r>
              <a:rPr lang="uk-UA" sz="2000" i="1" dirty="0" smtClean="0">
                <a:solidFill>
                  <a:schemeClr val="bg1"/>
                </a:solidFill>
              </a:rPr>
              <a:t> </a:t>
            </a:r>
            <a:r>
              <a:rPr lang="uk-UA" sz="2400" i="1" dirty="0" smtClean="0">
                <a:solidFill>
                  <a:schemeClr val="bg1"/>
                </a:solidFill>
              </a:rPr>
              <a:t>переказами, Олімпійські ігри заснував знаменитий герой Геракл. Перші ігри відбулися у </a:t>
            </a:r>
            <a:r>
              <a:rPr lang="en-US" sz="2400" i="1" dirty="0" smtClean="0">
                <a:solidFill>
                  <a:schemeClr val="bg1"/>
                </a:solidFill>
              </a:rPr>
              <a:t>VIII</a:t>
            </a:r>
            <a:r>
              <a:rPr lang="uk-UA" sz="2400" i="1" dirty="0" smtClean="0">
                <a:solidFill>
                  <a:schemeClr val="bg1"/>
                </a:solidFill>
              </a:rPr>
              <a:t> ст. до н.е.</a:t>
            </a:r>
          </a:p>
          <a:p>
            <a:pPr algn="just"/>
            <a:r>
              <a:rPr lang="uk-UA" sz="2400" i="1" dirty="0" smtClean="0">
                <a:solidFill>
                  <a:schemeClr val="bg1"/>
                </a:solidFill>
              </a:rPr>
              <a:t>Вони проводилися з тих пір тисячу років, аж поки їх не заборонили на вимогу християн, а стадіон та всі спортивні споруди були безжально зруйновані( у </a:t>
            </a:r>
            <a:r>
              <a:rPr lang="en-US" sz="2400" i="1" dirty="0" smtClean="0">
                <a:solidFill>
                  <a:schemeClr val="bg1"/>
                </a:solidFill>
              </a:rPr>
              <a:t>IV </a:t>
            </a:r>
            <a:r>
              <a:rPr lang="uk-UA" sz="2400" i="1" dirty="0" smtClean="0">
                <a:solidFill>
                  <a:schemeClr val="bg1"/>
                </a:solidFill>
              </a:rPr>
              <a:t>ст.)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7653" y="136691"/>
            <a:ext cx="5499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chemeClr val="bg1"/>
                </a:solidFill>
              </a:rPr>
              <a:t>Відновили ігри у наш час, у 1896 р.</a:t>
            </a:r>
            <a:r>
              <a:rPr lang="ru-RU" sz="2400" dirty="0"/>
              <a:t> </a:t>
            </a:r>
            <a:r>
              <a:rPr lang="ru-RU" sz="2400" i="1" dirty="0">
                <a:solidFill>
                  <a:schemeClr val="bg1"/>
                </a:solidFill>
              </a:rPr>
              <a:t>з </a:t>
            </a:r>
            <a:r>
              <a:rPr lang="ru-RU" sz="2400" i="1" dirty="0" err="1">
                <a:solidFill>
                  <a:schemeClr val="bg1"/>
                </a:solidFill>
              </a:rPr>
              <a:t>ініціативи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П'єра</a:t>
            </a:r>
            <a:r>
              <a:rPr lang="ru-RU" sz="2400" i="1" dirty="0">
                <a:solidFill>
                  <a:schemeClr val="bg1"/>
                </a:solidFill>
              </a:rPr>
              <a:t> де Кубертена</a:t>
            </a:r>
            <a:r>
              <a:rPr lang="ru-RU" sz="2400" dirty="0"/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1149165"/>
            <a:ext cx="2941320" cy="5708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136691"/>
            <a:ext cx="6396989" cy="43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039" y="23171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За легендою </a:t>
            </a:r>
            <a:r>
              <a:rPr lang="ru-RU" sz="2400" dirty="0" err="1" smtClean="0">
                <a:solidFill>
                  <a:schemeClr val="bg1"/>
                </a:solidFill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здійснення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дванадцяти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подвигів</a:t>
            </a:r>
            <a:r>
              <a:rPr lang="ru-RU" sz="2400" dirty="0">
                <a:solidFill>
                  <a:schemeClr val="bg1"/>
                </a:solidFill>
              </a:rPr>
              <a:t> Геракл </a:t>
            </a:r>
            <a:r>
              <a:rPr lang="ru-RU" sz="2400" dirty="0" err="1">
                <a:solidFill>
                  <a:schemeClr val="bg1"/>
                </a:solidFill>
              </a:rPr>
              <a:t>побудував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Олімпійський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стадіон</a:t>
            </a:r>
            <a:r>
              <a:rPr lang="ru-RU" sz="2400" dirty="0">
                <a:solidFill>
                  <a:schemeClr val="bg1"/>
                </a:solidFill>
              </a:rPr>
              <a:t> на честь Зевса. </a:t>
            </a:r>
            <a:r>
              <a:rPr lang="ru-RU" sz="2400" dirty="0" err="1">
                <a:solidFill>
                  <a:schemeClr val="bg1"/>
                </a:solidFill>
              </a:rPr>
              <a:t>Після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завершення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будівництва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пройшов</a:t>
            </a:r>
            <a:r>
              <a:rPr lang="ru-RU" sz="2400" dirty="0">
                <a:solidFill>
                  <a:schemeClr val="bg1"/>
                </a:solidFill>
              </a:rPr>
              <a:t> по </a:t>
            </a:r>
            <a:r>
              <a:rPr lang="ru-RU" sz="2400" dirty="0" err="1">
                <a:solidFill>
                  <a:schemeClr val="bg1"/>
                </a:solidFill>
              </a:rPr>
              <a:t>прямій</a:t>
            </a:r>
            <a:r>
              <a:rPr lang="ru-RU" sz="2400" dirty="0">
                <a:solidFill>
                  <a:schemeClr val="bg1"/>
                </a:solidFill>
              </a:rPr>
              <a:t> 200 </a:t>
            </a:r>
            <a:r>
              <a:rPr lang="ru-RU" sz="2400" dirty="0" err="1">
                <a:solidFill>
                  <a:schemeClr val="bg1"/>
                </a:solidFill>
              </a:rPr>
              <a:t>кроків</a:t>
            </a:r>
            <a:r>
              <a:rPr lang="ru-RU" sz="2400" dirty="0">
                <a:solidFill>
                  <a:schemeClr val="bg1"/>
                </a:solidFill>
              </a:rPr>
              <a:t> і назвав </a:t>
            </a:r>
            <a:r>
              <a:rPr lang="ru-RU" sz="2400" dirty="0" err="1">
                <a:solidFill>
                  <a:schemeClr val="bg1"/>
                </a:solidFill>
              </a:rPr>
              <a:t>цю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відстань</a:t>
            </a:r>
            <a:r>
              <a:rPr lang="ru-RU" sz="2400" dirty="0">
                <a:solidFill>
                  <a:schemeClr val="bg1"/>
                </a:solidFill>
              </a:rPr>
              <a:t> «</a:t>
            </a:r>
            <a:r>
              <a:rPr lang="ru-RU" sz="2400" dirty="0" err="1" smtClean="0">
                <a:solidFill>
                  <a:schemeClr val="bg1"/>
                </a:solidFill>
              </a:rPr>
              <a:t>стадій</a:t>
            </a:r>
            <a:r>
              <a:rPr lang="ru-RU" sz="2400" dirty="0" smtClean="0">
                <a:solidFill>
                  <a:schemeClr val="bg1"/>
                </a:solidFill>
              </a:rPr>
              <a:t>», </a:t>
            </a:r>
            <a:r>
              <a:rPr lang="ru-RU" sz="2400" dirty="0" err="1" smtClean="0">
                <a:solidFill>
                  <a:schemeClr val="bg1"/>
                </a:solidFill>
              </a:rPr>
              <a:t>який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пізніше</a:t>
            </a:r>
            <a:r>
              <a:rPr lang="ru-RU" sz="2400" dirty="0">
                <a:solidFill>
                  <a:schemeClr val="bg1"/>
                </a:solidFill>
              </a:rPr>
              <a:t> став </a:t>
            </a:r>
            <a:r>
              <a:rPr lang="ru-RU" sz="2400" dirty="0" err="1">
                <a:solidFill>
                  <a:schemeClr val="bg1"/>
                </a:solidFill>
              </a:rPr>
              <a:t>одиницею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відстані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Інший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міф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пов'язує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перші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ігри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давньогрецького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концепцію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олімпійського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перемир'я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4612" y="53850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За </a:t>
            </a:r>
            <a:r>
              <a:rPr lang="ru-RU" sz="2400" dirty="0" err="1">
                <a:solidFill>
                  <a:schemeClr val="bg1"/>
                </a:solidFill>
              </a:rPr>
              <a:t>переказами</a:t>
            </a:r>
            <a:r>
              <a:rPr lang="ru-RU" sz="2400" dirty="0">
                <a:solidFill>
                  <a:schemeClr val="bg1"/>
                </a:solidFill>
              </a:rPr>
              <a:t>, першим </a:t>
            </a:r>
            <a:r>
              <a:rPr lang="ru-RU" sz="2400" dirty="0" err="1">
                <a:solidFill>
                  <a:schemeClr val="bg1"/>
                </a:solidFill>
              </a:rPr>
              <a:t>олімпійським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чемпіоном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Coroebus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кухар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міста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Еліс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1" y="3379244"/>
            <a:ext cx="4608394" cy="33341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1335587"/>
            <a:ext cx="5632659" cy="36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366" y="253218"/>
            <a:ext cx="891569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chemeClr val="bg2">
                    <a:lumMod val="50000"/>
                  </a:schemeClr>
                </a:solidFill>
              </a:rPr>
              <a:t>Ігри проводилися на честь Зевса Олімпійського, храм якого був тут же, в місті Олімпії. У храмі стояла статуя Зевса, зроблена  скульптором Фідієм із золота та слонової кістки. Ця статуя вважалася одним із семи чудес світу. Вона стояла у храмі до 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uk-UA" sz="2000" i="1" dirty="0" smtClean="0">
                <a:solidFill>
                  <a:schemeClr val="bg2">
                    <a:lumMod val="50000"/>
                  </a:schemeClr>
                </a:solidFill>
              </a:rPr>
              <a:t> ст., тобто тисячу років, аж поки її не вивезли до міста </a:t>
            </a:r>
            <a:r>
              <a:rPr lang="uk-UA" sz="2000" i="1" dirty="0" err="1" smtClean="0">
                <a:solidFill>
                  <a:schemeClr val="bg2">
                    <a:lumMod val="50000"/>
                  </a:schemeClr>
                </a:solidFill>
              </a:rPr>
              <a:t>Константиноля</a:t>
            </a:r>
            <a:r>
              <a:rPr lang="uk-UA" sz="2000" i="1" dirty="0" smtClean="0">
                <a:solidFill>
                  <a:schemeClr val="bg2">
                    <a:lumMod val="50000"/>
                  </a:schemeClr>
                </a:solidFill>
              </a:rPr>
              <a:t>, і там вона згоріла під час пожежі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2" y="2095449"/>
            <a:ext cx="4537026" cy="4428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12" y="2095449"/>
            <a:ext cx="6717976" cy="377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95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562398" flipV="1">
            <a:off x="456008" y="301639"/>
            <a:ext cx="8764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chemeClr val="bg2">
                    <a:lumMod val="50000"/>
                  </a:schemeClr>
                </a:solidFill>
              </a:rPr>
              <a:t>Спортивні змагання тривали 5 днів. Переможців увінчували лавровим вінком і встановлювали на знак пошани їхні статуї.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9350" y="4859847"/>
            <a:ext cx="7868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В іграх могли участь усі вільні громадяни Греції.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Спортсменам потрібно було готуватися до них декілька років, тому селяни і ремісники не мали часу тренуватися так, як треба, і не брали участі в  іграх. Жінки на Олімпійські ігри не допускалися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5" y="1584961"/>
            <a:ext cx="1184530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1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560" y="4140073"/>
            <a:ext cx="11746174" cy="22470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cap="none" dirty="0" smtClean="0">
                <a:solidFill>
                  <a:schemeClr val="bg1"/>
                </a:solidFill>
              </a:rPr>
              <a:t>За </a:t>
            </a:r>
            <a:r>
              <a:rPr lang="ru-RU" sz="2400" cap="none" dirty="0" err="1" smtClean="0">
                <a:solidFill>
                  <a:schemeClr val="bg1"/>
                </a:solidFill>
              </a:rPr>
              <a:t>переказом</a:t>
            </a:r>
            <a:r>
              <a:rPr lang="ru-RU" sz="2400" cap="none" dirty="0" smtClean="0">
                <a:solidFill>
                  <a:schemeClr val="bg1"/>
                </a:solidFill>
              </a:rPr>
              <a:t>, правила </a:t>
            </a:r>
            <a:r>
              <a:rPr lang="ru-RU" sz="2400" cap="none" dirty="0" err="1" smtClean="0">
                <a:solidFill>
                  <a:schemeClr val="bg1"/>
                </a:solidFill>
              </a:rPr>
              <a:t>проведення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ігор</a:t>
            </a:r>
            <a:r>
              <a:rPr lang="ru-RU" sz="2400" cap="none" dirty="0" smtClean="0">
                <a:solidFill>
                  <a:schemeClr val="bg1"/>
                </a:solidFill>
              </a:rPr>
              <a:t> установили </a:t>
            </a:r>
            <a:r>
              <a:rPr lang="ru-RU" sz="2400" cap="none" dirty="0" err="1" smtClean="0">
                <a:solidFill>
                  <a:schemeClr val="bg1"/>
                </a:solidFill>
              </a:rPr>
              <a:t>Лікург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Спартанський</a:t>
            </a:r>
            <a:r>
              <a:rPr lang="ru-RU" sz="2400" cap="none" dirty="0" smtClean="0">
                <a:solidFill>
                  <a:schemeClr val="bg1"/>
                </a:solidFill>
              </a:rPr>
              <a:t> та </a:t>
            </a:r>
            <a:r>
              <a:rPr lang="ru-RU" sz="2400" cap="none" dirty="0" err="1" smtClean="0">
                <a:solidFill>
                  <a:schemeClr val="bg1"/>
                </a:solidFill>
              </a:rPr>
              <a:t>Іфіт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Елідський</a:t>
            </a:r>
            <a:r>
              <a:rPr lang="ru-RU" sz="2400" cap="none" dirty="0" smtClean="0">
                <a:solidFill>
                  <a:schemeClr val="bg1"/>
                </a:solidFill>
              </a:rPr>
              <a:t>, </a:t>
            </a:r>
            <a:r>
              <a:rPr lang="ru-RU" sz="2400" cap="none" dirty="0" err="1" smtClean="0">
                <a:solidFill>
                  <a:schemeClr val="bg1"/>
                </a:solidFill>
              </a:rPr>
              <a:t>котрі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відновили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їх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проведення</a:t>
            </a:r>
            <a:r>
              <a:rPr lang="ru-RU" sz="2400" cap="none" dirty="0" smtClean="0">
                <a:solidFill>
                  <a:schemeClr val="bg1"/>
                </a:solidFill>
              </a:rPr>
              <a:t>, </a:t>
            </a:r>
            <a:r>
              <a:rPr lang="ru-RU" sz="2400" cap="none" dirty="0" err="1" smtClean="0">
                <a:solidFill>
                  <a:schemeClr val="bg1"/>
                </a:solidFill>
              </a:rPr>
              <a:t>перерване</a:t>
            </a:r>
            <a:r>
              <a:rPr lang="ru-RU" sz="2400" cap="none" dirty="0" smtClean="0">
                <a:solidFill>
                  <a:schemeClr val="bg1"/>
                </a:solidFill>
              </a:rPr>
              <a:t> на </a:t>
            </a:r>
            <a:r>
              <a:rPr lang="ru-RU" sz="2400" cap="none" dirty="0" err="1" smtClean="0">
                <a:solidFill>
                  <a:schemeClr val="bg1"/>
                </a:solidFill>
              </a:rPr>
              <a:t>якийсь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період</a:t>
            </a:r>
            <a:r>
              <a:rPr lang="ru-RU" sz="2400" cap="none" dirty="0" smtClean="0">
                <a:solidFill>
                  <a:schemeClr val="bg1"/>
                </a:solidFill>
              </a:rPr>
              <a:t>. Перед </a:t>
            </a:r>
            <a:r>
              <a:rPr lang="ru-RU" sz="2400" cap="none" dirty="0" err="1" smtClean="0">
                <a:solidFill>
                  <a:schemeClr val="bg1"/>
                </a:solidFill>
              </a:rPr>
              <a:t>іграми</a:t>
            </a:r>
            <a:r>
              <a:rPr lang="ru-RU" sz="2400" cap="none" dirty="0" smtClean="0">
                <a:solidFill>
                  <a:schemeClr val="bg1"/>
                </a:solidFill>
              </a:rPr>
              <a:t> до </a:t>
            </a:r>
            <a:r>
              <a:rPr lang="ru-RU" sz="2400" cap="none" dirty="0" err="1" smtClean="0">
                <a:solidFill>
                  <a:schemeClr val="bg1"/>
                </a:solidFill>
              </a:rPr>
              <a:t>всіх</a:t>
            </a:r>
            <a:r>
              <a:rPr lang="ru-RU" sz="2400" cap="none" dirty="0" smtClean="0">
                <a:solidFill>
                  <a:schemeClr val="bg1"/>
                </a:solidFill>
              </a:rPr>
              <a:t> царств </a:t>
            </a:r>
            <a:r>
              <a:rPr lang="ru-RU" sz="2400" cap="none" dirty="0" err="1" smtClean="0">
                <a:solidFill>
                  <a:schemeClr val="bg1"/>
                </a:solidFill>
              </a:rPr>
              <a:t>відправлялися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посли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спондофори</a:t>
            </a:r>
            <a:r>
              <a:rPr lang="ru-RU" sz="2400" cap="none" dirty="0" smtClean="0">
                <a:solidFill>
                  <a:schemeClr val="bg1"/>
                </a:solidFill>
              </a:rPr>
              <a:t>, </a:t>
            </a:r>
            <a:r>
              <a:rPr lang="ru-RU" sz="2400" cap="none" dirty="0" err="1" smtClean="0">
                <a:solidFill>
                  <a:schemeClr val="bg1"/>
                </a:solidFill>
              </a:rPr>
              <a:t>що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оголошували</a:t>
            </a:r>
            <a:r>
              <a:rPr lang="ru-RU" sz="2400" cap="none" dirty="0" smtClean="0">
                <a:solidFill>
                  <a:schemeClr val="bg1"/>
                </a:solidFill>
              </a:rPr>
              <a:t> про час </a:t>
            </a:r>
            <a:r>
              <a:rPr lang="ru-RU" sz="2400" cap="none" dirty="0" err="1" smtClean="0">
                <a:solidFill>
                  <a:schemeClr val="bg1"/>
                </a:solidFill>
              </a:rPr>
              <a:t>відкриття</a:t>
            </a:r>
            <a:r>
              <a:rPr lang="ru-RU" sz="2400" cap="none" dirty="0" smtClean="0">
                <a:solidFill>
                  <a:schemeClr val="bg1"/>
                </a:solidFill>
              </a:rPr>
              <a:t>. </a:t>
            </a:r>
            <a:r>
              <a:rPr lang="ru-RU" sz="2400" cap="none" dirty="0" err="1" smtClean="0">
                <a:solidFill>
                  <a:schemeClr val="bg1"/>
                </a:solidFill>
              </a:rPr>
              <a:t>Організацію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змагань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доручали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громадянам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еліди</a:t>
            </a:r>
            <a:r>
              <a:rPr lang="ru-RU" sz="2400" cap="none" dirty="0" smtClean="0">
                <a:solidFill>
                  <a:schemeClr val="bg1"/>
                </a:solidFill>
              </a:rPr>
              <a:t>, з </a:t>
            </a:r>
            <a:r>
              <a:rPr lang="ru-RU" sz="2400" cap="none" dirty="0" err="1" smtClean="0">
                <a:solidFill>
                  <a:schemeClr val="bg1"/>
                </a:solidFill>
              </a:rPr>
              <a:t>яких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вибирали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від</a:t>
            </a:r>
            <a:r>
              <a:rPr lang="ru-RU" sz="2400" cap="none" dirty="0" smtClean="0">
                <a:solidFill>
                  <a:schemeClr val="bg1"/>
                </a:solidFill>
              </a:rPr>
              <a:t> 1 до 12 </a:t>
            </a:r>
            <a:r>
              <a:rPr lang="ru-RU" sz="2400" cap="none" dirty="0" err="1" smtClean="0">
                <a:solidFill>
                  <a:schemeClr val="bg1"/>
                </a:solidFill>
              </a:rPr>
              <a:t>суддів-еланодиків</a:t>
            </a:r>
            <a:r>
              <a:rPr lang="ru-RU" sz="2400" cap="none" dirty="0" smtClean="0">
                <a:solidFill>
                  <a:schemeClr val="bg1"/>
                </a:solidFill>
              </a:rPr>
              <a:t>. За </a:t>
            </a:r>
            <a:r>
              <a:rPr lang="ru-RU" sz="2400" cap="none" dirty="0" err="1" smtClean="0">
                <a:solidFill>
                  <a:schemeClr val="bg1"/>
                </a:solidFill>
              </a:rPr>
              <a:t>місяць</a:t>
            </a:r>
            <a:r>
              <a:rPr lang="ru-RU" sz="2400" cap="none" dirty="0" smtClean="0">
                <a:solidFill>
                  <a:schemeClr val="bg1"/>
                </a:solidFill>
              </a:rPr>
              <a:t> до </a:t>
            </a:r>
            <a:r>
              <a:rPr lang="ru-RU" sz="2400" cap="none" dirty="0" err="1" smtClean="0">
                <a:solidFill>
                  <a:schemeClr val="bg1"/>
                </a:solidFill>
              </a:rPr>
              <a:t>відкриття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ігор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спортсмени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прибували</a:t>
            </a:r>
            <a:r>
              <a:rPr lang="ru-RU" sz="2400" cap="none" dirty="0" smtClean="0">
                <a:solidFill>
                  <a:schemeClr val="bg1"/>
                </a:solidFill>
              </a:rPr>
              <a:t> до </a:t>
            </a:r>
            <a:r>
              <a:rPr lang="ru-RU" sz="2400" cap="none" dirty="0" err="1" smtClean="0">
                <a:solidFill>
                  <a:schemeClr val="bg1"/>
                </a:solidFill>
              </a:rPr>
              <a:t>олімпії</a:t>
            </a:r>
            <a:r>
              <a:rPr lang="ru-RU" sz="2400" cap="none" dirty="0" smtClean="0">
                <a:solidFill>
                  <a:schemeClr val="bg1"/>
                </a:solidFill>
              </a:rPr>
              <a:t> і </a:t>
            </a:r>
            <a:r>
              <a:rPr lang="ru-RU" sz="2400" cap="none" dirty="0" err="1" smtClean="0">
                <a:solidFill>
                  <a:schemeClr val="bg1"/>
                </a:solidFill>
              </a:rPr>
              <a:t>під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керівництвом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досвідчених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тренерів</a:t>
            </a:r>
            <a:r>
              <a:rPr lang="ru-RU" sz="2400" cap="none" dirty="0" smtClean="0">
                <a:solidFill>
                  <a:schemeClr val="bg1"/>
                </a:solidFill>
              </a:rPr>
              <a:t> </a:t>
            </a:r>
            <a:r>
              <a:rPr lang="ru-RU" sz="2400" cap="none" dirty="0" err="1" smtClean="0">
                <a:solidFill>
                  <a:schemeClr val="bg1"/>
                </a:solidFill>
              </a:rPr>
              <a:t>готувалися</a:t>
            </a:r>
            <a:r>
              <a:rPr lang="ru-RU" sz="2400" cap="none" dirty="0" smtClean="0">
                <a:solidFill>
                  <a:schemeClr val="bg1"/>
                </a:solidFill>
              </a:rPr>
              <a:t> до </a:t>
            </a:r>
            <a:r>
              <a:rPr lang="ru-RU" sz="2400" cap="none" dirty="0" err="1" smtClean="0">
                <a:solidFill>
                  <a:schemeClr val="bg1"/>
                </a:solidFill>
              </a:rPr>
              <a:t>змагань</a:t>
            </a:r>
            <a:r>
              <a:rPr lang="ru-RU" sz="2400" cap="none" dirty="0" smtClean="0">
                <a:solidFill>
                  <a:schemeClr val="bg1"/>
                </a:solidFill>
              </a:rPr>
              <a:t>.</a:t>
            </a:r>
            <a:endParaRPr lang="ru-RU" sz="2400" cap="none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9" y="86377"/>
            <a:ext cx="2773410" cy="3879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0" y="302007"/>
            <a:ext cx="5636524" cy="366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30151" y="4272677"/>
            <a:ext cx="84618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Класичними змаганнями називали змагання у бігові, стрибках, боротьбі, метанні диска і списа.</a:t>
            </a:r>
          </a:p>
          <a:p>
            <a:pPr algn="just"/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Найнебезпечнішими були перегони на колісницях, що проводилися на іподромі. Візничому потрібно було 12 раз об’їхати арену на колісниці, запряженій четвіркою коней. Колісниці нерідко розбивалися, а візничі гинули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" y="299720"/>
            <a:ext cx="3621232" cy="354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90802"/>
            <a:ext cx="5525215" cy="41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5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1354</TotalTime>
  <Words>719</Words>
  <Application>Microsoft Office PowerPoint</Application>
  <PresentationFormat>Довільний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Небеса</vt:lpstr>
      <vt:lpstr>Презентація: “Олімпійські ігри. З чого все почалося»  Мета: Познайомити дітей з історіЄю виникнення олімпійських Ігор; поглиблювати знання дітей, як потрібно дбати і зміцнювати здоров’я. символіка олімпійських ігор.                   Підготувала: Мирослава Радківська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Олімпійські ігри З чого все почалося</dc:title>
  <dc:creator>Pc</dc:creator>
  <cp:lastModifiedBy>222</cp:lastModifiedBy>
  <cp:revision>48</cp:revision>
  <dcterms:created xsi:type="dcterms:W3CDTF">2019-08-09T15:19:19Z</dcterms:created>
  <dcterms:modified xsi:type="dcterms:W3CDTF">2021-04-08T08:10:02Z</dcterms:modified>
</cp:coreProperties>
</file>