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560A5-8839-42B1-B43B-93F659DD6D2F}" v="776" dt="2019-02-02T13:43:32.655"/>
    <p1510:client id="{B0D47448-320F-4F99-AB2E-0A1C49CE6406}" v="988" dt="2019-02-02T14:41:37.813"/>
    <p1510:client id="{2D180814-60AC-4C27-8776-AFED00B9A3D7}" v="392" dt="2019-02-03T10:49:12.719"/>
    <p1510:client id="{D8AE46CB-5B48-465C-83FE-D4BC9356871A}" v="613" dt="2019-02-03T12:12:55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8" y="-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4349D3F-1323-4892-869C-9597946D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32" y="0"/>
            <a:ext cx="12262832" cy="6910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01614E-5B8E-4298-AE4B-6F0D88901151}"/>
              </a:ext>
            </a:extLst>
          </p:cNvPr>
          <p:cNvSpPr txBox="1"/>
          <p:nvPr/>
        </p:nvSpPr>
        <p:spPr>
          <a:xfrm>
            <a:off x="1842447" y="121805"/>
            <a:ext cx="8734567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8000" b="1" dirty="0" smtClean="0">
                <a:latin typeface="Times New Roman"/>
                <a:cs typeface="Calibri"/>
              </a:rPr>
              <a:t>Азбука дороги.</a:t>
            </a:r>
            <a:endParaRPr lang="uk-UA" sz="8000" b="1" dirty="0">
              <a:latin typeface="Times New Roman"/>
              <a:cs typeface="Calibri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919783" y="1970882"/>
            <a:ext cx="8579893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Мета уроку: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Розширити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знання дітей про вулицю та дорогу; вчити дітей розрізняти дорожні знаки; закріпити знання дітей про значення світлофора, правила дорожнього руху; виховувати почуття відповідальності, бути уважним, спостережливим, обачним; виховувати бережливе ставлення до свого життя.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2351496-75E1-467B-BF3F-75654A04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" y="-4158"/>
            <a:ext cx="12080383" cy="686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71C6E7-8030-4772-AC87-9937FF218F0E}"/>
              </a:ext>
            </a:extLst>
          </p:cNvPr>
          <p:cNvSpPr txBox="1"/>
          <p:nvPr/>
        </p:nvSpPr>
        <p:spPr>
          <a:xfrm>
            <a:off x="2781837" y="130935"/>
            <a:ext cx="613463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/>
                <a:cs typeface="Calibri"/>
              </a:rPr>
              <a:t>Правила для пішоходів</a:t>
            </a:r>
            <a:endParaRPr lang="uk-UA" b="1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17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електроніка, монітор, стіна, у приміщенні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CC908351-E764-438C-8153-EF20C38F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" y="4063"/>
            <a:ext cx="12187705" cy="686060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4D22D04-E663-4B85-BF72-CD69DEDC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93999"/>
            <a:ext cx="3226157" cy="3221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3F7F2C-1D0B-40ED-AC6B-4A9BFCC846D8}"/>
              </a:ext>
            </a:extLst>
          </p:cNvPr>
          <p:cNvSpPr txBox="1"/>
          <p:nvPr/>
        </p:nvSpPr>
        <p:spPr>
          <a:xfrm>
            <a:off x="828541" y="1569076"/>
            <a:ext cx="1052418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У темну пору доби пішоходи повинні мати </a:t>
            </a:r>
            <a:r>
              <a:rPr lang="uk-UA" sz="2400" err="1">
                <a:solidFill>
                  <a:schemeClr val="bg1"/>
                </a:solidFill>
                <a:latin typeface="Times New Roman"/>
                <a:cs typeface="Calibri"/>
              </a:rPr>
              <a:t>світловідбивальні</a:t>
            </a: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 елементи.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C8A882-6462-4EC1-A897-5F6AD48139C9}"/>
              </a:ext>
            </a:extLst>
          </p:cNvPr>
          <p:cNvSpPr txBox="1"/>
          <p:nvPr/>
        </p:nvSpPr>
        <p:spPr>
          <a:xfrm>
            <a:off x="828540" y="678287"/>
            <a:ext cx="10406129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Пішоходи мають рухатися тротуарами або пішохідними доріжками, тримаючись правого боку.</a:t>
            </a:r>
            <a:endParaRPr lang="uk-UA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7E3834-7C7F-4630-8AF3-59CEE84E9866}"/>
              </a:ext>
            </a:extLst>
          </p:cNvPr>
          <p:cNvSpPr txBox="1"/>
          <p:nvPr/>
        </p:nvSpPr>
        <p:spPr>
          <a:xfrm>
            <a:off x="828540" y="2030568"/>
            <a:ext cx="11195137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Пішоходи повинні переходити дорогу через "зебру" або </a:t>
            </a:r>
            <a:r>
              <a:rPr lang="uk-UA" sz="2400" dirty="0" smtClean="0">
                <a:solidFill>
                  <a:schemeClr val="bg1"/>
                </a:solidFill>
                <a:latin typeface="Times New Roman"/>
                <a:cs typeface="Calibri"/>
              </a:rPr>
              <a:t>на підземних </a:t>
            </a: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переходах.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D752CC-1B7E-43FC-BF1B-A0AFDB215F60}"/>
              </a:ext>
            </a:extLst>
          </p:cNvPr>
          <p:cNvSpPr txBox="1"/>
          <p:nvPr/>
        </p:nvSpPr>
        <p:spPr>
          <a:xfrm>
            <a:off x="828541" y="2631582"/>
            <a:ext cx="1091055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Чекати транспортний засіб пішоходи повинні на тротуарах, посадкових майданчиках.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5C21F1-3597-40F4-8C18-C71F9E13E0E3}"/>
              </a:ext>
            </a:extLst>
          </p:cNvPr>
          <p:cNvSpPr txBox="1"/>
          <p:nvPr/>
        </p:nvSpPr>
        <p:spPr>
          <a:xfrm>
            <a:off x="2953555" y="3350653"/>
            <a:ext cx="827038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У місцях, де рух регулюється, пішоходи мають керуватися сигналами світлофору.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E11184-58FA-437D-968F-4826B739B035}"/>
              </a:ext>
            </a:extLst>
          </p:cNvPr>
          <p:cNvSpPr txBox="1"/>
          <p:nvPr/>
        </p:nvSpPr>
        <p:spPr>
          <a:xfrm>
            <a:off x="2910625" y="4230709"/>
            <a:ext cx="882846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У місцях, де здійснюється ремонт дороги слід бути обережним та обходити ці місця.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EBD741-8D59-42DB-A5F1-5E2D6779937D}"/>
              </a:ext>
            </a:extLst>
          </p:cNvPr>
          <p:cNvSpPr txBox="1"/>
          <p:nvPr/>
        </p:nvSpPr>
        <p:spPr>
          <a:xfrm>
            <a:off x="2910625" y="5261019"/>
            <a:ext cx="1091055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uk-UA" sz="2400">
                <a:solidFill>
                  <a:schemeClr val="bg1"/>
                </a:solidFill>
                <a:latin typeface="Times New Roman"/>
                <a:cs typeface="Calibri"/>
              </a:rPr>
              <a:t>Пішохід повинен бути уважним у несприятливу погоду.</a:t>
            </a:r>
          </a:p>
        </p:txBody>
      </p:sp>
    </p:spTree>
    <p:extLst>
      <p:ext uri="{BB962C8B-B14F-4D97-AF65-F5344CB8AC3E}">
        <p14:creationId xmlns:p14="http://schemas.microsoft.com/office/powerpoint/2010/main" val="7753011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" y="-60100"/>
            <a:ext cx="12187705" cy="6918100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4876" y="2606722"/>
            <a:ext cx="2377124" cy="425127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2312640"/>
            <a:ext cx="8502555" cy="454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166279" y="232012"/>
            <a:ext cx="757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Не поспішай переходити дорогу після того, як вийшов із транспорту на тротуар чи узбіччя. Роздивися, де  знаходиться перехід. Якщо його немає, то переходь, коли транспорт від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їде. Тоді дорога добре проглядається в обидва боки.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2992" cy="2265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електроніка, монітор, стіна, у приміщенні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6F049F6C-68FF-4192-BA7E-3C2C1842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" y="-6669"/>
            <a:ext cx="12187704" cy="6742549"/>
          </a:xfrm>
          <a:prstGeom prst="rect">
            <a:avLst/>
          </a:prstGeom>
        </p:spPr>
      </p:pic>
      <p:pic>
        <p:nvPicPr>
          <p:cNvPr id="8" name="Рисунок 8" descr="Зображення, що містить чашка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2043FB84-58D2-4735-BB23-FF3E36AE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103" y="2304689"/>
            <a:ext cx="4675032" cy="3493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7D8303-2935-4F8C-9410-9BEDBAEF71FA}"/>
              </a:ext>
            </a:extLst>
          </p:cNvPr>
          <p:cNvSpPr txBox="1"/>
          <p:nvPr/>
        </p:nvSpPr>
        <p:spPr>
          <a:xfrm>
            <a:off x="3682172" y="646090"/>
            <a:ext cx="4707228" cy="523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/>
                <a:cs typeface="Calibri"/>
              </a:rPr>
              <a:t>Пішоходам заборонено: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829BFD-2862-48EE-A297-7AF03E11687F}"/>
              </a:ext>
            </a:extLst>
          </p:cNvPr>
          <p:cNvSpPr txBox="1"/>
          <p:nvPr/>
        </p:nvSpPr>
        <p:spPr>
          <a:xfrm>
            <a:off x="1175331" y="1443641"/>
            <a:ext cx="1026660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Виходити на проїзну частину, не впевнившись у відсутності </a:t>
            </a:r>
            <a:r>
              <a:rPr lang="uk-UA" sz="2400" dirty="0" smtClean="0">
                <a:solidFill>
                  <a:schemeClr val="bg1"/>
                </a:solidFill>
                <a:latin typeface="Times New Roman"/>
                <a:cs typeface="Calibri"/>
              </a:rPr>
              <a:t>небезпеки.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BE7FDC-94D6-40D1-AFF9-A65C3932E533}"/>
              </a:ext>
            </a:extLst>
          </p:cNvPr>
          <p:cNvSpPr txBox="1"/>
          <p:nvPr/>
        </p:nvSpPr>
        <p:spPr>
          <a:xfrm>
            <a:off x="1175331" y="2033922"/>
            <a:ext cx="1026660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Раптово виходити чи вибігати на проїзну частину, у тому числі на пішохідний </a:t>
            </a:r>
            <a:r>
              <a:rPr lang="uk-UA" sz="2400" dirty="0" smtClean="0">
                <a:solidFill>
                  <a:schemeClr val="bg1"/>
                </a:solidFill>
                <a:latin typeface="Times New Roman"/>
                <a:cs typeface="Calibri"/>
              </a:rPr>
              <a:t>перехід.</a:t>
            </a:r>
            <a:endParaRPr lang="uk-UA" sz="2400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6D5F42-E811-4AEF-AC13-8C8410FA144E}"/>
              </a:ext>
            </a:extLst>
          </p:cNvPr>
          <p:cNvSpPr txBox="1"/>
          <p:nvPr/>
        </p:nvSpPr>
        <p:spPr>
          <a:xfrm>
            <a:off x="1175331" y="2903246"/>
            <a:ext cx="1026660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Переходити проїзну частину поза пішохідним </a:t>
            </a:r>
            <a:r>
              <a:rPr lang="uk-UA" sz="2400" dirty="0" smtClean="0">
                <a:solidFill>
                  <a:schemeClr val="bg1"/>
                </a:solidFill>
                <a:latin typeface="Times New Roman"/>
                <a:cs typeface="Calibri"/>
              </a:rPr>
              <a:t>переходом.</a:t>
            </a:r>
            <a:endParaRPr lang="uk-UA" sz="2400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874EA1-8FFA-468F-8A71-4C84153EEDAA}"/>
              </a:ext>
            </a:extLst>
          </p:cNvPr>
          <p:cNvSpPr txBox="1"/>
          <p:nvPr/>
        </p:nvSpPr>
        <p:spPr>
          <a:xfrm>
            <a:off x="1175331" y="3439866"/>
            <a:ext cx="1026660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uk-UA" sz="2400" dirty="0">
                <a:solidFill>
                  <a:schemeClr val="bg1"/>
                </a:solidFill>
                <a:latin typeface="Times New Roman"/>
                <a:cs typeface="Calibri"/>
              </a:rPr>
              <a:t>Затримуватися чи зупинятися на пішохідному </a:t>
            </a:r>
            <a:r>
              <a:rPr lang="uk-UA" sz="2400" dirty="0" smtClean="0">
                <a:solidFill>
                  <a:schemeClr val="bg1"/>
                </a:solidFill>
                <a:latin typeface="Times New Roman"/>
                <a:cs typeface="Calibri"/>
              </a:rPr>
              <a:t>переході.</a:t>
            </a:r>
            <a:endParaRPr lang="uk-UA" sz="2400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3E6C17-CE0D-478F-902F-79AAAAC2E34A}"/>
              </a:ext>
            </a:extLst>
          </p:cNvPr>
          <p:cNvSpPr txBox="1"/>
          <p:nvPr/>
        </p:nvSpPr>
        <p:spPr>
          <a:xfrm>
            <a:off x="3436513" y="3898005"/>
            <a:ext cx="47072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/>
                <a:cs typeface="Calibri"/>
              </a:rPr>
              <a:t>Пам'ятай!!!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AF17DC-5603-4DBC-8E12-45270278A314}"/>
              </a:ext>
            </a:extLst>
          </p:cNvPr>
          <p:cNvSpPr txBox="1"/>
          <p:nvPr/>
        </p:nvSpPr>
        <p:spPr>
          <a:xfrm>
            <a:off x="2502124" y="4734460"/>
            <a:ext cx="658539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/>
                <a:cs typeface="Calibri"/>
              </a:rPr>
              <a:t>Автомобіль не може зупинитися </a:t>
            </a:r>
            <a:r>
              <a:rPr lang="uk-UA" sz="2800" b="1" dirty="0" smtClean="0">
                <a:solidFill>
                  <a:srgbClr val="C00000"/>
                </a:solidFill>
                <a:latin typeface="Times New Roman"/>
                <a:cs typeface="Calibri"/>
              </a:rPr>
              <a:t>миттєво…</a:t>
            </a:r>
            <a:endParaRPr lang="uk-UA" sz="28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79985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61A3B8-B148-4B46-A7F6-05DCE4D3F9EB}"/>
              </a:ext>
            </a:extLst>
          </p:cNvPr>
          <p:cNvSpPr txBox="1"/>
          <p:nvPr/>
        </p:nvSpPr>
        <p:spPr>
          <a:xfrm>
            <a:off x="4724400" y="3125274"/>
            <a:ext cx="243196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600">
                <a:latin typeface="Times New Roman"/>
                <a:cs typeface="Calibri"/>
              </a:rPr>
              <a:t>Робота над ситуацією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E0AA3C3-42DD-405A-8662-82C70C2C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3219"/>
            <a:ext cx="12187705" cy="6918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7B1EA2-8C4C-4CE4-BF3D-38279EA18C7D}"/>
              </a:ext>
            </a:extLst>
          </p:cNvPr>
          <p:cNvSpPr txBox="1"/>
          <p:nvPr/>
        </p:nvSpPr>
        <p:spPr>
          <a:xfrm>
            <a:off x="3543837" y="98738"/>
            <a:ext cx="5115059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>
                <a:latin typeface="Times new roman"/>
                <a:cs typeface="Calibri"/>
              </a:rPr>
              <a:t>Робота над ситуацією</a:t>
            </a:r>
            <a:endParaRPr lang="uk-UA"/>
          </a:p>
        </p:txBody>
      </p:sp>
      <p:pic>
        <p:nvPicPr>
          <p:cNvPr id="3" name="Рисунок 5">
            <a:extLst>
              <a:ext uri="{FF2B5EF4-FFF2-40B4-BE49-F238E27FC236}">
                <a16:creationId xmlns="" xmlns:a16="http://schemas.microsoft.com/office/drawing/2014/main" id="{66455878-B1CB-45B1-94D9-18FB7C7F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55" y="789288"/>
            <a:ext cx="6123903" cy="3830551"/>
          </a:xfrm>
          <a:prstGeom prst="rect">
            <a:avLst/>
          </a:prstGeom>
        </p:spPr>
      </p:pic>
      <p:pic>
        <p:nvPicPr>
          <p:cNvPr id="6" name="Рисунок 6" descr="Зображення, що містить небо, у приміщенн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3413E09A-49E2-4441-AC25-001F1C54E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6" y="787408"/>
            <a:ext cx="5662411" cy="3812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18C0B8-8823-458E-AAE7-B2A7A81E1358}"/>
              </a:ext>
            </a:extLst>
          </p:cNvPr>
          <p:cNvSpPr txBox="1"/>
          <p:nvPr/>
        </p:nvSpPr>
        <p:spPr>
          <a:xfrm>
            <a:off x="206062" y="4713667"/>
            <a:ext cx="936508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>
                <a:latin typeface="Times New Roman"/>
                <a:cs typeface="Calibri"/>
              </a:rPr>
              <a:t>На якому із зображень порушуються правила пішоходів?</a:t>
            </a:r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C58FF4-67A5-4175-A984-3140D46A6974}"/>
              </a:ext>
            </a:extLst>
          </p:cNvPr>
          <p:cNvSpPr txBox="1"/>
          <p:nvPr/>
        </p:nvSpPr>
        <p:spPr>
          <a:xfrm>
            <a:off x="206062" y="5196624"/>
            <a:ext cx="936508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>
                <a:latin typeface="Times New Roman"/>
                <a:cs typeface="Calibri"/>
              </a:rPr>
              <a:t>Які саме правила порушуються?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E94E64-03C2-4137-89CA-3064A2F973F6}"/>
              </a:ext>
            </a:extLst>
          </p:cNvPr>
          <p:cNvSpPr txBox="1"/>
          <p:nvPr/>
        </p:nvSpPr>
        <p:spPr>
          <a:xfrm>
            <a:off x="206062" y="5668850"/>
            <a:ext cx="10513453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>
                <a:latin typeface="Times New Roman"/>
                <a:cs typeface="Calibri"/>
              </a:rPr>
              <a:t>До яких наслідків може призвести незнання та невиконання правил пішоходів?</a:t>
            </a:r>
          </a:p>
        </p:txBody>
      </p:sp>
    </p:spTree>
    <p:extLst>
      <p:ext uri="{BB962C8B-B14F-4D97-AF65-F5344CB8AC3E}">
        <p14:creationId xmlns:p14="http://schemas.microsoft.com/office/powerpoint/2010/main" val="273134809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3219"/>
            <a:ext cx="12187705" cy="691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F31CDE-EF62-449B-A390-869244F20F43}"/>
              </a:ext>
            </a:extLst>
          </p:cNvPr>
          <p:cNvSpPr txBox="1"/>
          <p:nvPr/>
        </p:nvSpPr>
        <p:spPr>
          <a:xfrm>
            <a:off x="2438401" y="291922"/>
            <a:ext cx="697176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dirty="0">
                <a:latin typeface="Times new roman"/>
                <a:cs typeface="Calibri"/>
              </a:rPr>
              <a:t>Знаки, які повинні знати пішоходи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A201B08-B9F8-4DE3-A4B7-71F23BE7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31" y="4213806"/>
            <a:ext cx="2648218" cy="2637486"/>
          </a:xfrm>
          <a:prstGeom prst="rect">
            <a:avLst/>
          </a:prstGeom>
        </p:spPr>
      </p:pic>
      <p:pic>
        <p:nvPicPr>
          <p:cNvPr id="10" name="Рисунок 10" descr="Зображення, що містить знак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087EDE70-95D1-4420-A64D-D212409E2E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39" y="1759179"/>
            <a:ext cx="1895341" cy="1890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F2B1B6-F259-436F-BD14-1E1537530EB7}"/>
              </a:ext>
            </a:extLst>
          </p:cNvPr>
          <p:cNvSpPr txBox="1"/>
          <p:nvPr/>
        </p:nvSpPr>
        <p:spPr>
          <a:xfrm>
            <a:off x="45076" y="1247104"/>
            <a:ext cx="28612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Times New Roman"/>
                <a:cs typeface="Calibri"/>
              </a:rPr>
              <a:t>Пішохідний перехід</a:t>
            </a:r>
          </a:p>
        </p:txBody>
      </p:sp>
      <p:pic>
        <p:nvPicPr>
          <p:cNvPr id="13" name="Рисунок 13">
            <a:extLst>
              <a:ext uri="{FF2B5EF4-FFF2-40B4-BE49-F238E27FC236}">
                <a16:creationId xmlns="" xmlns:a16="http://schemas.microsoft.com/office/drawing/2014/main" id="{9C53ADB0-0CEC-4D47-B84D-5FE2AAD9A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28" y="1804115"/>
            <a:ext cx="1853351" cy="18438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26F75F-FDA1-4DEA-9A22-9EFB4532BC1D}"/>
              </a:ext>
            </a:extLst>
          </p:cNvPr>
          <p:cNvSpPr txBox="1"/>
          <p:nvPr/>
        </p:nvSpPr>
        <p:spPr>
          <a:xfrm>
            <a:off x="3007217" y="1247104"/>
            <a:ext cx="23031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Times New Roman"/>
                <a:cs typeface="Calibri"/>
              </a:rPr>
              <a:t>Пішохідна зона</a:t>
            </a:r>
          </a:p>
        </p:txBody>
      </p:sp>
      <p:pic>
        <p:nvPicPr>
          <p:cNvPr id="16" name="Рисунок 16">
            <a:extLst>
              <a:ext uri="{FF2B5EF4-FFF2-40B4-BE49-F238E27FC236}">
                <a16:creationId xmlns="" xmlns:a16="http://schemas.microsoft.com/office/drawing/2014/main" id="{355B5DDB-A6CE-4AD2-9DD5-05D91FAAB0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1809" y="1804394"/>
            <a:ext cx="1841679" cy="1811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B42F4A-BE4B-4BD1-B1D1-D674FB68F121}"/>
              </a:ext>
            </a:extLst>
          </p:cNvPr>
          <p:cNvSpPr txBox="1"/>
          <p:nvPr/>
        </p:nvSpPr>
        <p:spPr>
          <a:xfrm>
            <a:off x="5432739" y="1247104"/>
            <a:ext cx="32690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Times New Roman"/>
                <a:cs typeface="Calibri"/>
              </a:rPr>
              <a:t>Кінець пішохідної зони</a:t>
            </a:r>
          </a:p>
        </p:txBody>
      </p:sp>
      <p:pic>
        <p:nvPicPr>
          <p:cNvPr id="19" name="Рисунок 19">
            <a:extLst>
              <a:ext uri="{FF2B5EF4-FFF2-40B4-BE49-F238E27FC236}">
                <a16:creationId xmlns="" xmlns:a16="http://schemas.microsoft.com/office/drawing/2014/main" id="{6A04BA46-3424-4AB7-BBAB-B7B34C58AB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640" y="4729766"/>
            <a:ext cx="2024130" cy="2024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1BBE93-093F-4A82-BA84-CB48057319BB}"/>
              </a:ext>
            </a:extLst>
          </p:cNvPr>
          <p:cNvSpPr txBox="1"/>
          <p:nvPr/>
        </p:nvSpPr>
        <p:spPr>
          <a:xfrm>
            <a:off x="45076" y="4209245"/>
            <a:ext cx="28612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Times New Roman"/>
                <a:cs typeface="Calibri"/>
              </a:rPr>
              <a:t>Пішохідна доріжка</a:t>
            </a:r>
          </a:p>
        </p:txBody>
      </p:sp>
      <p:pic>
        <p:nvPicPr>
          <p:cNvPr id="22" name="Рисунок 22">
            <a:extLst>
              <a:ext uri="{FF2B5EF4-FFF2-40B4-BE49-F238E27FC236}">
                <a16:creationId xmlns="" xmlns:a16="http://schemas.microsoft.com/office/drawing/2014/main" id="{DA11E7EA-D9A5-4E3F-A9C1-D8C607E1CE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1160" y="4719034"/>
            <a:ext cx="2270975" cy="20348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47C9CD5-BF04-4F78-B9F9-9A2889E5F049}"/>
              </a:ext>
            </a:extLst>
          </p:cNvPr>
          <p:cNvSpPr txBox="1"/>
          <p:nvPr/>
        </p:nvSpPr>
        <p:spPr>
          <a:xfrm>
            <a:off x="2953555" y="4209245"/>
            <a:ext cx="367691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Times New Roman"/>
                <a:cs typeface="Calibri"/>
              </a:rPr>
              <a:t>Рух пішоходів заборонено</a:t>
            </a:r>
          </a:p>
        </p:txBody>
      </p:sp>
      <p:pic>
        <p:nvPicPr>
          <p:cNvPr id="27" name="Рисунок 27">
            <a:extLst>
              <a:ext uri="{FF2B5EF4-FFF2-40B4-BE49-F238E27FC236}">
                <a16:creationId xmlns="" xmlns:a16="http://schemas.microsoft.com/office/drawing/2014/main" id="{3229BAEB-1733-4517-A474-BEB17EB5812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6174" y="1815127"/>
            <a:ext cx="1788016" cy="18218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BEDBE26-4207-443A-B944-A555001681A8}"/>
              </a:ext>
            </a:extLst>
          </p:cNvPr>
          <p:cNvSpPr txBox="1"/>
          <p:nvPr/>
        </p:nvSpPr>
        <p:spPr>
          <a:xfrm>
            <a:off x="8759781" y="925132"/>
            <a:ext cx="32690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>
                <a:latin typeface="Times New Roman"/>
                <a:cs typeface="Calibri"/>
              </a:rPr>
              <a:t>Підземний пішохідний перехід</a:t>
            </a:r>
          </a:p>
        </p:txBody>
      </p:sp>
      <p:pic>
        <p:nvPicPr>
          <p:cNvPr id="32" name="Рисунок 32" descr="Зображення, що містить картинка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49B30AF0-B454-4E1E-AD5B-795800804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6331" y="4724937"/>
            <a:ext cx="1786942" cy="18298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2266744-93B1-4BAE-ABC1-080E4D4D4040}"/>
              </a:ext>
            </a:extLst>
          </p:cNvPr>
          <p:cNvSpPr txBox="1"/>
          <p:nvPr/>
        </p:nvSpPr>
        <p:spPr>
          <a:xfrm>
            <a:off x="6709894" y="3833611"/>
            <a:ext cx="32690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>
                <a:latin typeface="Times New Roman"/>
                <a:cs typeface="Calibri"/>
              </a:rPr>
              <a:t>Надземний пішохідний перехід</a:t>
            </a:r>
          </a:p>
        </p:txBody>
      </p:sp>
    </p:spTree>
    <p:extLst>
      <p:ext uri="{BB962C8B-B14F-4D97-AF65-F5344CB8AC3E}">
        <p14:creationId xmlns:p14="http://schemas.microsoft.com/office/powerpoint/2010/main" val="2421114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Зображення, що містить електроніка, монітор, стіна, у приміщенні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D8505704-94FD-4752-8232-5C9DC969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13" y="4063"/>
            <a:ext cx="12239223" cy="68498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63A7AC55-FE0A-4A23-926E-43DDB981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60000" flipV="1">
            <a:off x="-1842587" y="3699086"/>
            <a:ext cx="6703453" cy="4291984"/>
          </a:xfrm>
          <a:prstGeom prst="rect">
            <a:avLst/>
          </a:prstGeom>
        </p:spPr>
      </p:pic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368EB041-CF77-4FB9-874A-BB4B901978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14457" y="4324309"/>
            <a:ext cx="2622998" cy="21696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8B5EB3-F7AD-4D10-9CBF-B213D5AE0114}"/>
              </a:ext>
            </a:extLst>
          </p:cNvPr>
          <p:cNvSpPr txBox="1"/>
          <p:nvPr/>
        </p:nvSpPr>
        <p:spPr>
          <a:xfrm>
            <a:off x="4033171" y="898765"/>
            <a:ext cx="47072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/>
                <a:cs typeface="Calibri"/>
              </a:rPr>
              <a:t>Пам'ятай!!!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38F5C1-1AB2-45E0-A86E-A761CB80CF4D}"/>
              </a:ext>
            </a:extLst>
          </p:cNvPr>
          <p:cNvSpPr txBox="1"/>
          <p:nvPr/>
        </p:nvSpPr>
        <p:spPr>
          <a:xfrm>
            <a:off x="2430198" y="2305766"/>
            <a:ext cx="7787424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Calibri"/>
              </a:rPr>
              <a:t>Від твоєї дисципліни на дорозі залежить твоя безпека й безпека людей, які тебе </a:t>
            </a:r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Calibri"/>
              </a:rPr>
              <a:t>оточують!</a:t>
            </a:r>
            <a:endParaRPr lang="uk-UA" sz="3200" b="1" dirty="0">
              <a:solidFill>
                <a:schemeClr val="bg1">
                  <a:lumMod val="9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648037" y="4119054"/>
            <a:ext cx="77149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Пропоную переглянути </a:t>
            </a:r>
            <a:r>
              <a:rPr lang="uk-UA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відео-матеріал</a:t>
            </a:r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://www.youtube.com/watch?v=PNJYPJLpyD0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82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extLst>
              <a:ext uri="{FF2B5EF4-FFF2-40B4-BE49-F238E27FC236}">
                <a16:creationId xmlns="" xmlns:a16="http://schemas.microsoft.com/office/drawing/2014/main" id="{5F51CC5E-BF86-4262-9486-ECFDAAA7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83" y="1384"/>
            <a:ext cx="12230635" cy="6908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ECC96A-C3B8-494D-A35A-090BFEEC544E}"/>
              </a:ext>
            </a:extLst>
          </p:cNvPr>
          <p:cNvSpPr txBox="1"/>
          <p:nvPr/>
        </p:nvSpPr>
        <p:spPr>
          <a:xfrm>
            <a:off x="2101756" y="0"/>
            <a:ext cx="8502554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latin typeface="Times New Roman"/>
                <a:cs typeface="Calibri"/>
              </a:rPr>
              <a:t>Кожен учень, вирушаючи до школи чи на прогулянку, стає учасником дорожнього руху як </a:t>
            </a:r>
            <a:r>
              <a:rPr lang="uk-UA" sz="2800" b="1" dirty="0" smtClean="0">
                <a:latin typeface="Times New Roman"/>
                <a:cs typeface="Calibri"/>
              </a:rPr>
              <a:t>пішохід, велосипедист чи пасажир, а тому повинен чітко дотримуватися правил дорожнього руху.</a:t>
            </a:r>
            <a:endParaRPr lang="uk-UA" sz="2800" b="1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7579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77346697-0844-40C4-B049-88AAA1D2D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64" b="51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3707F9-5D7F-4469-8D1E-3FD803F75BAA}"/>
              </a:ext>
            </a:extLst>
          </p:cNvPr>
          <p:cNvSpPr txBox="1"/>
          <p:nvPr/>
        </p:nvSpPr>
        <p:spPr>
          <a:xfrm>
            <a:off x="7700050" y="4047592"/>
            <a:ext cx="4399392" cy="1072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Вправа</a:t>
            </a:r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32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Мозковий</a:t>
            </a:r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штурм</a:t>
            </a:r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"</a:t>
            </a:r>
            <a:endParaRPr lang="en-US" sz="3200" b="1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2A07B8-BAAB-4148-8765-D31600FB8E9E}"/>
              </a:ext>
            </a:extLst>
          </p:cNvPr>
          <p:cNvSpPr txBox="1"/>
          <p:nvPr/>
        </p:nvSpPr>
        <p:spPr>
          <a:xfrm>
            <a:off x="2076852" y="660176"/>
            <a:ext cx="6639059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 dirty="0">
                <a:latin typeface="Times New Roman"/>
                <a:cs typeface="Calibri"/>
              </a:rPr>
              <a:t>Які правила руху пішоходів ви знаєте?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830CE5-44A4-4103-85A5-520DC1C366BA}"/>
              </a:ext>
            </a:extLst>
          </p:cNvPr>
          <p:cNvSpPr txBox="1"/>
          <p:nvPr/>
        </p:nvSpPr>
        <p:spPr>
          <a:xfrm>
            <a:off x="2012458" y="1701218"/>
            <a:ext cx="911824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 dirty="0">
                <a:latin typeface="Times New Roman"/>
                <a:cs typeface="Calibri"/>
              </a:rPr>
              <a:t>Чи користуєтесь ви цими правилами, ідучи до школи?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945551-B944-4DF9-8BD8-FE8028301CF1}"/>
              </a:ext>
            </a:extLst>
          </p:cNvPr>
          <p:cNvSpPr txBox="1"/>
          <p:nvPr/>
        </p:nvSpPr>
        <p:spPr>
          <a:xfrm>
            <a:off x="2076852" y="2785190"/>
            <a:ext cx="6639059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uk-UA" sz="2800" dirty="0">
                <a:latin typeface="Times New Roman"/>
                <a:cs typeface="Calibri"/>
              </a:rPr>
              <a:t>Як гадаєте до чого може призвести невиконання правил пішохода? </a:t>
            </a:r>
          </a:p>
        </p:txBody>
      </p:sp>
    </p:spTree>
    <p:extLst>
      <p:ext uri="{BB962C8B-B14F-4D97-AF65-F5344CB8AC3E}">
        <p14:creationId xmlns:p14="http://schemas.microsoft.com/office/powerpoint/2010/main" val="7012525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Зображення, що містить конструктор, іграшка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700B0F4F-AF29-44F2-8594-7D2602D4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" y="709"/>
            <a:ext cx="12262832" cy="6910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08656A-3D22-40D0-AEDB-99A3714FDD40}"/>
              </a:ext>
            </a:extLst>
          </p:cNvPr>
          <p:cNvSpPr txBox="1"/>
          <p:nvPr/>
        </p:nvSpPr>
        <p:spPr>
          <a:xfrm>
            <a:off x="3747752" y="3275527"/>
            <a:ext cx="575109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Помічники пішохода</a:t>
            </a:r>
            <a:endParaRPr lang="uk-UA" sz="4400" b="1" dirty="0">
              <a:solidFill>
                <a:srgbClr val="C00000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86191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24F42A-D07D-4427-A480-9111E7D7F62B}"/>
              </a:ext>
            </a:extLst>
          </p:cNvPr>
          <p:cNvSpPr txBox="1"/>
          <p:nvPr/>
        </p:nvSpPr>
        <p:spPr>
          <a:xfrm>
            <a:off x="4711969" y="227397"/>
            <a:ext cx="5209952" cy="2339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dirty="0">
                <a:latin typeface="Times New Roman"/>
                <a:cs typeface="Calibri"/>
              </a:rPr>
              <a:t>З місця зрушити не в змозі, Бо на варті при дорозі,</a:t>
            </a:r>
          </a:p>
          <a:p>
            <a:pPr algn="ctr"/>
            <a:r>
              <a:rPr lang="uk-UA" sz="3200" dirty="0">
                <a:latin typeface="Times New Roman"/>
                <a:cs typeface="Calibri"/>
              </a:rPr>
              <a:t>Я стою щодня, щоночі, </a:t>
            </a:r>
            <a:endParaRPr lang="uk-UA" sz="3200" dirty="0">
              <a:latin typeface="Times New Roman"/>
              <a:cs typeface="Times New Roman"/>
            </a:endParaRPr>
          </a:p>
          <a:p>
            <a:pPr algn="ctr"/>
            <a:r>
              <a:rPr lang="uk-UA" sz="3200" dirty="0">
                <a:latin typeface="Times New Roman"/>
                <a:cs typeface="Calibri"/>
              </a:rPr>
              <a:t>Хоч і маю скляні очі.</a:t>
            </a:r>
            <a:endParaRPr lang="uk-UA" sz="3200" dirty="0">
              <a:latin typeface="Times New Roman"/>
            </a:endParaRPr>
          </a:p>
          <a:p>
            <a:endParaRPr lang="uk-UA" dirty="0">
              <a:cs typeface="Calibri"/>
            </a:endParaRPr>
          </a:p>
        </p:txBody>
      </p:sp>
      <p:pic>
        <p:nvPicPr>
          <p:cNvPr id="13" name="Рисунок 13" descr="Зображення, що містить дорожній рух, світлий, світлофор, надворі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E58CF31B-3DBD-4D63-BDF4-CA03755A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7" y="2697139"/>
            <a:ext cx="5531893" cy="4160861"/>
          </a:xfrm>
          <a:prstGeom prst="rect">
            <a:avLst/>
          </a:prstGeom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936545"/>
            <a:ext cx="6359857" cy="392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ÐÐ°ÑÑÐ¸Ð½ÐºÐ¸ Ð¿Ð¾ Ð·Ð°Ð¿ÑÐ¾ÑÑ   ÑÐ²ÑÑÐ»Ð¾ÑÐ¾Ñ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882" y="-600501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4339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" y="0"/>
            <a:ext cx="12187705" cy="691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439" y="163773"/>
            <a:ext cx="73834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Світлофор</a:t>
            </a:r>
            <a:r>
              <a:rPr lang="uk-UA" sz="2400" b="1" dirty="0" smtClean="0">
                <a:solidFill>
                  <a:srgbClr val="FF0000"/>
                </a:solidFill>
              </a:rPr>
              <a:t> – </a:t>
            </a:r>
            <a:r>
              <a:rPr lang="uk-UA" sz="2400" b="1" dirty="0" smtClean="0"/>
              <a:t>сигнальний електричний пристрій, ліхтар з червоними, зеленими і жовтими вікнами для регулювання руху на перехрестях, майданах і пішохідних переходах, для сигналізації на залізничних переїздах.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7535" y="2251880"/>
            <a:ext cx="333005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Види світлофорів: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ÐÐ°ÑÑÐ¸Ð½ÐºÐ¸ Ð¿Ð¾ Ð·Ð°Ð¿ÑÐ¾ÑÑ ÑÑÐ°Ð½ÑÐ¿Ð¾ÑÑÐ½ÑÐ¹ ÑÐ²ÐµÑÐ¾ÑÐ¾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195" y="3357348"/>
            <a:ext cx="3193576" cy="3500651"/>
          </a:xfrm>
          <a:prstGeom prst="rect">
            <a:avLst/>
          </a:prstGeom>
          <a:noFill/>
        </p:spPr>
      </p:pic>
      <p:pic>
        <p:nvPicPr>
          <p:cNvPr id="30724" name="Picture 4" descr="ÐÐ°ÑÑÐ¸Ð½ÐºÐ¸ Ð¿Ð¾ Ð·Ð°Ð¿ÑÐ¾ÑÑ Ð¿ÑÑÐ¾ÑÑÐ´Ð½Ð¸Ð¹ ÑÐ²ÑÑÐ»Ð¾ÑÐ¾Ñ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620" y="3343700"/>
            <a:ext cx="3429000" cy="3514299"/>
          </a:xfrm>
          <a:prstGeom prst="rect">
            <a:avLst/>
          </a:prstGeom>
          <a:noFill/>
        </p:spPr>
      </p:pic>
      <p:pic>
        <p:nvPicPr>
          <p:cNvPr id="30726" name="Picture 6" descr="ÐÐ°ÑÑÐ¸Ð½ÐºÐ¸ Ð¿Ð¾ Ð·Ð°Ð¿ÑÐ¾ÑÑ Ð·Ð°Ð»ÑÐ·Ð½Ð¸ÑÐ½Ð¸Ð¹  ÑÐ²ÑÑÐ»Ð¾ÑÐ¾Ñ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5510" y="3302759"/>
            <a:ext cx="2961565" cy="35552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2512" y="2852382"/>
            <a:ext cx="2197289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транспортний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74774" y="2827361"/>
            <a:ext cx="2197289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пішохідний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87216" y="2772771"/>
            <a:ext cx="2197289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залізничний</a:t>
            </a:r>
            <a:endParaRPr lang="ru-RU" sz="2400" b="1" dirty="0"/>
          </a:p>
        </p:txBody>
      </p:sp>
      <p:pic>
        <p:nvPicPr>
          <p:cNvPr id="307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1596788" cy="24975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3219"/>
            <a:ext cx="12187705" cy="691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D55CCB-E61B-4ED2-8E75-29B84C4DD66E}"/>
              </a:ext>
            </a:extLst>
          </p:cNvPr>
          <p:cNvSpPr txBox="1"/>
          <p:nvPr/>
        </p:nvSpPr>
        <p:spPr>
          <a:xfrm>
            <a:off x="442175" y="195330"/>
            <a:ext cx="703615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Є світлофори, призначені лише для пішоходів. На вічках таких світлофорів зображено силует людини.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D9B5DA-F87F-423A-8DB7-BD51565D0DA5}"/>
              </a:ext>
            </a:extLst>
          </p:cNvPr>
          <p:cNvSpPr txBox="1"/>
          <p:nvPr/>
        </p:nvSpPr>
        <p:spPr>
          <a:xfrm>
            <a:off x="442175" y="3039415"/>
            <a:ext cx="7036157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Червоний силует людини, що стоїть,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-це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означає: рух заборонено, і ти стій.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66563A37-B263-4089-A732-9DA5E306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19" y="1610"/>
            <a:ext cx="2237866" cy="2368640"/>
          </a:xfrm>
          <a:prstGeom prst="rect">
            <a:avLst/>
          </a:prstGeom>
        </p:spPr>
      </p:pic>
      <p:pic>
        <p:nvPicPr>
          <p:cNvPr id="12" name="Рисунок 12" descr="Зображення, що містить світлий, дорожній рух, надворі, червоний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5365DE0C-94C5-47AC-9E46-F9A50F8B6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739" y="2509234"/>
            <a:ext cx="1817455" cy="2408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DCA48B-A186-44B2-87E2-5A288742C8FE}"/>
              </a:ext>
            </a:extLst>
          </p:cNvPr>
          <p:cNvSpPr txBox="1"/>
          <p:nvPr/>
        </p:nvSpPr>
        <p:spPr>
          <a:xfrm>
            <a:off x="442174" y="5518598"/>
            <a:ext cx="8838304" cy="5847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latin typeface="Times New Roman"/>
                <a:cs typeface="Times New Roman"/>
              </a:rPr>
              <a:t>Зелений силует </a:t>
            </a:r>
            <a:r>
              <a:rPr lang="uk-UA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людини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-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сигнал </a:t>
            </a:r>
            <a:r>
              <a:rPr lang="uk-UA" sz="3200" b="1" dirty="0">
                <a:solidFill>
                  <a:srgbClr val="00B050"/>
                </a:solidFill>
                <a:latin typeface="Times New Roman"/>
                <a:cs typeface="Times New Roman"/>
              </a:rPr>
              <a:t>дозволяє рух.</a:t>
            </a:r>
          </a:p>
        </p:txBody>
      </p:sp>
      <p:pic>
        <p:nvPicPr>
          <p:cNvPr id="15" name="Рисунок 15" descr="Зображення, що містить світлий, дорожній рух, надворі, сидить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540E2D28-C3F3-40AC-A044-A14134757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382" y="4675031"/>
            <a:ext cx="1930793" cy="21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6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3219"/>
            <a:ext cx="12187705" cy="691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141EA2B-DF27-4C80-8F9B-36DA0CE0A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6" r="2" b="20341"/>
          <a:stretch/>
        </p:blipFill>
        <p:spPr>
          <a:xfrm>
            <a:off x="6005015" y="10"/>
            <a:ext cx="6186984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875E01-2296-4CB1-882A-FC3ED86E417D}"/>
              </a:ext>
            </a:extLst>
          </p:cNvPr>
          <p:cNvSpPr txBox="1"/>
          <p:nvPr/>
        </p:nvSpPr>
        <p:spPr>
          <a:xfrm>
            <a:off x="708983" y="160245"/>
            <a:ext cx="4465437" cy="220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</a:rPr>
              <a:t>Килимок-помічничок</a:t>
            </a:r>
            <a:r>
              <a:rPr lang="en-US" sz="3200" b="1" dirty="0">
                <a:solidFill>
                  <a:srgbClr val="C00000"/>
                </a:solidFill>
              </a:rPr>
              <a:t>,</a:t>
            </a:r>
            <a:endParaRPr lang="uk-UA" sz="3200" b="1" dirty="0">
              <a:solidFill>
                <a:srgbClr val="C00000"/>
              </a:solidFill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</a:rPr>
              <a:t>Посмугований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бочок</a:t>
            </a:r>
            <a:r>
              <a:rPr lang="en-US" sz="3200" b="1" dirty="0">
                <a:solidFill>
                  <a:srgbClr val="C00000"/>
                </a:solidFill>
              </a:rPr>
              <a:t>,</a:t>
            </a:r>
            <a:endParaRPr lang="en-US" sz="3200" b="1" dirty="0">
              <a:solidFill>
                <a:srgbClr val="C00000"/>
              </a:solidFill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</a:rPr>
              <a:t>На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дорозі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примостився</a:t>
            </a:r>
            <a:r>
              <a:rPr lang="en-US" sz="3200" b="1" dirty="0">
                <a:solidFill>
                  <a:srgbClr val="C00000"/>
                </a:solidFill>
              </a:rPr>
              <a:t>,</a:t>
            </a:r>
            <a:endParaRPr lang="en-US" sz="3200" b="1" dirty="0">
              <a:solidFill>
                <a:srgbClr val="C00000"/>
              </a:solidFill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</a:rPr>
              <a:t>Пішоходові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згодився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FD977800-9970-4F63-9137-4042D89DA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" y="2361063"/>
            <a:ext cx="6084754" cy="43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51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Зображення, що містить підлога, надворі&#10;&#10;Опис створено з високим рівнем достовірності">
            <a:extLst>
              <a:ext uri="{FF2B5EF4-FFF2-40B4-BE49-F238E27FC236}">
                <a16:creationId xmlns="" xmlns:a16="http://schemas.microsoft.com/office/drawing/2014/main" id="{6DF578BC-5DE1-41BC-80FE-58BD9D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3219"/>
            <a:ext cx="12187705" cy="6918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18A390-99B7-4117-8676-75E4AB8AD3FA}"/>
              </a:ext>
            </a:extLst>
          </p:cNvPr>
          <p:cNvSpPr txBox="1"/>
          <p:nvPr/>
        </p:nvSpPr>
        <p:spPr>
          <a:xfrm>
            <a:off x="655321" y="492950"/>
            <a:ext cx="4776675" cy="18738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Ти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рушай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зі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мною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в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ногу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Перейдемо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вдвох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дорогу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Під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землею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проведу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той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бік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переведу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5" descr="Зображення, що містить іграшка, конструктор&#10;&#10;Опис створено з дуже високим рівнем достовірності">
            <a:extLst>
              <a:ext uri="{FF2B5EF4-FFF2-40B4-BE49-F238E27FC236}">
                <a16:creationId xmlns="" xmlns:a16="http://schemas.microsoft.com/office/drawing/2014/main" id="{7DD8B92F-CCA6-44DA-9A9A-3615B17CF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7" r="7429" b="-2"/>
          <a:stretch/>
        </p:blipFill>
        <p:spPr>
          <a:xfrm>
            <a:off x="6544257" y="10"/>
            <a:ext cx="5647742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7B562B5-7FCA-4B44-B8ED-47B1C84CE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24" y="4036732"/>
            <a:ext cx="3827172" cy="2519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809E31-15BB-4B3C-9BB0-79506E2AF13A}"/>
              </a:ext>
            </a:extLst>
          </p:cNvPr>
          <p:cNvSpPr txBox="1"/>
          <p:nvPr/>
        </p:nvSpPr>
        <p:spPr>
          <a:xfrm>
            <a:off x="291922" y="3372118"/>
            <a:ext cx="5286777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>
                <a:latin typeface="Times New Roman"/>
                <a:cs typeface="Calibri"/>
              </a:rPr>
              <a:t>Знак підземного переходу</a:t>
            </a:r>
            <a:r>
              <a:rPr lang="uk-UA" sz="2800" dirty="0">
                <a:latin typeface="Times New Roman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62200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450</Words>
  <Application>Microsoft Office PowerPoint</Application>
  <PresentationFormat>Довільний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222</dc:creator>
  <cp:lastModifiedBy>222</cp:lastModifiedBy>
  <cp:revision>425</cp:revision>
  <dcterms:created xsi:type="dcterms:W3CDTF">2012-07-30T23:42:41Z</dcterms:created>
  <dcterms:modified xsi:type="dcterms:W3CDTF">2021-04-08T07:08:34Z</dcterms:modified>
</cp:coreProperties>
</file>