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slide" Target="slide9.xml"/><Relationship Id="rId3" Type="http://schemas.openxmlformats.org/officeDocument/2006/relationships/slide" Target="slide8.xml"/><Relationship Id="rId7" Type="http://schemas.openxmlformats.org/officeDocument/2006/relationships/slide" Target="slide10.xml"/><Relationship Id="rId12" Type="http://schemas.openxmlformats.org/officeDocument/2006/relationships/image" Target="../media/image9.png"/><Relationship Id="rId2" Type="http://schemas.openxmlformats.org/officeDocument/2006/relationships/image" Target="../media/image4.jpe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slide" Target="slide5.xml"/><Relationship Id="rId5" Type="http://schemas.openxmlformats.org/officeDocument/2006/relationships/slide" Target="slide6.xml"/><Relationship Id="rId15" Type="http://schemas.openxmlformats.org/officeDocument/2006/relationships/slide" Target="slide7.xml"/><Relationship Id="rId10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slide" Target="slide4.xml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400" b="1" dirty="0" err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Обов</a:t>
            </a:r>
            <a:r>
              <a:rPr lang="en-US" sz="44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’</a:t>
            </a:r>
            <a:r>
              <a:rPr lang="uk-UA" sz="4400" b="1" dirty="0" err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язки</a:t>
            </a:r>
            <a:r>
              <a:rPr lang="uk-UA" sz="44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 і права пішоходів</a:t>
            </a:r>
            <a:endParaRPr lang="ru-RU" sz="44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sz="1900" dirty="0" smtClean="0"/>
              <a:t>Вікторин</a:t>
            </a:r>
            <a:r>
              <a:rPr lang="uk-UA" sz="1900" dirty="0"/>
              <a:t>у</a:t>
            </a:r>
            <a:endParaRPr lang="uk-UA" sz="1900" dirty="0"/>
          </a:p>
          <a:p>
            <a:pPr algn="ctr"/>
            <a:r>
              <a:rPr lang="uk-UA" sz="1900" dirty="0"/>
              <a:t>п</a:t>
            </a:r>
            <a:r>
              <a:rPr lang="uk-UA" sz="1900" dirty="0" smtClean="0"/>
              <a:t>ідготувала </a:t>
            </a:r>
            <a:endParaRPr lang="uk-UA" sz="1900" dirty="0"/>
          </a:p>
          <a:p>
            <a:pPr algn="ctr"/>
            <a:r>
              <a:rPr lang="uk-UA" sz="1900" dirty="0"/>
              <a:t>Валентина </a:t>
            </a:r>
            <a:r>
              <a:rPr lang="uk-UA" sz="1900" dirty="0" smtClean="0"/>
              <a:t>Панченко</a:t>
            </a:r>
          </a:p>
          <a:p>
            <a:pPr algn="ctr"/>
            <a:endParaRPr lang="uk-UA" dirty="0"/>
          </a:p>
          <a:p>
            <a:pPr algn="ctr"/>
            <a:r>
              <a:rPr lang="ru-RU" sz="1000" dirty="0" err="1"/>
              <a:t>Використано</a:t>
            </a:r>
            <a:r>
              <a:rPr lang="ru-RU" sz="1000" dirty="0"/>
              <a:t> </a:t>
            </a:r>
            <a:r>
              <a:rPr lang="ru-RU" sz="1000" dirty="0" err="1"/>
              <a:t>матеріали</a:t>
            </a:r>
            <a:r>
              <a:rPr lang="ru-RU" sz="1000" dirty="0"/>
              <a:t> </a:t>
            </a:r>
            <a:r>
              <a:rPr lang="ru-RU" sz="1000" dirty="0" err="1"/>
              <a:t>інтернет</a:t>
            </a:r>
            <a:r>
              <a:rPr lang="ru-RU" sz="1000" dirty="0"/>
              <a:t> – ресурсу</a:t>
            </a:r>
            <a:endParaRPr lang="ru-RU" sz="1000" dirty="0"/>
          </a:p>
        </p:txBody>
      </p:sp>
      <p:pic>
        <p:nvPicPr>
          <p:cNvPr id="1027" name="Picture 3" descr="C:\Users\Владимир\Desktop\81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094" y="91487"/>
            <a:ext cx="2309242" cy="20413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BB26EE8B-0826-1147-907D-C485471FAE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71" y="1014926"/>
            <a:ext cx="3976705" cy="354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94462" y="-138301"/>
            <a:ext cx="34483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Обов</a:t>
            </a:r>
            <a:r>
              <a:rPr lang="en-US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’</a:t>
            </a:r>
            <a:r>
              <a:rPr lang="uk-UA" sz="2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язки</a:t>
            </a:r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 і права</a:t>
            </a:r>
          </a:p>
          <a:p>
            <a:pPr algn="ctr"/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 пішоходів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38656"/>
            <a:ext cx="2160000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1619672" y="5589240"/>
            <a:ext cx="4320480" cy="7920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08268" y="5692896"/>
            <a:ext cx="5613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3200" b="1" dirty="0">
                <a:ln/>
                <a:solidFill>
                  <a:schemeClr val="accent3"/>
                </a:solidFill>
              </a:rPr>
              <a:t>Ні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19872" y="105273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дозволяється</a:t>
            </a:r>
            <a:r>
              <a:rPr lang="ru-RU" sz="2800" dirty="0"/>
              <a:t> </a:t>
            </a:r>
            <a:r>
              <a:rPr lang="ru-RU" sz="2800" dirty="0" err="1"/>
              <a:t>пішоходам</a:t>
            </a:r>
            <a:r>
              <a:rPr lang="ru-RU" sz="2800" dirty="0"/>
              <a:t>  </a:t>
            </a:r>
            <a:r>
              <a:rPr lang="ru-RU" sz="2800" dirty="0" err="1"/>
              <a:t>раптово</a:t>
            </a:r>
            <a:r>
              <a:rPr lang="ru-RU" sz="2800" dirty="0"/>
              <a:t> </a:t>
            </a:r>
            <a:r>
              <a:rPr lang="ru-RU" sz="2800" dirty="0" err="1"/>
              <a:t>виходити</a:t>
            </a:r>
            <a:r>
              <a:rPr lang="ru-RU" sz="2800" dirty="0"/>
              <a:t>, </a:t>
            </a:r>
            <a:r>
              <a:rPr lang="ru-RU" sz="2800" dirty="0" err="1"/>
              <a:t>вибігати</a:t>
            </a:r>
            <a:r>
              <a:rPr lang="ru-RU" sz="2800" dirty="0"/>
              <a:t> на </a:t>
            </a:r>
            <a:r>
              <a:rPr lang="ru-RU" sz="2800" dirty="0" err="1"/>
              <a:t>проїзну</a:t>
            </a:r>
            <a:r>
              <a:rPr lang="ru-RU" sz="2800" dirty="0"/>
              <a:t> </a:t>
            </a:r>
            <a:r>
              <a:rPr lang="ru-RU" sz="2800" dirty="0" err="1"/>
              <a:t>частину</a:t>
            </a:r>
            <a:r>
              <a:rPr lang="ru-RU" sz="2800" dirty="0"/>
              <a:t>, в тому </a:t>
            </a:r>
            <a:r>
              <a:rPr lang="ru-RU" sz="2800" dirty="0" err="1"/>
              <a:t>числі</a:t>
            </a:r>
            <a:r>
              <a:rPr lang="ru-RU" sz="2800" dirty="0"/>
              <a:t> на </a:t>
            </a:r>
            <a:r>
              <a:rPr lang="ru-RU" sz="2800" dirty="0" err="1"/>
              <a:t>пішохідний</a:t>
            </a:r>
            <a:r>
              <a:rPr lang="ru-RU" sz="2800" dirty="0"/>
              <a:t> </a:t>
            </a:r>
            <a:r>
              <a:rPr lang="ru-RU" sz="2800" dirty="0" err="1"/>
              <a:t>перехід</a:t>
            </a:r>
            <a:r>
              <a:rPr lang="ru-RU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0534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94462" y="-138301"/>
            <a:ext cx="34483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Обов</a:t>
            </a:r>
            <a:r>
              <a:rPr lang="en-US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’</a:t>
            </a:r>
            <a:r>
              <a:rPr lang="uk-UA" sz="2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язки</a:t>
            </a:r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 і права</a:t>
            </a:r>
          </a:p>
          <a:p>
            <a:pPr algn="ctr"/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 пішоходів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5262" y="1910724"/>
            <a:ext cx="468589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5400" b="1" dirty="0">
                <a:ln/>
                <a:solidFill>
                  <a:schemeClr val="accent3"/>
                </a:solidFill>
              </a:rPr>
              <a:t>Вітаємо </a:t>
            </a:r>
          </a:p>
          <a:p>
            <a:pPr algn="ctr"/>
            <a:r>
              <a:rPr lang="uk-UA" sz="5400" b="1" dirty="0">
                <a:ln/>
                <a:solidFill>
                  <a:schemeClr val="accent3"/>
                </a:solidFill>
              </a:rPr>
              <a:t>переможців </a:t>
            </a:r>
          </a:p>
          <a:p>
            <a:pPr algn="ctr"/>
            <a:r>
              <a:rPr lang="uk-UA" sz="5400" b="1" dirty="0">
                <a:ln/>
                <a:solidFill>
                  <a:schemeClr val="accent3"/>
                </a:solidFill>
              </a:rPr>
              <a:t>гри!!!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2" name="Рисунок 2">
            <a:extLst>
              <a:ext uri="{FF2B5EF4-FFF2-40B4-BE49-F238E27FC236}">
                <a16:creationId xmlns:a16="http://schemas.microsoft.com/office/drawing/2014/main" xmlns="" id="{ED8E4AFE-57AF-A448-A4B0-BD8ACDCE7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81160" y="1628800"/>
            <a:ext cx="3012157" cy="411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99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84367" y="-138301"/>
            <a:ext cx="366856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Дорожні знаки для</a:t>
            </a:r>
          </a:p>
          <a:p>
            <a:pPr algn="ctr"/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 пішоходів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</a:endParaRPr>
          </a:p>
        </p:txBody>
      </p:sp>
      <p:pic>
        <p:nvPicPr>
          <p:cNvPr id="2050" name="Picture 2" descr="C:\Users\Владимир\Desktop\01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51126"/>
            <a:ext cx="28575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39" y="476672"/>
            <a:ext cx="973623" cy="9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54" y="1676236"/>
            <a:ext cx="975255" cy="9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42003" y="548680"/>
            <a:ext cx="30299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ru-RU" sz="20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2000" b="1" cap="none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ішохідний</a:t>
            </a:r>
            <a:r>
              <a:rPr lang="ru-RU" sz="2000" b="1" cap="none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перехід</a:t>
            </a:r>
            <a:endParaRPr lang="ru-RU" sz="2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5" y="2236802"/>
            <a:ext cx="44887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ru-RU" sz="20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2000" b="1" cap="none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ідземний</a:t>
            </a:r>
            <a:r>
              <a:rPr lang="ru-RU" sz="2000" b="1" cap="none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2000" b="1" cap="none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ішохідний</a:t>
            </a:r>
            <a:r>
              <a:rPr lang="ru-RU" sz="2000" b="1" cap="none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перехід</a:t>
            </a:r>
            <a:endParaRPr lang="ru-RU" sz="20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08" y="2924944"/>
            <a:ext cx="975254" cy="9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493163" y="3460938"/>
            <a:ext cx="459773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ru-RU" sz="2000" b="1" cap="none" spc="50" dirty="0" err="1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надземний</a:t>
            </a:r>
            <a:r>
              <a:rPr lang="ru-RU" sz="2000" b="1" cap="none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spc="50" dirty="0" err="1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2000" b="1" cap="none" spc="50" dirty="0" err="1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ішохідний</a:t>
            </a:r>
            <a:r>
              <a:rPr lang="ru-RU" sz="2000" b="1" cap="none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перехід</a:t>
            </a:r>
            <a:endParaRPr lang="ru-RU" sz="2000" b="1" cap="none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362" y="1122325"/>
            <a:ext cx="972000" cy="9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553466" y="1340768"/>
            <a:ext cx="39789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рух </a:t>
            </a:r>
            <a:r>
              <a:rPr lang="ru-RU" sz="2000" b="1" cap="none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пішоходів</a:t>
            </a:r>
            <a:r>
              <a:rPr lang="ru-RU" sz="20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заборонено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01016"/>
            <a:ext cx="972000" cy="9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4575195" y="2852936"/>
            <a:ext cx="345318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ru-RU" sz="2000" b="1" spc="50" dirty="0" err="1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2000" b="1" cap="none" spc="50" dirty="0" err="1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оріжка</a:t>
            </a:r>
            <a:r>
              <a:rPr lang="ru-RU" sz="2000" b="1" cap="none" spc="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для </a:t>
            </a:r>
            <a:r>
              <a:rPr lang="ru-RU" sz="2000" b="1" cap="none" spc="50" dirty="0" err="1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пішоходів</a:t>
            </a:r>
            <a:endParaRPr lang="ru-RU" sz="2000" b="1" cap="none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08" y="3935724"/>
            <a:ext cx="975254" cy="9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4573768" y="4221088"/>
            <a:ext cx="244650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ru-RU" sz="2000" b="1" spc="50" dirty="0" err="1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2000" b="1" cap="none" spc="50" dirty="0" err="1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ішохідна</a:t>
            </a:r>
            <a:r>
              <a:rPr lang="ru-RU" sz="2000" b="1" cap="none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зона</a:t>
            </a: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945" y="5157192"/>
            <a:ext cx="975254" cy="9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4541543" y="5405154"/>
            <a:ext cx="344517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ru-RU" sz="2000" b="1" cap="none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кінець</a:t>
            </a:r>
            <a:r>
              <a:rPr lang="ru-RU" sz="2000" b="1" cap="none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2000" b="1" cap="none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ішохідної</a:t>
            </a:r>
            <a:r>
              <a:rPr lang="ru-RU" sz="2000" b="1" cap="none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зони</a:t>
            </a:r>
            <a:endParaRPr lang="ru-RU" sz="2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278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3" grpId="0"/>
      <p:bldP spid="15" grpId="0"/>
      <p:bldP spid="18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50117" y="44624"/>
            <a:ext cx="31370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Конкурс команд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</a:endParaRPr>
          </a:p>
        </p:txBody>
      </p:sp>
      <p:pic>
        <p:nvPicPr>
          <p:cNvPr id="2050" name="Picture 2" descr="C:\Users\Владимир\Desktop\01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51126"/>
            <a:ext cx="28575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501890"/>
            <a:ext cx="973623" cy="9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24744"/>
            <a:ext cx="975255" cy="9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836712"/>
            <a:ext cx="972000" cy="9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635" y="2569398"/>
            <a:ext cx="975254" cy="9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513" y="1597179"/>
            <a:ext cx="972000" cy="9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8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607" y="5013176"/>
            <a:ext cx="975254" cy="9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9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430" y="3212976"/>
            <a:ext cx="975254" cy="9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350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50117" y="44624"/>
            <a:ext cx="31370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Конкурс команд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92" y="506289"/>
            <a:ext cx="2167247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12076" y="1510913"/>
            <a:ext cx="57203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/>
              <a:t>Якого боку повинні триматися  пішоходи, рухаючись по тротуарах і пішохідних доріжках?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19672" y="5589240"/>
            <a:ext cx="4320480" cy="7920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1803" y="5692896"/>
            <a:ext cx="19143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>
                <a:ln/>
                <a:solidFill>
                  <a:schemeClr val="accent3"/>
                </a:solidFill>
                <a:effectLst/>
              </a:rPr>
              <a:t>Правого</a:t>
            </a:r>
          </a:p>
        </p:txBody>
      </p:sp>
    </p:spTree>
    <p:extLst>
      <p:ext uri="{BB962C8B-B14F-4D97-AF65-F5344CB8AC3E}">
        <p14:creationId xmlns:p14="http://schemas.microsoft.com/office/powerpoint/2010/main" val="114567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94462" y="-138301"/>
            <a:ext cx="34483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Обов</a:t>
            </a:r>
            <a:r>
              <a:rPr lang="en-US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’</a:t>
            </a:r>
            <a:r>
              <a:rPr lang="uk-UA" sz="2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язки</a:t>
            </a:r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 і права</a:t>
            </a:r>
          </a:p>
          <a:p>
            <a:pPr algn="ctr"/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 пішоходів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33" y="501572"/>
            <a:ext cx="2160000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1619672" y="5589240"/>
            <a:ext cx="4320480" cy="7920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42944" y="5550331"/>
            <a:ext cx="36920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2400" b="1" dirty="0">
                <a:ln/>
                <a:solidFill>
                  <a:schemeClr val="accent3"/>
                </a:solidFill>
              </a:rPr>
              <a:t>Назустріч руху </a:t>
            </a:r>
          </a:p>
          <a:p>
            <a:pPr algn="ctr"/>
            <a:r>
              <a:rPr lang="uk-UA" sz="2400" b="1" dirty="0">
                <a:ln/>
                <a:solidFill>
                  <a:schemeClr val="accent3"/>
                </a:solidFill>
              </a:rPr>
              <a:t>транспортних засобів</a:t>
            </a:r>
            <a:endParaRPr lang="ru-RU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5816" y="1196752"/>
            <a:ext cx="5720363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Як </a:t>
            </a:r>
            <a:r>
              <a:rPr lang="ru-RU" sz="3200" dirty="0" err="1"/>
              <a:t>повинні</a:t>
            </a:r>
            <a:r>
              <a:rPr lang="ru-RU" sz="3200" dirty="0"/>
              <a:t> </a:t>
            </a:r>
            <a:r>
              <a:rPr lang="ru-RU" sz="3200" dirty="0" err="1"/>
              <a:t>йти</a:t>
            </a:r>
            <a:r>
              <a:rPr lang="ru-RU" sz="3200" dirty="0"/>
              <a:t> </a:t>
            </a:r>
            <a:r>
              <a:rPr lang="ru-RU" sz="3200" dirty="0" err="1"/>
              <a:t>пішоходи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рухаються</a:t>
            </a:r>
            <a:r>
              <a:rPr lang="ru-RU" sz="3200" dirty="0"/>
              <a:t> </a:t>
            </a:r>
            <a:r>
              <a:rPr lang="ru-RU" sz="3200" dirty="0" err="1"/>
              <a:t>узбіччям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краєм</a:t>
            </a:r>
            <a:r>
              <a:rPr lang="ru-RU" sz="3200" dirty="0"/>
              <a:t> </a:t>
            </a:r>
            <a:r>
              <a:rPr lang="ru-RU" sz="3200" dirty="0" err="1"/>
              <a:t>проїзної</a:t>
            </a:r>
            <a:r>
              <a:rPr lang="ru-RU" sz="3200" dirty="0"/>
              <a:t> </a:t>
            </a:r>
            <a:r>
              <a:rPr lang="ru-RU" sz="3200" dirty="0" err="1"/>
              <a:t>частини</a:t>
            </a:r>
            <a:r>
              <a:rPr lang="ru-RU" sz="3200" dirty="0"/>
              <a:t> за межами </a:t>
            </a:r>
            <a:r>
              <a:rPr lang="ru-RU" sz="3200" dirty="0" err="1"/>
              <a:t>населених</a:t>
            </a:r>
            <a:r>
              <a:rPr lang="ru-RU" sz="3200" dirty="0"/>
              <a:t> </a:t>
            </a:r>
            <a:r>
              <a:rPr lang="ru-RU" sz="3200" dirty="0" err="1"/>
              <a:t>пунктів</a:t>
            </a:r>
            <a:r>
              <a:rPr lang="ru-RU" sz="3200" dirty="0"/>
              <a:t>, </a:t>
            </a:r>
            <a:r>
              <a:rPr lang="ru-RU" sz="3200" dirty="0" err="1"/>
              <a:t>назустріч</a:t>
            </a:r>
            <a:r>
              <a:rPr lang="ru-RU" sz="3200" dirty="0"/>
              <a:t> руху </a:t>
            </a:r>
            <a:r>
              <a:rPr lang="ru-RU" sz="3200" dirty="0" err="1"/>
              <a:t>транспортних</a:t>
            </a:r>
            <a:r>
              <a:rPr lang="ru-RU" sz="3200" dirty="0"/>
              <a:t> </a:t>
            </a:r>
            <a:r>
              <a:rPr lang="ru-RU" sz="3200" dirty="0" err="1"/>
              <a:t>засобів</a:t>
            </a:r>
            <a:r>
              <a:rPr lang="ru-RU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2738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94462" y="-138301"/>
            <a:ext cx="34483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Обов</a:t>
            </a:r>
            <a:r>
              <a:rPr lang="en-US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’</a:t>
            </a:r>
            <a:r>
              <a:rPr lang="uk-UA" sz="2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язки</a:t>
            </a:r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 і права</a:t>
            </a:r>
          </a:p>
          <a:p>
            <a:pPr algn="ctr"/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 пішоходів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527180"/>
            <a:ext cx="2313251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1619672" y="5589240"/>
            <a:ext cx="4320480" cy="7920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97529" y="5517232"/>
            <a:ext cx="46586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>
                <a:ln/>
                <a:solidFill>
                  <a:schemeClr val="accent3"/>
                </a:solidFill>
                <a:effectLst/>
              </a:rPr>
              <a:t>Сигналами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</a:rPr>
              <a:t>регулювальника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  <a:p>
            <a:pPr algn="ctr"/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</a:rPr>
              <a:t>або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</a:rPr>
              <a:t>світлофора</a:t>
            </a:r>
            <a:endParaRPr lang="ru-RU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5816" y="1931348"/>
            <a:ext cx="5720363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/>
              <a:t>Якимим</a:t>
            </a:r>
            <a:r>
              <a:rPr lang="ru-RU" sz="3200" dirty="0"/>
              <a:t> сигналами </a:t>
            </a:r>
            <a:r>
              <a:rPr lang="ru-RU" sz="3200" dirty="0" err="1"/>
              <a:t>повинні</a:t>
            </a:r>
            <a:r>
              <a:rPr lang="ru-RU" sz="3200" dirty="0"/>
              <a:t> </a:t>
            </a:r>
            <a:r>
              <a:rPr lang="ru-RU" sz="3200" dirty="0" err="1"/>
              <a:t>керуватися</a:t>
            </a:r>
            <a:r>
              <a:rPr lang="ru-RU" sz="3200" dirty="0"/>
              <a:t> </a:t>
            </a:r>
            <a:r>
              <a:rPr lang="ru-RU" sz="3200" dirty="0" err="1"/>
              <a:t>пішоходи</a:t>
            </a:r>
            <a:r>
              <a:rPr lang="ru-RU" sz="3200" dirty="0"/>
              <a:t> у </a:t>
            </a:r>
            <a:r>
              <a:rPr lang="ru-RU" sz="3200" dirty="0" err="1"/>
              <a:t>місцях</a:t>
            </a:r>
            <a:r>
              <a:rPr lang="ru-RU" sz="3200" dirty="0"/>
              <a:t>, де рух </a:t>
            </a:r>
            <a:r>
              <a:rPr lang="ru-RU" sz="3200" dirty="0" err="1"/>
              <a:t>регулюється</a:t>
            </a:r>
            <a:r>
              <a:rPr lang="ru-RU" sz="32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8718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94462" y="-138301"/>
            <a:ext cx="34483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Обов</a:t>
            </a:r>
            <a:r>
              <a:rPr lang="en-US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’</a:t>
            </a:r>
            <a:r>
              <a:rPr lang="uk-UA" sz="2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язки</a:t>
            </a:r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 і права</a:t>
            </a:r>
          </a:p>
          <a:p>
            <a:pPr algn="ctr"/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 пішоходів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</a:endParaRPr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8" y="476670"/>
            <a:ext cx="2167233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1619672" y="5589240"/>
            <a:ext cx="4320480" cy="7920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61433" y="5517232"/>
            <a:ext cx="44550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</a:rPr>
              <a:t>Відсутності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</a:rPr>
              <a:t>транспортних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  <a:p>
            <a:pPr algn="ctr"/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</a:rPr>
              <a:t>засобів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</a:rPr>
              <a:t>,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</a:rPr>
              <a:t>що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</a:rPr>
              <a:t>наближаються</a:t>
            </a:r>
            <a:endParaRPr lang="ru-RU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45907" y="119675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/>
              <a:t>Закінчіть</a:t>
            </a:r>
            <a:r>
              <a:rPr lang="ru-RU" sz="2400" dirty="0"/>
              <a:t> </a:t>
            </a:r>
            <a:r>
              <a:rPr lang="ru-RU" sz="2400" dirty="0" err="1"/>
              <a:t>речення</a:t>
            </a:r>
            <a:r>
              <a:rPr lang="ru-RU" sz="2400" dirty="0"/>
              <a:t>: «Перед </a:t>
            </a:r>
            <a:r>
              <a:rPr lang="ru-RU" sz="2400" dirty="0" err="1"/>
              <a:t>виходом</a:t>
            </a:r>
            <a:r>
              <a:rPr lang="ru-RU" sz="2400" dirty="0"/>
              <a:t> на </a:t>
            </a:r>
            <a:r>
              <a:rPr lang="ru-RU" sz="2400" dirty="0" err="1"/>
              <a:t>проїзну</a:t>
            </a:r>
            <a:r>
              <a:rPr lang="ru-RU" sz="2400" dirty="0"/>
              <a:t> </a:t>
            </a:r>
            <a:r>
              <a:rPr lang="ru-RU" sz="2400" dirty="0" err="1"/>
              <a:t>частину</a:t>
            </a:r>
            <a:r>
              <a:rPr lang="ru-RU" sz="2400" dirty="0"/>
              <a:t> </a:t>
            </a:r>
            <a:r>
              <a:rPr lang="ru-RU" sz="2400" dirty="0" err="1"/>
              <a:t>з-за</a:t>
            </a:r>
            <a:r>
              <a:rPr lang="ru-RU" sz="2400" dirty="0"/>
              <a:t> </a:t>
            </a:r>
            <a:r>
              <a:rPr lang="ru-RU" sz="2400" dirty="0" err="1"/>
              <a:t>транспортних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стоять, та </a:t>
            </a:r>
            <a:r>
              <a:rPr lang="ru-RU" sz="2400" dirty="0" err="1"/>
              <a:t>будь-яких</a:t>
            </a:r>
            <a:r>
              <a:rPr lang="ru-RU" sz="2400" dirty="0"/>
              <a:t> </a:t>
            </a:r>
            <a:r>
              <a:rPr lang="ru-RU" sz="2400" dirty="0" err="1"/>
              <a:t>об’єктів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обмежують</a:t>
            </a:r>
            <a:r>
              <a:rPr lang="ru-RU" sz="2400" dirty="0"/>
              <a:t> </a:t>
            </a:r>
            <a:r>
              <a:rPr lang="ru-RU" sz="2400" dirty="0" err="1"/>
              <a:t>оглядовість</a:t>
            </a:r>
            <a:r>
              <a:rPr lang="ru-RU" sz="2400" dirty="0"/>
              <a:t>, </a:t>
            </a:r>
            <a:r>
              <a:rPr lang="ru-RU" sz="2400" dirty="0" err="1"/>
              <a:t>пішоходи</a:t>
            </a:r>
            <a:r>
              <a:rPr lang="ru-RU" sz="2400" dirty="0"/>
              <a:t> </a:t>
            </a:r>
            <a:r>
              <a:rPr lang="ru-RU" sz="2400" dirty="0" err="1"/>
              <a:t>повинні</a:t>
            </a:r>
            <a:r>
              <a:rPr lang="ru-RU" sz="2400" dirty="0"/>
              <a:t> </a:t>
            </a:r>
            <a:r>
              <a:rPr lang="ru-RU" sz="2400" dirty="0" err="1"/>
              <a:t>впевнитись</a:t>
            </a:r>
            <a:r>
              <a:rPr lang="ru-RU" sz="2400" dirty="0"/>
              <a:t> у …»</a:t>
            </a:r>
          </a:p>
        </p:txBody>
      </p:sp>
    </p:spTree>
    <p:extLst>
      <p:ext uri="{BB962C8B-B14F-4D97-AF65-F5344CB8AC3E}">
        <p14:creationId xmlns:p14="http://schemas.microsoft.com/office/powerpoint/2010/main" val="121149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94462" y="-138301"/>
            <a:ext cx="34483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Обов</a:t>
            </a:r>
            <a:r>
              <a:rPr lang="en-US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’</a:t>
            </a:r>
            <a:r>
              <a:rPr lang="uk-UA" sz="2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язки</a:t>
            </a:r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 і права</a:t>
            </a:r>
          </a:p>
          <a:p>
            <a:pPr algn="ctr"/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 пішоходів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576" y="548680"/>
            <a:ext cx="2156393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1619672" y="5589240"/>
            <a:ext cx="4320480" cy="7920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24750" y="5589240"/>
            <a:ext cx="43284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2200" b="1" dirty="0">
                <a:ln/>
                <a:solidFill>
                  <a:schemeClr val="accent3"/>
                </a:solidFill>
              </a:rPr>
              <a:t>Лише з боку дверей і </a:t>
            </a:r>
          </a:p>
          <a:p>
            <a:pPr algn="ctr"/>
            <a:r>
              <a:rPr lang="uk-UA" sz="2200" b="1" dirty="0">
                <a:ln/>
                <a:solidFill>
                  <a:schemeClr val="accent3"/>
                </a:solidFill>
              </a:rPr>
              <a:t>тільки після зупинки трамвая</a:t>
            </a:r>
            <a:endParaRPr lang="ru-RU" sz="2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19872" y="820331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/>
              <a:t>З </a:t>
            </a:r>
            <a:r>
              <a:rPr lang="ru-RU" sz="2800" dirty="0" err="1"/>
              <a:t>якого</a:t>
            </a:r>
            <a:r>
              <a:rPr lang="ru-RU" sz="2800" dirty="0"/>
              <a:t> боку та коли </a:t>
            </a:r>
            <a:r>
              <a:rPr lang="ru-RU" sz="2800" dirty="0" err="1"/>
              <a:t>дозволяється</a:t>
            </a:r>
            <a:r>
              <a:rPr lang="ru-RU" sz="2800" dirty="0"/>
              <a:t> </a:t>
            </a:r>
            <a:r>
              <a:rPr lang="ru-RU" sz="2800" dirty="0" err="1"/>
              <a:t>пішоходам</a:t>
            </a:r>
            <a:r>
              <a:rPr lang="ru-RU" sz="2800" dirty="0"/>
              <a:t> </a:t>
            </a:r>
            <a:r>
              <a:rPr lang="ru-RU" sz="2800" dirty="0" err="1"/>
              <a:t>виходити</a:t>
            </a:r>
            <a:r>
              <a:rPr lang="ru-RU" sz="2800" dirty="0"/>
              <a:t> на </a:t>
            </a:r>
            <a:r>
              <a:rPr lang="ru-RU" sz="2800" dirty="0" err="1"/>
              <a:t>проїзну</a:t>
            </a:r>
            <a:r>
              <a:rPr lang="ru-RU" sz="2800" dirty="0"/>
              <a:t> </a:t>
            </a:r>
            <a:r>
              <a:rPr lang="ru-RU" sz="2800" dirty="0" err="1"/>
              <a:t>частину</a:t>
            </a:r>
            <a:r>
              <a:rPr lang="ru-RU" sz="2800" dirty="0"/>
              <a:t> на </a:t>
            </a:r>
            <a:r>
              <a:rPr lang="ru-RU" sz="2800" dirty="0" err="1"/>
              <a:t>трамвайних</a:t>
            </a:r>
            <a:r>
              <a:rPr lang="ru-RU" sz="2800" dirty="0"/>
              <a:t> </a:t>
            </a:r>
            <a:r>
              <a:rPr lang="ru-RU" sz="2800" dirty="0" err="1"/>
              <a:t>зупинках</a:t>
            </a:r>
            <a:r>
              <a:rPr lang="ru-RU" sz="2800" dirty="0"/>
              <a:t>, не </a:t>
            </a:r>
            <a:r>
              <a:rPr lang="ru-RU" sz="2800" dirty="0" err="1"/>
              <a:t>обладнаних</a:t>
            </a:r>
            <a:r>
              <a:rPr lang="ru-RU" sz="2800" dirty="0"/>
              <a:t> </a:t>
            </a:r>
            <a:r>
              <a:rPr lang="ru-RU" sz="2800" dirty="0" err="1"/>
              <a:t>посадковими</a:t>
            </a:r>
            <a:r>
              <a:rPr lang="ru-RU" sz="2800" dirty="0"/>
              <a:t> </a:t>
            </a:r>
            <a:r>
              <a:rPr lang="ru-RU" sz="2800" dirty="0" err="1"/>
              <a:t>майданчиками</a:t>
            </a:r>
            <a:r>
              <a:rPr lang="ru-RU" sz="28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21068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94462" y="-138301"/>
            <a:ext cx="34483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Обов</a:t>
            </a:r>
            <a:r>
              <a:rPr lang="en-US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’</a:t>
            </a:r>
            <a:r>
              <a:rPr lang="uk-UA" sz="2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язки</a:t>
            </a:r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 і права</a:t>
            </a:r>
          </a:p>
          <a:p>
            <a:pPr algn="ctr"/>
            <a:r>
              <a:rPr lang="uk-UA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 пішоходів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79"/>
            <a:ext cx="2167231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1619672" y="5589240"/>
            <a:ext cx="4320480" cy="7920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63998" y="5692896"/>
            <a:ext cx="8499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3200" b="1" dirty="0">
                <a:ln/>
                <a:solidFill>
                  <a:schemeClr val="accent3"/>
                </a:solidFill>
              </a:rPr>
              <a:t>Так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03848" y="843677"/>
            <a:ext cx="51125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u="sng" dirty="0">
                <a:solidFill>
                  <a:srgbClr val="FF0000"/>
                </a:solidFill>
              </a:rPr>
              <a:t>Дайте </a:t>
            </a:r>
            <a:r>
              <a:rPr lang="ru-RU" sz="2400" u="sng" dirty="0" err="1">
                <a:solidFill>
                  <a:srgbClr val="FF0000"/>
                </a:solidFill>
              </a:rPr>
              <a:t>відповідь</a:t>
            </a:r>
            <a:r>
              <a:rPr lang="ru-RU" sz="2400" u="sng" dirty="0">
                <a:solidFill>
                  <a:srgbClr val="FF0000"/>
                </a:solidFill>
              </a:rPr>
              <a:t> «так» </a:t>
            </a:r>
            <a:r>
              <a:rPr lang="ru-RU" sz="2400" u="sng" dirty="0" err="1">
                <a:solidFill>
                  <a:srgbClr val="FF0000"/>
                </a:solidFill>
              </a:rPr>
              <a:t>або</a:t>
            </a:r>
            <a:r>
              <a:rPr lang="ru-RU" sz="2400" u="sng" dirty="0">
                <a:solidFill>
                  <a:srgbClr val="FF0000"/>
                </a:solidFill>
              </a:rPr>
              <a:t> «</a:t>
            </a:r>
            <a:r>
              <a:rPr lang="ru-RU" sz="2400" u="sng" dirty="0" err="1">
                <a:solidFill>
                  <a:srgbClr val="FF0000"/>
                </a:solidFill>
              </a:rPr>
              <a:t>ні</a:t>
            </a:r>
            <a:r>
              <a:rPr lang="ru-RU" sz="2400" u="sng" dirty="0">
                <a:solidFill>
                  <a:srgbClr val="FF0000"/>
                </a:solidFill>
              </a:rPr>
              <a:t>»:</a:t>
            </a:r>
          </a:p>
          <a:p>
            <a:pPr algn="ctr"/>
            <a:r>
              <a:rPr lang="ru-RU" sz="2400" dirty="0" err="1"/>
              <a:t>Пішохід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право на </a:t>
            </a:r>
            <a:r>
              <a:rPr lang="ru-RU" sz="2400" dirty="0" err="1"/>
              <a:t>перевагу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час переходу </a:t>
            </a:r>
            <a:r>
              <a:rPr lang="ru-RU" sz="2400" dirty="0" err="1"/>
              <a:t>проїзної</a:t>
            </a:r>
            <a:r>
              <a:rPr lang="ru-RU" sz="2400" dirty="0"/>
              <a:t> </a:t>
            </a:r>
            <a:r>
              <a:rPr lang="ru-RU" sz="2400" dirty="0" err="1"/>
              <a:t>частини</a:t>
            </a:r>
            <a:r>
              <a:rPr lang="ru-RU" sz="2400" dirty="0"/>
              <a:t> </a:t>
            </a:r>
            <a:r>
              <a:rPr lang="ru-RU" sz="2400" dirty="0" err="1"/>
              <a:t>позначеними</a:t>
            </a:r>
            <a:r>
              <a:rPr lang="ru-RU" sz="2400" dirty="0"/>
              <a:t> </a:t>
            </a:r>
            <a:r>
              <a:rPr lang="ru-RU" sz="2400" dirty="0" err="1"/>
              <a:t>нерегульованими</a:t>
            </a:r>
            <a:r>
              <a:rPr lang="ru-RU" sz="2400" dirty="0"/>
              <a:t> </a:t>
            </a:r>
            <a:r>
              <a:rPr lang="ru-RU" sz="2400" dirty="0" err="1"/>
              <a:t>пішохідними</a:t>
            </a:r>
            <a:r>
              <a:rPr lang="ru-RU" sz="2400" dirty="0"/>
              <a:t> переходами,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регульованими</a:t>
            </a:r>
            <a:r>
              <a:rPr lang="ru-RU" sz="2400" dirty="0"/>
              <a:t> переходами за </a:t>
            </a:r>
            <a:r>
              <a:rPr lang="ru-RU" sz="2400" dirty="0" err="1"/>
              <a:t>наявності</a:t>
            </a:r>
            <a:r>
              <a:rPr lang="ru-RU" sz="2400" dirty="0"/>
              <a:t> на те </a:t>
            </a:r>
            <a:r>
              <a:rPr lang="ru-RU" sz="2400" dirty="0" err="1"/>
              <a:t>відповідного</a:t>
            </a:r>
            <a:r>
              <a:rPr lang="ru-RU" sz="2400" dirty="0"/>
              <a:t> сигналу </a:t>
            </a:r>
            <a:r>
              <a:rPr lang="ru-RU" sz="2400" dirty="0" err="1"/>
              <a:t>регулювальника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світлофора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570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180</TotalTime>
  <Words>281</Words>
  <Application>Microsoft Office PowerPoint</Application>
  <PresentationFormat>Екран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Остин</vt:lpstr>
      <vt:lpstr>Обов’язки і права пішоходів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Обов’язки і права пішоходів</dc:title>
  <dc:creator>Владимир</dc:creator>
  <cp:lastModifiedBy>222</cp:lastModifiedBy>
  <cp:revision>53</cp:revision>
  <dcterms:created xsi:type="dcterms:W3CDTF">2012-12-01T16:40:51Z</dcterms:created>
  <dcterms:modified xsi:type="dcterms:W3CDTF">2021-04-09T06:39:57Z</dcterms:modified>
</cp:coreProperties>
</file>