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44b13b7d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44b13b7d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44b13b7d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44b13b7d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44b13b7d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44b13b7d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44b13b7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44b13b7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44b13b7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44b13b7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44b13b7d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44b13b7d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44b13b7d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44b13b7d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44b13b7d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44b13b7d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44b13b7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44b13b7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44b13b7d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44b13b7d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25.jpg"/><Relationship Id="rId5" Type="http://schemas.openxmlformats.org/officeDocument/2006/relationships/image" Target="../media/image22.jpg"/><Relationship Id="rId6" Type="http://schemas.openxmlformats.org/officeDocument/2006/relationships/image" Target="../media/image24.jpg"/><Relationship Id="rId7" Type="http://schemas.openxmlformats.org/officeDocument/2006/relationships/image" Target="../media/image26.jpg"/><Relationship Id="rId8"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7.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32050" y="1035263"/>
            <a:ext cx="8649900" cy="1839300"/>
          </a:xfrm>
          <a:prstGeom prst="rect">
            <a:avLst/>
          </a:prstGeom>
          <a:noFill/>
          <a:ln cap="flat" cmpd="sng" w="76200">
            <a:solidFill>
              <a:srgbClr val="00FFFF"/>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b="1" lang="ru" sz="2150">
                <a:solidFill>
                  <a:schemeClr val="dk1"/>
                </a:solidFill>
                <a:highlight>
                  <a:srgbClr val="FFFFFF"/>
                </a:highlight>
              </a:rPr>
              <a:t>Мета: </a:t>
            </a:r>
            <a:r>
              <a:rPr lang="ru" sz="2150">
                <a:solidFill>
                  <a:schemeClr val="dk1"/>
                </a:solidFill>
                <a:highlight>
                  <a:srgbClr val="FFFFFF"/>
                </a:highlight>
              </a:rPr>
              <a:t>узагальнити і систематизувати знання учнів про Сім чудес України, вчити шанувати минуле нашого народу; пробуджувати інтерес до культурної спадщини рідного краю; прищеплювати бажання розвивати і примножувати знання про національні надбання своїх пращурів, виховувати любов до рідної землі.</a:t>
            </a:r>
            <a:endParaRPr sz="2200"/>
          </a:p>
        </p:txBody>
      </p:sp>
      <p:sp>
        <p:nvSpPr>
          <p:cNvPr id="55" name="Google Shape;55;p13"/>
          <p:cNvSpPr txBox="1"/>
          <p:nvPr/>
        </p:nvSpPr>
        <p:spPr>
          <a:xfrm>
            <a:off x="624800" y="309375"/>
            <a:ext cx="7393500" cy="538800"/>
          </a:xfrm>
          <a:prstGeom prst="rect">
            <a:avLst/>
          </a:prstGeom>
          <a:solidFill>
            <a:srgbClr val="00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ru" sz="2300"/>
              <a:t>ЧУДЕСА УКРАЇНИ</a:t>
            </a:r>
            <a:endParaRPr sz="2300"/>
          </a:p>
        </p:txBody>
      </p:sp>
      <p:sp>
        <p:nvSpPr>
          <p:cNvPr id="56" name="Google Shape;56;p13"/>
          <p:cNvSpPr txBox="1"/>
          <p:nvPr/>
        </p:nvSpPr>
        <p:spPr>
          <a:xfrm>
            <a:off x="4228250" y="1289100"/>
            <a:ext cx="7332300" cy="400200"/>
          </a:xfrm>
          <a:prstGeom prst="rect">
            <a:avLst/>
          </a:prstGeom>
          <a:noFill/>
          <a:ln cap="flat" cmpd="sng" w="9525">
            <a:solidFill>
              <a:srgbClr val="CFE2F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152400" y="3061675"/>
            <a:ext cx="2857500" cy="1600200"/>
          </a:xfrm>
          <a:prstGeom prst="rect">
            <a:avLst/>
          </a:prstGeom>
          <a:noFill/>
          <a:ln cap="flat" cmpd="sng" w="38100">
            <a:solidFill>
              <a:srgbClr val="A4C2F4"/>
            </a:solidFill>
            <a:prstDash val="solid"/>
            <a:round/>
            <a:headEnd len="sm" w="sm" type="none"/>
            <a:tailEnd len="sm" w="sm" type="none"/>
          </a:ln>
        </p:spPr>
      </p:pic>
      <p:pic>
        <p:nvPicPr>
          <p:cNvPr id="58" name="Google Shape;58;p13"/>
          <p:cNvPicPr preferRelativeResize="0"/>
          <p:nvPr/>
        </p:nvPicPr>
        <p:blipFill>
          <a:blip r:embed="rId4">
            <a:alphaModFix/>
          </a:blip>
          <a:stretch>
            <a:fillRect/>
          </a:stretch>
        </p:blipFill>
        <p:spPr>
          <a:xfrm>
            <a:off x="3284763" y="3122625"/>
            <a:ext cx="2570123" cy="1710300"/>
          </a:xfrm>
          <a:prstGeom prst="rect">
            <a:avLst/>
          </a:prstGeom>
          <a:noFill/>
          <a:ln cap="flat" cmpd="sng" w="38100">
            <a:solidFill>
              <a:srgbClr val="9FC5E8"/>
            </a:solidFill>
            <a:prstDash val="solid"/>
            <a:round/>
            <a:headEnd len="sm" w="sm" type="none"/>
            <a:tailEnd len="sm" w="sm" type="none"/>
          </a:ln>
        </p:spPr>
      </p:pic>
      <p:pic>
        <p:nvPicPr>
          <p:cNvPr id="59" name="Google Shape;59;p13"/>
          <p:cNvPicPr preferRelativeResize="0"/>
          <p:nvPr/>
        </p:nvPicPr>
        <p:blipFill>
          <a:blip r:embed="rId5">
            <a:alphaModFix/>
          </a:blip>
          <a:stretch>
            <a:fillRect/>
          </a:stretch>
        </p:blipFill>
        <p:spPr>
          <a:xfrm>
            <a:off x="6129750" y="3061675"/>
            <a:ext cx="2857500" cy="1710300"/>
          </a:xfrm>
          <a:prstGeom prst="rect">
            <a:avLst/>
          </a:prstGeom>
          <a:noFill/>
          <a:ln cap="flat" cmpd="sng" w="38100">
            <a:solidFill>
              <a:srgbClr val="9FC5E8"/>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nvSpPr>
        <p:spPr>
          <a:xfrm>
            <a:off x="2126950" y="270700"/>
            <a:ext cx="4911600" cy="2031900"/>
          </a:xfrm>
          <a:prstGeom prst="rect">
            <a:avLst/>
          </a:prstGeom>
          <a:solidFill>
            <a:srgbClr val="00FFFF"/>
          </a:solidFill>
          <a:ln cap="flat" cmpd="sng" w="9525">
            <a:solidFill>
              <a:srgbClr val="FFFF00"/>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ru" sz="2400"/>
              <a:t>Я гадаю, що після цієї виховної години ви будете трішки більше знати про визначні місця нашої України та цікавитися ними. </a:t>
            </a:r>
            <a:endParaRPr sz="2400"/>
          </a:p>
          <a:p>
            <a:pPr indent="0" lvl="0" marL="0" rtl="0" algn="ctr">
              <a:spcBef>
                <a:spcPts val="0"/>
              </a:spcBef>
              <a:spcAft>
                <a:spcPts val="0"/>
              </a:spcAft>
              <a:buNone/>
            </a:pPr>
            <a:r>
              <a:rPr lang="ru" sz="2400"/>
              <a:t>Дякую за увагу!</a:t>
            </a:r>
            <a:endParaRPr sz="2400"/>
          </a:p>
        </p:txBody>
      </p:sp>
      <p:pic>
        <p:nvPicPr>
          <p:cNvPr id="134" name="Google Shape;134;p22"/>
          <p:cNvPicPr preferRelativeResize="0"/>
          <p:nvPr/>
        </p:nvPicPr>
        <p:blipFill>
          <a:blip r:embed="rId3">
            <a:alphaModFix/>
          </a:blip>
          <a:stretch>
            <a:fillRect/>
          </a:stretch>
        </p:blipFill>
        <p:spPr>
          <a:xfrm>
            <a:off x="178175" y="70175"/>
            <a:ext cx="1691001" cy="1399400"/>
          </a:xfrm>
          <a:prstGeom prst="rect">
            <a:avLst/>
          </a:prstGeom>
          <a:noFill/>
          <a:ln>
            <a:noFill/>
          </a:ln>
        </p:spPr>
      </p:pic>
      <p:pic>
        <p:nvPicPr>
          <p:cNvPr id="135" name="Google Shape;135;p22"/>
          <p:cNvPicPr preferRelativeResize="0"/>
          <p:nvPr/>
        </p:nvPicPr>
        <p:blipFill>
          <a:blip r:embed="rId4">
            <a:alphaModFix/>
          </a:blip>
          <a:stretch>
            <a:fillRect/>
          </a:stretch>
        </p:blipFill>
        <p:spPr>
          <a:xfrm>
            <a:off x="211063" y="1900700"/>
            <a:ext cx="1625234" cy="1218926"/>
          </a:xfrm>
          <a:prstGeom prst="rect">
            <a:avLst/>
          </a:prstGeom>
          <a:noFill/>
          <a:ln>
            <a:noFill/>
          </a:ln>
        </p:spPr>
      </p:pic>
      <p:pic>
        <p:nvPicPr>
          <p:cNvPr id="136" name="Google Shape;136;p22"/>
          <p:cNvPicPr preferRelativeResize="0"/>
          <p:nvPr/>
        </p:nvPicPr>
        <p:blipFill>
          <a:blip r:embed="rId5">
            <a:alphaModFix/>
          </a:blip>
          <a:stretch>
            <a:fillRect/>
          </a:stretch>
        </p:blipFill>
        <p:spPr>
          <a:xfrm>
            <a:off x="1959450" y="2571750"/>
            <a:ext cx="2457875" cy="1703125"/>
          </a:xfrm>
          <a:prstGeom prst="rect">
            <a:avLst/>
          </a:prstGeom>
          <a:noFill/>
          <a:ln>
            <a:noFill/>
          </a:ln>
        </p:spPr>
      </p:pic>
      <p:pic>
        <p:nvPicPr>
          <p:cNvPr id="137" name="Google Shape;137;p22"/>
          <p:cNvPicPr preferRelativeResize="0"/>
          <p:nvPr/>
        </p:nvPicPr>
        <p:blipFill>
          <a:blip r:embed="rId6">
            <a:alphaModFix/>
          </a:blip>
          <a:stretch>
            <a:fillRect/>
          </a:stretch>
        </p:blipFill>
        <p:spPr>
          <a:xfrm>
            <a:off x="4896300" y="2571750"/>
            <a:ext cx="2076750" cy="1703125"/>
          </a:xfrm>
          <a:prstGeom prst="rect">
            <a:avLst/>
          </a:prstGeom>
          <a:noFill/>
          <a:ln>
            <a:noFill/>
          </a:ln>
        </p:spPr>
      </p:pic>
      <p:pic>
        <p:nvPicPr>
          <p:cNvPr id="138" name="Google Shape;138;p22"/>
          <p:cNvPicPr preferRelativeResize="0"/>
          <p:nvPr/>
        </p:nvPicPr>
        <p:blipFill>
          <a:blip r:embed="rId7">
            <a:alphaModFix/>
          </a:blip>
          <a:stretch>
            <a:fillRect/>
          </a:stretch>
        </p:blipFill>
        <p:spPr>
          <a:xfrm>
            <a:off x="7283425" y="121750"/>
            <a:ext cx="1779951" cy="1399399"/>
          </a:xfrm>
          <a:prstGeom prst="rect">
            <a:avLst/>
          </a:prstGeom>
          <a:noFill/>
          <a:ln>
            <a:noFill/>
          </a:ln>
        </p:spPr>
      </p:pic>
      <p:pic>
        <p:nvPicPr>
          <p:cNvPr id="139" name="Google Shape;139;p22"/>
          <p:cNvPicPr preferRelativeResize="0"/>
          <p:nvPr/>
        </p:nvPicPr>
        <p:blipFill>
          <a:blip r:embed="rId8">
            <a:alphaModFix/>
          </a:blip>
          <a:stretch>
            <a:fillRect/>
          </a:stretch>
        </p:blipFill>
        <p:spPr>
          <a:xfrm>
            <a:off x="7321125" y="1900700"/>
            <a:ext cx="1691000" cy="1566975"/>
          </a:xfrm>
          <a:prstGeom prst="rect">
            <a:avLst/>
          </a:prstGeom>
          <a:noFill/>
          <a:ln>
            <a:noFill/>
          </a:ln>
        </p:spPr>
      </p:pic>
      <p:sp>
        <p:nvSpPr>
          <p:cNvPr id="140" name="Google Shape;140;p22"/>
          <p:cNvSpPr txBox="1"/>
          <p:nvPr/>
        </p:nvSpPr>
        <p:spPr>
          <a:xfrm>
            <a:off x="3545025" y="4460275"/>
            <a:ext cx="541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джерело </a:t>
            </a:r>
            <a:r>
              <a:rPr lang="ru"/>
              <a:t>https://www.docme.su/doc/211321/71-vihovna-godina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425400" y="348050"/>
            <a:ext cx="8314800" cy="4386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b="1" sz="2100">
              <a:solidFill>
                <a:srgbClr val="202124"/>
              </a:solidFill>
              <a:highlight>
                <a:srgbClr val="FFFFFF"/>
              </a:highlight>
            </a:endParaRPr>
          </a:p>
          <a:p>
            <a:pPr indent="0" lvl="0" marL="0" rtl="0" algn="just">
              <a:spcBef>
                <a:spcPts val="0"/>
              </a:spcBef>
              <a:spcAft>
                <a:spcPts val="0"/>
              </a:spcAft>
              <a:buNone/>
            </a:pPr>
            <a:r>
              <a:t/>
            </a:r>
            <a:endParaRPr b="1" sz="2100">
              <a:solidFill>
                <a:srgbClr val="202124"/>
              </a:solidFill>
              <a:highlight>
                <a:srgbClr val="FFFFFF"/>
              </a:highlight>
            </a:endParaRPr>
          </a:p>
          <a:p>
            <a:pPr indent="0" lvl="0" marL="0" rtl="0" algn="just">
              <a:spcBef>
                <a:spcPts val="0"/>
              </a:spcBef>
              <a:spcAft>
                <a:spcPts val="0"/>
              </a:spcAft>
              <a:buNone/>
            </a:pPr>
            <a:r>
              <a:t/>
            </a:r>
            <a:endParaRPr b="1" sz="2100">
              <a:solidFill>
                <a:srgbClr val="202124"/>
              </a:solidFill>
              <a:highlight>
                <a:srgbClr val="FFFFFF"/>
              </a:highlight>
            </a:endParaRPr>
          </a:p>
          <a:p>
            <a:pPr indent="0" lvl="0" marL="0" rtl="0" algn="just">
              <a:spcBef>
                <a:spcPts val="0"/>
              </a:spcBef>
              <a:spcAft>
                <a:spcPts val="0"/>
              </a:spcAft>
              <a:buNone/>
            </a:pPr>
            <a:r>
              <a:t/>
            </a:r>
            <a:endParaRPr b="1" sz="2100">
              <a:solidFill>
                <a:srgbClr val="202124"/>
              </a:solidFill>
              <a:highlight>
                <a:srgbClr val="FFFFFF"/>
              </a:highlight>
            </a:endParaRPr>
          </a:p>
          <a:p>
            <a:pPr indent="0" lvl="0" marL="0" rtl="0" algn="just">
              <a:spcBef>
                <a:spcPts val="0"/>
              </a:spcBef>
              <a:spcAft>
                <a:spcPts val="0"/>
              </a:spcAft>
              <a:buNone/>
            </a:pPr>
            <a:r>
              <a:rPr b="1" lang="ru" sz="2100">
                <a:solidFill>
                  <a:srgbClr val="202124"/>
                </a:solidFill>
                <a:highlight>
                  <a:srgbClr val="FFFFFF"/>
                </a:highlight>
              </a:rPr>
              <a:t>Україна</a:t>
            </a:r>
            <a:r>
              <a:rPr lang="ru" sz="2100">
                <a:solidFill>
                  <a:srgbClr val="202124"/>
                </a:solidFill>
                <a:highlight>
                  <a:srgbClr val="FFFFFF"/>
                </a:highlight>
              </a:rPr>
              <a:t> — це країна, де </a:t>
            </a:r>
            <a:r>
              <a:rPr b="1" lang="ru" sz="2100">
                <a:solidFill>
                  <a:srgbClr val="202124"/>
                </a:solidFill>
                <a:highlight>
                  <a:srgbClr val="FFFFFF"/>
                </a:highlight>
              </a:rPr>
              <a:t>ми народились</a:t>
            </a:r>
            <a:r>
              <a:rPr lang="ru" sz="2100">
                <a:solidFill>
                  <a:srgbClr val="202124"/>
                </a:solidFill>
                <a:highlight>
                  <a:srgbClr val="FFFFFF"/>
                </a:highlight>
              </a:rPr>
              <a:t>, живемо, вчимося і працюємо, це </a:t>
            </a:r>
            <a:r>
              <a:rPr b="1" lang="ru" sz="2100">
                <a:solidFill>
                  <a:srgbClr val="202124"/>
                </a:solidFill>
                <a:highlight>
                  <a:srgbClr val="FFFFFF"/>
                </a:highlight>
              </a:rPr>
              <a:t>наш рідний край</a:t>
            </a:r>
            <a:r>
              <a:rPr lang="ru" sz="2100">
                <a:solidFill>
                  <a:srgbClr val="202124"/>
                </a:solidFill>
                <a:highlight>
                  <a:srgbClr val="FFFFFF"/>
                </a:highlight>
              </a:rPr>
              <a:t> із славною багатовіковою історією, з мудрими, талановитими людьми, з невмирущими народними традиціями, з мальовничою природою, чарівною співучою мовою, що дивує весь світ. Кожен народ любить свою Батьківщину, робить усе для процвітання своєї держави, для її слави.  але щоб бути справжнім патріотом своєї Батьківщини, потрібно не тільки любити свою землю, а і знати її історію, вивчати культуру, звичаї, побут.</a:t>
            </a:r>
            <a:endParaRPr sz="2300"/>
          </a:p>
        </p:txBody>
      </p:sp>
      <p:pic>
        <p:nvPicPr>
          <p:cNvPr id="65" name="Google Shape;65;p14"/>
          <p:cNvPicPr preferRelativeResize="0"/>
          <p:nvPr/>
        </p:nvPicPr>
        <p:blipFill>
          <a:blip r:embed="rId3">
            <a:alphaModFix/>
          </a:blip>
          <a:stretch>
            <a:fillRect/>
          </a:stretch>
        </p:blipFill>
        <p:spPr>
          <a:xfrm>
            <a:off x="3532850" y="62788"/>
            <a:ext cx="2099900" cy="1484125"/>
          </a:xfrm>
          <a:prstGeom prst="rect">
            <a:avLst/>
          </a:prstGeom>
          <a:noFill/>
          <a:ln>
            <a:noFill/>
          </a:ln>
        </p:spPr>
      </p:pic>
      <p:pic>
        <p:nvPicPr>
          <p:cNvPr id="66" name="Google Shape;66;p14"/>
          <p:cNvPicPr preferRelativeResize="0"/>
          <p:nvPr/>
        </p:nvPicPr>
        <p:blipFill>
          <a:blip r:embed="rId4">
            <a:alphaModFix/>
          </a:blip>
          <a:stretch>
            <a:fillRect/>
          </a:stretch>
        </p:blipFill>
        <p:spPr>
          <a:xfrm>
            <a:off x="721900" y="134563"/>
            <a:ext cx="2552425" cy="1340559"/>
          </a:xfrm>
          <a:prstGeom prst="rect">
            <a:avLst/>
          </a:prstGeom>
          <a:noFill/>
          <a:ln>
            <a:noFill/>
          </a:ln>
        </p:spPr>
      </p:pic>
      <p:pic>
        <p:nvPicPr>
          <p:cNvPr id="67" name="Google Shape;67;p14"/>
          <p:cNvPicPr preferRelativeResize="0"/>
          <p:nvPr/>
        </p:nvPicPr>
        <p:blipFill>
          <a:blip r:embed="rId5">
            <a:alphaModFix/>
          </a:blip>
          <a:stretch>
            <a:fillRect/>
          </a:stretch>
        </p:blipFill>
        <p:spPr>
          <a:xfrm>
            <a:off x="5891275" y="144200"/>
            <a:ext cx="2436299" cy="1321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71" name="Shape 71"/>
        <p:cNvGrpSpPr/>
        <p:nvPr/>
      </p:nvGrpSpPr>
      <p:grpSpPr>
        <a:xfrm>
          <a:off x="0" y="0"/>
          <a:ext cx="0" cy="0"/>
          <a:chOff x="0" y="0"/>
          <a:chExt cx="0" cy="0"/>
        </a:xfrm>
      </p:grpSpPr>
      <p:sp>
        <p:nvSpPr>
          <p:cNvPr id="72" name="Google Shape;72;p15"/>
          <p:cNvSpPr txBox="1"/>
          <p:nvPr/>
        </p:nvSpPr>
        <p:spPr>
          <a:xfrm>
            <a:off x="322275" y="1727400"/>
            <a:ext cx="8443800" cy="2955300"/>
          </a:xfrm>
          <a:prstGeom prst="rect">
            <a:avLst/>
          </a:prstGeom>
          <a:solidFill>
            <a:srgbClr val="6D9EEB"/>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 sz="2000"/>
              <a:t>У нашій Україні є дуже багато красивих і визначних місць, які цікаві не лише в нашій країні, а й за кордоном. Так, навіть по телебаченню показують передачі, в яких презентують різні дуже цікаві та красиві місця, які можуть бачити і в інших країнах. Варто, також зауважити, що до переліку різноманітних чудес увійшли пам’ятки, що представляють увесь період історії України, від найдавніших часів до нашого століття. Серед них представлена переважна більшість регіонів України. Проте, усі ці місця ми не в змозі сьогодні розглянути, тому розглянемо лише деякі, найцікавіші з них. </a:t>
            </a:r>
            <a:endParaRPr sz="2000"/>
          </a:p>
        </p:txBody>
      </p:sp>
      <p:pic>
        <p:nvPicPr>
          <p:cNvPr id="73" name="Google Shape;73;p15"/>
          <p:cNvPicPr preferRelativeResize="0"/>
          <p:nvPr/>
        </p:nvPicPr>
        <p:blipFill>
          <a:blip r:embed="rId3">
            <a:alphaModFix/>
          </a:blip>
          <a:stretch>
            <a:fillRect/>
          </a:stretch>
        </p:blipFill>
        <p:spPr>
          <a:xfrm>
            <a:off x="3602050" y="232025"/>
            <a:ext cx="2186002" cy="1379350"/>
          </a:xfrm>
          <a:prstGeom prst="rect">
            <a:avLst/>
          </a:prstGeom>
          <a:noFill/>
          <a:ln cap="flat" cmpd="sng" w="38100">
            <a:solidFill>
              <a:srgbClr val="EA9999"/>
            </a:solidFill>
            <a:prstDash val="solid"/>
            <a:round/>
            <a:headEnd len="sm" w="sm" type="none"/>
            <a:tailEnd len="sm" w="sm" type="none"/>
          </a:ln>
        </p:spPr>
      </p:pic>
      <p:pic>
        <p:nvPicPr>
          <p:cNvPr id="74" name="Google Shape;74;p15"/>
          <p:cNvPicPr preferRelativeResize="0"/>
          <p:nvPr/>
        </p:nvPicPr>
        <p:blipFill>
          <a:blip r:embed="rId4">
            <a:alphaModFix/>
          </a:blip>
          <a:stretch>
            <a:fillRect/>
          </a:stretch>
        </p:blipFill>
        <p:spPr>
          <a:xfrm>
            <a:off x="443626" y="246113"/>
            <a:ext cx="2824374" cy="1351167"/>
          </a:xfrm>
          <a:prstGeom prst="rect">
            <a:avLst/>
          </a:prstGeom>
          <a:noFill/>
          <a:ln cap="flat" cmpd="sng" w="38100">
            <a:solidFill>
              <a:srgbClr val="A4C2F4"/>
            </a:solidFill>
            <a:prstDash val="solid"/>
            <a:round/>
            <a:headEnd len="sm" w="sm" type="none"/>
            <a:tailEnd len="sm" w="sm" type="none"/>
          </a:ln>
        </p:spPr>
      </p:pic>
      <p:pic>
        <p:nvPicPr>
          <p:cNvPr id="75" name="Google Shape;75;p15"/>
          <p:cNvPicPr preferRelativeResize="0"/>
          <p:nvPr/>
        </p:nvPicPr>
        <p:blipFill>
          <a:blip r:embed="rId5">
            <a:alphaModFix/>
          </a:blip>
          <a:stretch>
            <a:fillRect/>
          </a:stretch>
        </p:blipFill>
        <p:spPr>
          <a:xfrm>
            <a:off x="6122100" y="168400"/>
            <a:ext cx="2592200" cy="1379350"/>
          </a:xfrm>
          <a:prstGeom prst="rect">
            <a:avLst/>
          </a:prstGeom>
          <a:noFill/>
          <a:ln cap="flat" cmpd="sng" w="38100">
            <a:solidFill>
              <a:srgbClr val="6FA8DC"/>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1429525" y="0"/>
            <a:ext cx="611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2400"/>
              <a:t>Оптимістична печера (Тернопільщина) </a:t>
            </a:r>
            <a:endParaRPr b="1" sz="2400"/>
          </a:p>
        </p:txBody>
      </p:sp>
      <p:sp>
        <p:nvSpPr>
          <p:cNvPr id="81" name="Google Shape;81;p16"/>
          <p:cNvSpPr txBox="1"/>
          <p:nvPr/>
        </p:nvSpPr>
        <p:spPr>
          <a:xfrm>
            <a:off x="271125" y="2464700"/>
            <a:ext cx="8577300" cy="2339700"/>
          </a:xfrm>
          <a:prstGeom prst="rect">
            <a:avLst/>
          </a:prstGeom>
          <a:solidFill>
            <a:srgbClr val="A4C2F4"/>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 sz="2000"/>
              <a:t>Одним з найбільш унікальних природних пам’яток України є найбільша печера Євразії – </a:t>
            </a:r>
            <a:r>
              <a:rPr b="1" lang="ru" sz="2000"/>
              <a:t>Оптимістична,</a:t>
            </a:r>
            <a:r>
              <a:rPr lang="ru" sz="2000"/>
              <a:t> яка знаходиться поблизу села Королівка Борщівського району Тернопільської області… Печера "Оптимістична" була відкрита у 1966 році спелеологами львівського спелеоклубу “Циклоп”, які вже протягом більше 40 років проводять її дослідження. Унікальність та краса печери приваблює туристів-спелеологів та вчених із багатьох країн світу. </a:t>
            </a:r>
            <a:endParaRPr sz="2000"/>
          </a:p>
        </p:txBody>
      </p:sp>
      <p:pic>
        <p:nvPicPr>
          <p:cNvPr id="82" name="Google Shape;82;p16"/>
          <p:cNvPicPr preferRelativeResize="0"/>
          <p:nvPr/>
        </p:nvPicPr>
        <p:blipFill>
          <a:blip r:embed="rId3">
            <a:alphaModFix/>
          </a:blip>
          <a:stretch>
            <a:fillRect/>
          </a:stretch>
        </p:blipFill>
        <p:spPr>
          <a:xfrm>
            <a:off x="766050" y="678850"/>
            <a:ext cx="3643375" cy="1631450"/>
          </a:xfrm>
          <a:prstGeom prst="rect">
            <a:avLst/>
          </a:prstGeom>
          <a:noFill/>
          <a:ln>
            <a:noFill/>
          </a:ln>
        </p:spPr>
      </p:pic>
      <p:pic>
        <p:nvPicPr>
          <p:cNvPr id="83" name="Google Shape;83;p16"/>
          <p:cNvPicPr preferRelativeResize="0"/>
          <p:nvPr/>
        </p:nvPicPr>
        <p:blipFill>
          <a:blip r:embed="rId4">
            <a:alphaModFix/>
          </a:blip>
          <a:stretch>
            <a:fillRect/>
          </a:stretch>
        </p:blipFill>
        <p:spPr>
          <a:xfrm>
            <a:off x="4754425" y="760125"/>
            <a:ext cx="3643374" cy="149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nvSpPr>
        <p:spPr>
          <a:xfrm>
            <a:off x="2213050" y="0"/>
            <a:ext cx="5277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2300"/>
              <a:t>Дністровський каньйон</a:t>
            </a:r>
            <a:endParaRPr b="1" sz="2300"/>
          </a:p>
        </p:txBody>
      </p:sp>
      <p:pic>
        <p:nvPicPr>
          <p:cNvPr id="89" name="Google Shape;89;p17"/>
          <p:cNvPicPr preferRelativeResize="0"/>
          <p:nvPr/>
        </p:nvPicPr>
        <p:blipFill>
          <a:blip r:embed="rId3">
            <a:alphaModFix/>
          </a:blip>
          <a:stretch>
            <a:fillRect/>
          </a:stretch>
        </p:blipFill>
        <p:spPr>
          <a:xfrm>
            <a:off x="332875" y="770199"/>
            <a:ext cx="3560225" cy="1653299"/>
          </a:xfrm>
          <a:prstGeom prst="rect">
            <a:avLst/>
          </a:prstGeom>
          <a:noFill/>
          <a:ln cap="flat" cmpd="sng" w="9525">
            <a:solidFill>
              <a:srgbClr val="00FFFF"/>
            </a:solidFill>
            <a:prstDash val="solid"/>
            <a:round/>
            <a:headEnd len="sm" w="sm" type="none"/>
            <a:tailEnd len="sm" w="sm" type="none"/>
          </a:ln>
        </p:spPr>
      </p:pic>
      <p:sp>
        <p:nvSpPr>
          <p:cNvPr id="90" name="Google Shape;90;p17"/>
          <p:cNvSpPr txBox="1"/>
          <p:nvPr/>
        </p:nvSpPr>
        <p:spPr>
          <a:xfrm>
            <a:off x="4086450" y="2591075"/>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1" name="Google Shape;91;p17"/>
          <p:cNvPicPr preferRelativeResize="0"/>
          <p:nvPr/>
        </p:nvPicPr>
        <p:blipFill>
          <a:blip r:embed="rId4">
            <a:alphaModFix/>
          </a:blip>
          <a:stretch>
            <a:fillRect/>
          </a:stretch>
        </p:blipFill>
        <p:spPr>
          <a:xfrm>
            <a:off x="4705200" y="696125"/>
            <a:ext cx="4034875" cy="1585750"/>
          </a:xfrm>
          <a:prstGeom prst="rect">
            <a:avLst/>
          </a:prstGeom>
          <a:noFill/>
          <a:ln>
            <a:noFill/>
          </a:ln>
        </p:spPr>
      </p:pic>
      <p:sp>
        <p:nvSpPr>
          <p:cNvPr id="92" name="Google Shape;92;p17"/>
          <p:cNvSpPr txBox="1"/>
          <p:nvPr/>
        </p:nvSpPr>
        <p:spPr>
          <a:xfrm>
            <a:off x="657450" y="3003600"/>
            <a:ext cx="7734600" cy="1539300"/>
          </a:xfrm>
          <a:prstGeom prst="rect">
            <a:avLst/>
          </a:prstGeom>
          <a:solidFill>
            <a:srgbClr val="6D9EEB"/>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 sz="2200"/>
              <a:t>Природа </a:t>
            </a:r>
            <a:r>
              <a:rPr b="1" lang="ru" sz="2200"/>
              <a:t>Дністровського каньйону</a:t>
            </a:r>
            <a:r>
              <a:rPr lang="ru" sz="2200"/>
              <a:t> своєрідна та неповторна. На його території близько 100 пам’яток живої і неживої природи світового значення, тут збереглися унікальні еталони відслонень гірських порід.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nvSpPr>
        <p:spPr>
          <a:xfrm>
            <a:off x="2281700" y="0"/>
            <a:ext cx="4769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2400"/>
              <a:t>Мармурова печера (АР Крим) </a:t>
            </a:r>
            <a:endParaRPr b="1" sz="2400"/>
          </a:p>
        </p:txBody>
      </p:sp>
      <p:pic>
        <p:nvPicPr>
          <p:cNvPr id="98" name="Google Shape;98;p18"/>
          <p:cNvPicPr preferRelativeResize="0"/>
          <p:nvPr/>
        </p:nvPicPr>
        <p:blipFill>
          <a:blip r:embed="rId3">
            <a:alphaModFix/>
          </a:blip>
          <a:stretch>
            <a:fillRect/>
          </a:stretch>
        </p:blipFill>
        <p:spPr>
          <a:xfrm>
            <a:off x="348050" y="706500"/>
            <a:ext cx="3777075" cy="1865250"/>
          </a:xfrm>
          <a:prstGeom prst="rect">
            <a:avLst/>
          </a:prstGeom>
          <a:noFill/>
          <a:ln cap="flat" cmpd="sng" w="9525">
            <a:solidFill>
              <a:srgbClr val="00FFFF"/>
            </a:solidFill>
            <a:prstDash val="solid"/>
            <a:round/>
            <a:headEnd len="sm" w="sm" type="none"/>
            <a:tailEnd len="sm" w="sm" type="none"/>
          </a:ln>
        </p:spPr>
      </p:pic>
      <p:pic>
        <p:nvPicPr>
          <p:cNvPr id="99" name="Google Shape;99;p18"/>
          <p:cNvPicPr preferRelativeResize="0"/>
          <p:nvPr/>
        </p:nvPicPr>
        <p:blipFill>
          <a:blip r:embed="rId4">
            <a:alphaModFix/>
          </a:blip>
          <a:stretch>
            <a:fillRect/>
          </a:stretch>
        </p:blipFill>
        <p:spPr>
          <a:xfrm>
            <a:off x="4572000" y="706500"/>
            <a:ext cx="4219650" cy="1794350"/>
          </a:xfrm>
          <a:prstGeom prst="rect">
            <a:avLst/>
          </a:prstGeom>
          <a:noFill/>
          <a:ln cap="flat" cmpd="sng" w="9525">
            <a:solidFill>
              <a:srgbClr val="00FFFF"/>
            </a:solidFill>
            <a:prstDash val="solid"/>
            <a:round/>
            <a:headEnd len="sm" w="sm" type="none"/>
            <a:tailEnd len="sm" w="sm" type="none"/>
          </a:ln>
        </p:spPr>
      </p:pic>
      <p:sp>
        <p:nvSpPr>
          <p:cNvPr id="100" name="Google Shape;100;p18"/>
          <p:cNvSpPr txBox="1"/>
          <p:nvPr/>
        </p:nvSpPr>
        <p:spPr>
          <a:xfrm>
            <a:off x="6432600" y="1894975"/>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18"/>
          <p:cNvSpPr txBox="1"/>
          <p:nvPr/>
        </p:nvSpPr>
        <p:spPr>
          <a:xfrm>
            <a:off x="541425" y="2807500"/>
            <a:ext cx="8041200" cy="1877700"/>
          </a:xfrm>
          <a:prstGeom prst="rect">
            <a:avLst/>
          </a:prstGeom>
          <a:solidFill>
            <a:srgbClr val="A4C2F4"/>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ru" sz="2200"/>
              <a:t>Мармурова печера</a:t>
            </a:r>
            <a:r>
              <a:rPr lang="ru" sz="2200"/>
              <a:t> – унікальна за красою печера зі складною системою залів і галерей. Печера „Мармурова” знаходиться на плато гірського масиву Чатир-Даг. Видимий із різних відстаней, мальовничий силует Чатир-Дагу є символом Криму.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348050" y="103125"/>
            <a:ext cx="86241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300"/>
              <a:t>Синевир (Озеро, Закарпаття) </a:t>
            </a:r>
            <a:endParaRPr b="1" sz="2300"/>
          </a:p>
        </p:txBody>
      </p:sp>
      <p:pic>
        <p:nvPicPr>
          <p:cNvPr id="107" name="Google Shape;107;p19"/>
          <p:cNvPicPr preferRelativeResize="0"/>
          <p:nvPr/>
        </p:nvPicPr>
        <p:blipFill>
          <a:blip r:embed="rId3">
            <a:alphaModFix/>
          </a:blip>
          <a:stretch>
            <a:fillRect/>
          </a:stretch>
        </p:blipFill>
        <p:spPr>
          <a:xfrm>
            <a:off x="629375" y="810975"/>
            <a:ext cx="3795950" cy="1760775"/>
          </a:xfrm>
          <a:prstGeom prst="rect">
            <a:avLst/>
          </a:prstGeom>
          <a:noFill/>
          <a:ln>
            <a:noFill/>
          </a:ln>
        </p:spPr>
      </p:pic>
      <p:pic>
        <p:nvPicPr>
          <p:cNvPr id="108" name="Google Shape;108;p19"/>
          <p:cNvPicPr preferRelativeResize="0"/>
          <p:nvPr/>
        </p:nvPicPr>
        <p:blipFill>
          <a:blip r:embed="rId4">
            <a:alphaModFix/>
          </a:blip>
          <a:stretch>
            <a:fillRect/>
          </a:stretch>
        </p:blipFill>
        <p:spPr>
          <a:xfrm>
            <a:off x="4853900" y="810975"/>
            <a:ext cx="4015100" cy="1760775"/>
          </a:xfrm>
          <a:prstGeom prst="rect">
            <a:avLst/>
          </a:prstGeom>
          <a:noFill/>
          <a:ln>
            <a:noFill/>
          </a:ln>
        </p:spPr>
      </p:pic>
      <p:sp>
        <p:nvSpPr>
          <p:cNvPr id="109" name="Google Shape;109;p19"/>
          <p:cNvSpPr txBox="1"/>
          <p:nvPr/>
        </p:nvSpPr>
        <p:spPr>
          <a:xfrm>
            <a:off x="464075" y="2920000"/>
            <a:ext cx="8185800" cy="1800900"/>
          </a:xfrm>
          <a:prstGeom prst="rect">
            <a:avLst/>
          </a:prstGeom>
          <a:solidFill>
            <a:srgbClr val="A4C2F4"/>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ru" sz="2100"/>
              <a:t>Найбільше озеро Закарпаття - </a:t>
            </a:r>
            <a:r>
              <a:rPr b="1" lang="ru" sz="2100"/>
              <a:t>Синевір,</a:t>
            </a:r>
            <a:r>
              <a:rPr lang="ru" sz="2100"/>
              <a:t> яке утворилося 10 тисяч років тому на висоті 989 метрів над рівнем моря...Озеро Синевир справедливо вважається найкоштовнішим природним скарбом Національного природного парку "Синевир". Воно розташоване на висоті 989 метрів над рівнем моря</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nvSpPr>
        <p:spPr>
          <a:xfrm>
            <a:off x="0" y="0"/>
            <a:ext cx="8985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2400"/>
              <a:t>Світязь (Озеро, Волинь) </a:t>
            </a:r>
            <a:endParaRPr b="1" sz="2400"/>
          </a:p>
        </p:txBody>
      </p:sp>
      <p:pic>
        <p:nvPicPr>
          <p:cNvPr id="115" name="Google Shape;115;p20"/>
          <p:cNvPicPr preferRelativeResize="0"/>
          <p:nvPr/>
        </p:nvPicPr>
        <p:blipFill>
          <a:blip r:embed="rId3">
            <a:alphaModFix/>
          </a:blip>
          <a:stretch>
            <a:fillRect/>
          </a:stretch>
        </p:blipFill>
        <p:spPr>
          <a:xfrm>
            <a:off x="296525" y="706500"/>
            <a:ext cx="4060625" cy="1781175"/>
          </a:xfrm>
          <a:prstGeom prst="rect">
            <a:avLst/>
          </a:prstGeom>
          <a:noFill/>
          <a:ln cap="flat" cmpd="sng" w="9525">
            <a:solidFill>
              <a:srgbClr val="00FFFF"/>
            </a:solidFill>
            <a:prstDash val="solid"/>
            <a:round/>
            <a:headEnd len="sm" w="sm" type="none"/>
            <a:tailEnd len="sm" w="sm" type="none"/>
          </a:ln>
        </p:spPr>
      </p:pic>
      <p:pic>
        <p:nvPicPr>
          <p:cNvPr id="116" name="Google Shape;116;p20"/>
          <p:cNvPicPr preferRelativeResize="0"/>
          <p:nvPr/>
        </p:nvPicPr>
        <p:blipFill rotWithShape="1">
          <a:blip r:embed="rId4">
            <a:alphaModFix/>
          </a:blip>
          <a:srcRect b="0" l="0" r="-12233" t="0"/>
          <a:stretch/>
        </p:blipFill>
        <p:spPr>
          <a:xfrm>
            <a:off x="4756800" y="725550"/>
            <a:ext cx="3880150" cy="1743075"/>
          </a:xfrm>
          <a:prstGeom prst="rect">
            <a:avLst/>
          </a:prstGeom>
          <a:noFill/>
          <a:ln cap="flat" cmpd="sng" w="9525">
            <a:solidFill>
              <a:srgbClr val="00FFFF"/>
            </a:solidFill>
            <a:prstDash val="solid"/>
            <a:round/>
            <a:headEnd len="sm" w="sm" type="none"/>
            <a:tailEnd len="sm" w="sm" type="none"/>
          </a:ln>
        </p:spPr>
      </p:pic>
      <p:sp>
        <p:nvSpPr>
          <p:cNvPr id="117" name="Google Shape;117;p20"/>
          <p:cNvSpPr txBox="1"/>
          <p:nvPr/>
        </p:nvSpPr>
        <p:spPr>
          <a:xfrm>
            <a:off x="1598475" y="1778950"/>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8" name="Google Shape;118;p20"/>
          <p:cNvSpPr txBox="1"/>
          <p:nvPr/>
        </p:nvSpPr>
        <p:spPr>
          <a:xfrm>
            <a:off x="4292700" y="2874700"/>
            <a:ext cx="733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9" name="Google Shape;119;p20"/>
          <p:cNvSpPr txBox="1"/>
          <p:nvPr/>
        </p:nvSpPr>
        <p:spPr>
          <a:xfrm>
            <a:off x="296525" y="2874700"/>
            <a:ext cx="8392200" cy="2031900"/>
          </a:xfrm>
          <a:prstGeom prst="rect">
            <a:avLst/>
          </a:prstGeom>
          <a:solidFill>
            <a:srgbClr val="A4C2F4"/>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ru" sz="2000"/>
              <a:t>Озеро Світязь</a:t>
            </a:r>
            <a:r>
              <a:rPr lang="ru" sz="2000"/>
              <a:t> - найбільше і найглибше озеро природного походження в Україні. Світязь чимось схожий на море, у вітряну погоду хвилі тут досягають півтораметрової висоти... Розташований Світязь неподалеку смт Шацьк, центру відновленого в 1993 році району. Входить до групи Шацьких озер. Озеро Світязь живлять артезіанські джерела. Вода тут надзвичайно прозора і м'яка.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0" y="0"/>
            <a:ext cx="8959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500"/>
              <a:t>Подільські Товтри </a:t>
            </a:r>
            <a:endParaRPr sz="2500"/>
          </a:p>
          <a:p>
            <a:pPr indent="0" lvl="0" marL="0" rtl="0" algn="ctr">
              <a:spcBef>
                <a:spcPts val="0"/>
              </a:spcBef>
              <a:spcAft>
                <a:spcPts val="0"/>
              </a:spcAft>
              <a:buNone/>
            </a:pPr>
            <a:r>
              <a:rPr lang="ru" sz="2500"/>
              <a:t>(національний природний парк, Хмельниччина) </a:t>
            </a:r>
            <a:endParaRPr sz="2500"/>
          </a:p>
        </p:txBody>
      </p:sp>
      <p:pic>
        <p:nvPicPr>
          <p:cNvPr id="125" name="Google Shape;125;p21"/>
          <p:cNvPicPr preferRelativeResize="0"/>
          <p:nvPr/>
        </p:nvPicPr>
        <p:blipFill>
          <a:blip r:embed="rId3">
            <a:alphaModFix/>
          </a:blip>
          <a:stretch>
            <a:fillRect/>
          </a:stretch>
        </p:blipFill>
        <p:spPr>
          <a:xfrm>
            <a:off x="528525" y="1106700"/>
            <a:ext cx="3841524" cy="1768000"/>
          </a:xfrm>
          <a:prstGeom prst="rect">
            <a:avLst/>
          </a:prstGeom>
          <a:noFill/>
          <a:ln cap="flat" cmpd="sng" w="9525">
            <a:solidFill>
              <a:srgbClr val="00FFFF"/>
            </a:solidFill>
            <a:prstDash val="solid"/>
            <a:round/>
            <a:headEnd len="sm" w="sm" type="none"/>
            <a:tailEnd len="sm" w="sm" type="none"/>
          </a:ln>
        </p:spPr>
      </p:pic>
      <p:pic>
        <p:nvPicPr>
          <p:cNvPr id="126" name="Google Shape;126;p21"/>
          <p:cNvPicPr preferRelativeResize="0"/>
          <p:nvPr/>
        </p:nvPicPr>
        <p:blipFill>
          <a:blip r:embed="rId4">
            <a:alphaModFix/>
          </a:blip>
          <a:stretch>
            <a:fillRect/>
          </a:stretch>
        </p:blipFill>
        <p:spPr>
          <a:xfrm>
            <a:off x="4756775" y="1106700"/>
            <a:ext cx="3841526" cy="1768001"/>
          </a:xfrm>
          <a:prstGeom prst="rect">
            <a:avLst/>
          </a:prstGeom>
          <a:noFill/>
          <a:ln cap="flat" cmpd="sng" w="9525">
            <a:solidFill>
              <a:srgbClr val="00FFFF"/>
            </a:solidFill>
            <a:prstDash val="solid"/>
            <a:round/>
            <a:headEnd len="sm" w="sm" type="none"/>
            <a:tailEnd len="sm" w="sm" type="none"/>
          </a:ln>
        </p:spPr>
      </p:pic>
      <p:sp>
        <p:nvSpPr>
          <p:cNvPr id="127" name="Google Shape;127;p21"/>
          <p:cNvSpPr txBox="1"/>
          <p:nvPr/>
        </p:nvSpPr>
        <p:spPr>
          <a:xfrm>
            <a:off x="335175" y="3027100"/>
            <a:ext cx="8508000" cy="2031900"/>
          </a:xfrm>
          <a:prstGeom prst="rect">
            <a:avLst/>
          </a:prstGeom>
          <a:solidFill>
            <a:srgbClr val="A4C2F4"/>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ru" sz="2000"/>
              <a:t>Товтри</a:t>
            </a:r>
            <a:r>
              <a:rPr lang="ru" sz="2000"/>
              <a:t> - це залишки узбережних рифів, витягнених паралельно давній береговій лінії. Аналогів у світі немає, але подібні за геологічними структурами скелясті гряди є у Великобританії та США. Товтри – це місцева назва скелястої дугоподібної гряди, висота якої в межах парку сягає в середньому 400 метрів над рівнем моря. </a:t>
            </a:r>
            <a:endParaRPr sz="2000"/>
          </a:p>
        </p:txBody>
      </p:sp>
      <p:sp>
        <p:nvSpPr>
          <p:cNvPr id="128" name="Google Shape;128;p21"/>
          <p:cNvSpPr txBox="1"/>
          <p:nvPr/>
        </p:nvSpPr>
        <p:spPr>
          <a:xfrm>
            <a:off x="3029375" y="4627850"/>
            <a:ext cx="55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a:t>джерело </a:t>
            </a:r>
            <a:r>
              <a:rPr lang="ru"/>
              <a:t>https://www.docme.su/doc/211321/71-vihovna-godina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