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Merriweather"/>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erriweather-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erriweather-italic.fntdata"/><Relationship Id="rId6" Type="http://schemas.openxmlformats.org/officeDocument/2006/relationships/slide" Target="slides/slide1.xml"/><Relationship Id="rId18" Type="http://schemas.openxmlformats.org/officeDocument/2006/relationships/font" Target="fonts/Merriweather-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245801fd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245801fd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2467fea7a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2467fea7a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245801fdc2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245801fdc2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245801fdc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245801fdc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245801fdc2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245801fdc2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245801fdc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245801fdc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245801fdc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245801fdc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245801fdc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245801fdc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245801fdc2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245801fdc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245801fdc2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245801fdc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1.jp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7.jpg"/><Relationship Id="rId4" Type="http://schemas.openxmlformats.org/officeDocument/2006/relationships/image" Target="../media/image3.jpg"/><Relationship Id="rId5" Type="http://schemas.openxmlformats.org/officeDocument/2006/relationships/image" Target="../media/image13.jpg"/><Relationship Id="rId6"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4.jpg"/><Relationship Id="rId5"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5.jpg"/><Relationship Id="rId5"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pres.in.ua/prigotuvannya-galushok.html" TargetMode="External"/><Relationship Id="rId4" Type="http://schemas.openxmlformats.org/officeDocument/2006/relationships/image" Target="../media/image18.jpg"/><Relationship Id="rId5"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24.png"/><Relationship Id="rId5"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2.jp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0" y="0"/>
            <a:ext cx="8972100" cy="6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 sz="3250">
                <a:solidFill>
                  <a:schemeClr val="dk1"/>
                </a:solidFill>
                <a:highlight>
                  <a:srgbClr val="FFFFFF"/>
                </a:highlight>
              </a:rPr>
              <a:t>Народна іграшка</a:t>
            </a:r>
            <a:endParaRPr b="1" sz="2000"/>
          </a:p>
        </p:txBody>
      </p:sp>
      <p:sp>
        <p:nvSpPr>
          <p:cNvPr id="55" name="Google Shape;55;p13"/>
          <p:cNvSpPr txBox="1"/>
          <p:nvPr/>
        </p:nvSpPr>
        <p:spPr>
          <a:xfrm>
            <a:off x="953925" y="941050"/>
            <a:ext cx="669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6" name="Google Shape;56;p13"/>
          <p:cNvSpPr txBox="1"/>
          <p:nvPr/>
        </p:nvSpPr>
        <p:spPr>
          <a:xfrm>
            <a:off x="335175" y="837900"/>
            <a:ext cx="8508000" cy="1762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ru" sz="1950">
                <a:solidFill>
                  <a:srgbClr val="666666"/>
                </a:solidFill>
                <a:highlight>
                  <a:srgbClr val="FFFFFF"/>
                </a:highlight>
              </a:rPr>
              <a:t>  </a:t>
            </a:r>
            <a:r>
              <a:rPr b="1" lang="ru" sz="2050">
                <a:solidFill>
                  <a:schemeClr val="dk1"/>
                </a:solidFill>
                <a:highlight>
                  <a:srgbClr val="FFFFFF"/>
                </a:highlight>
              </a:rPr>
              <a:t>Мета:</a:t>
            </a:r>
            <a:r>
              <a:rPr b="1" lang="ru" sz="2050">
                <a:solidFill>
                  <a:schemeClr val="dk1"/>
                </a:solidFill>
                <a:highlight>
                  <a:srgbClr val="FFFFFF"/>
                </a:highlight>
              </a:rPr>
              <a:t> одна із головних завдань народних традицій є виховання в нових поколіннях любові та поваги до культури своїх предків, своєї землі. Важливим засобом у досягненні цієї мети є народні </a:t>
            </a:r>
            <a:r>
              <a:rPr b="1" lang="ru" sz="2050">
                <a:solidFill>
                  <a:schemeClr val="dk1"/>
                </a:solidFill>
                <a:highlight>
                  <a:srgbClr val="FFFFFF"/>
                </a:highlight>
              </a:rPr>
              <a:t>Іграшки</a:t>
            </a:r>
            <a:r>
              <a:rPr b="1" lang="ru" sz="2050">
                <a:solidFill>
                  <a:schemeClr val="dk1"/>
                </a:solidFill>
                <a:highlight>
                  <a:srgbClr val="FFFFFF"/>
                </a:highlight>
              </a:rPr>
              <a:t>, які здавна були не тільки забавками, але й виконували функції соціалізації та оберегу.</a:t>
            </a:r>
            <a:endParaRPr b="1" sz="2300">
              <a:solidFill>
                <a:schemeClr val="dk1"/>
              </a:solidFill>
            </a:endParaRPr>
          </a:p>
        </p:txBody>
      </p:sp>
      <p:sp>
        <p:nvSpPr>
          <p:cNvPr id="57" name="Google Shape;57;p13"/>
          <p:cNvSpPr txBox="1"/>
          <p:nvPr/>
        </p:nvSpPr>
        <p:spPr>
          <a:xfrm>
            <a:off x="2075450" y="2139900"/>
            <a:ext cx="733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58" name="Google Shape;58;p13"/>
          <p:cNvPicPr preferRelativeResize="0"/>
          <p:nvPr/>
        </p:nvPicPr>
        <p:blipFill>
          <a:blip r:embed="rId3">
            <a:alphaModFix/>
          </a:blip>
          <a:stretch>
            <a:fillRect/>
          </a:stretch>
        </p:blipFill>
        <p:spPr>
          <a:xfrm>
            <a:off x="3087388" y="2979900"/>
            <a:ext cx="2797326" cy="1762500"/>
          </a:xfrm>
          <a:prstGeom prst="rect">
            <a:avLst/>
          </a:prstGeom>
          <a:noFill/>
          <a:ln cap="flat" cmpd="sng" w="76200">
            <a:solidFill>
              <a:srgbClr val="FFFF00"/>
            </a:solidFill>
            <a:prstDash val="solid"/>
            <a:round/>
            <a:headEnd len="sm" w="sm" type="none"/>
            <a:tailEnd len="sm" w="sm" type="none"/>
          </a:ln>
        </p:spPr>
      </p:pic>
      <p:pic>
        <p:nvPicPr>
          <p:cNvPr id="59" name="Google Shape;59;p13"/>
          <p:cNvPicPr preferRelativeResize="0"/>
          <p:nvPr/>
        </p:nvPicPr>
        <p:blipFill>
          <a:blip r:embed="rId4">
            <a:alphaModFix/>
          </a:blip>
          <a:stretch>
            <a:fillRect/>
          </a:stretch>
        </p:blipFill>
        <p:spPr>
          <a:xfrm>
            <a:off x="242625" y="2753400"/>
            <a:ext cx="2567601" cy="1888049"/>
          </a:xfrm>
          <a:prstGeom prst="rect">
            <a:avLst/>
          </a:prstGeom>
          <a:noFill/>
          <a:ln cap="flat" cmpd="sng" w="76200">
            <a:solidFill>
              <a:srgbClr val="C9DAF8"/>
            </a:solidFill>
            <a:prstDash val="solid"/>
            <a:round/>
            <a:headEnd len="sm" w="sm" type="none"/>
            <a:tailEnd len="sm" w="sm" type="none"/>
          </a:ln>
        </p:spPr>
      </p:pic>
      <p:sp>
        <p:nvSpPr>
          <p:cNvPr id="60" name="Google Shape;60;p13"/>
          <p:cNvSpPr txBox="1"/>
          <p:nvPr/>
        </p:nvSpPr>
        <p:spPr>
          <a:xfrm>
            <a:off x="4975925" y="3661050"/>
            <a:ext cx="733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61" name="Google Shape;61;p13"/>
          <p:cNvPicPr preferRelativeResize="0"/>
          <p:nvPr/>
        </p:nvPicPr>
        <p:blipFill>
          <a:blip r:embed="rId5">
            <a:alphaModFix/>
          </a:blip>
          <a:stretch>
            <a:fillRect/>
          </a:stretch>
        </p:blipFill>
        <p:spPr>
          <a:xfrm>
            <a:off x="6110325" y="2600400"/>
            <a:ext cx="2732848" cy="2041050"/>
          </a:xfrm>
          <a:prstGeom prst="rect">
            <a:avLst/>
          </a:prstGeom>
          <a:noFill/>
          <a:ln cap="flat" cmpd="sng" w="76200">
            <a:solidFill>
              <a:srgbClr val="93C47D"/>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nvSpPr>
        <p:spPr>
          <a:xfrm>
            <a:off x="3029375" y="915250"/>
            <a:ext cx="5698200" cy="3032400"/>
          </a:xfrm>
          <a:prstGeom prst="rect">
            <a:avLst/>
          </a:prstGeom>
          <a:noFill/>
          <a:ln cap="flat" cmpd="sng" w="76200">
            <a:solidFill>
              <a:srgbClr val="00FF00"/>
            </a:solidFill>
            <a:prstDash val="solid"/>
            <a:round/>
            <a:headEnd len="sm" w="sm" type="none"/>
            <a:tailEnd len="sm" w="sm" type="none"/>
          </a:ln>
        </p:spPr>
        <p:txBody>
          <a:bodyPr anchorCtr="0" anchor="t" bIns="91425" lIns="91425" spcFirstLastPara="1" rIns="91425" wrap="square" tIns="91425">
            <a:spAutoFit/>
          </a:bodyPr>
          <a:lstStyle/>
          <a:p>
            <a:pPr indent="0" lvl="0" marL="0" rtl="0" algn="just">
              <a:spcBef>
                <a:spcPts val="0"/>
              </a:spcBef>
              <a:spcAft>
                <a:spcPts val="0"/>
              </a:spcAft>
              <a:buNone/>
            </a:pPr>
            <a:r>
              <a:rPr lang="ru" sz="1850">
                <a:solidFill>
                  <a:schemeClr val="dk1"/>
                </a:solidFill>
                <a:highlight>
                  <a:srgbClr val="FFFFFF"/>
                </a:highlight>
              </a:rPr>
              <a:t>Сама назва ляльки - «мотанка» походить від поняття «мотати», а загальний вигляд такої ляльки представляє собою фігурку людини, як правило жіночу або дитячу, виготовлену зі шматків тканини. Частини тіла такої ляльки з’єднувалися вузликами. Кожна така лялька, була тай лишаються унікальним витвором майстра. звісно в давні часи лялька мотанка виконувала важливу функцію оберега та талісмана для родини. </a:t>
            </a:r>
            <a:endParaRPr sz="2200">
              <a:solidFill>
                <a:schemeClr val="dk1"/>
              </a:solidFill>
            </a:endParaRPr>
          </a:p>
        </p:txBody>
      </p:sp>
      <p:sp>
        <p:nvSpPr>
          <p:cNvPr id="144" name="Google Shape;144;p22"/>
          <p:cNvSpPr txBox="1"/>
          <p:nvPr/>
        </p:nvSpPr>
        <p:spPr>
          <a:xfrm>
            <a:off x="3622375" y="257800"/>
            <a:ext cx="3506400" cy="523200"/>
          </a:xfrm>
          <a:prstGeom prst="rect">
            <a:avLst/>
          </a:prstGeom>
          <a:noFill/>
          <a:ln cap="flat" cmpd="sng" w="76200">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i="1" lang="ru" sz="2200"/>
              <a:t>МОТАНКА</a:t>
            </a:r>
            <a:endParaRPr i="1" sz="2200"/>
          </a:p>
        </p:txBody>
      </p:sp>
      <p:pic>
        <p:nvPicPr>
          <p:cNvPr id="145" name="Google Shape;145;p22"/>
          <p:cNvPicPr preferRelativeResize="0"/>
          <p:nvPr/>
        </p:nvPicPr>
        <p:blipFill>
          <a:blip r:embed="rId3">
            <a:alphaModFix/>
          </a:blip>
          <a:stretch>
            <a:fillRect/>
          </a:stretch>
        </p:blipFill>
        <p:spPr>
          <a:xfrm>
            <a:off x="244925" y="476975"/>
            <a:ext cx="2371950" cy="4047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3"/>
          <p:cNvSpPr txBox="1"/>
          <p:nvPr/>
        </p:nvSpPr>
        <p:spPr>
          <a:xfrm>
            <a:off x="328300" y="340475"/>
            <a:ext cx="4620600" cy="1169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ru"/>
              <a:t> </a:t>
            </a:r>
            <a:r>
              <a:rPr lang="ru" sz="1900"/>
              <a:t>П</a:t>
            </a:r>
            <a:r>
              <a:rPr lang="ru" sz="1900"/>
              <a:t>ерегляд відео - </a:t>
            </a:r>
            <a:r>
              <a:rPr lang="ru"/>
              <a:t> </a:t>
            </a:r>
            <a:r>
              <a:rPr lang="ru" sz="1700">
                <a:solidFill>
                  <a:schemeClr val="dk1"/>
                </a:solidFill>
                <a:highlight>
                  <a:srgbClr val="F9F9F9"/>
                </a:highlight>
              </a:rPr>
              <a:t>Українська народна іграшка та українські народні інструменти. </a:t>
            </a:r>
            <a:r>
              <a:rPr lang="ru"/>
              <a:t>https://www.youtube.com/watch?v=w67jvQaRfjo&amp;ab_channel=OlenaRyabeva</a:t>
            </a:r>
            <a:endParaRPr/>
          </a:p>
        </p:txBody>
      </p:sp>
      <p:sp>
        <p:nvSpPr>
          <p:cNvPr id="151" name="Google Shape;151;p23"/>
          <p:cNvSpPr txBox="1"/>
          <p:nvPr/>
        </p:nvSpPr>
        <p:spPr>
          <a:xfrm>
            <a:off x="476975" y="2371125"/>
            <a:ext cx="429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a:t> </a:t>
            </a:r>
            <a:endParaRPr/>
          </a:p>
        </p:txBody>
      </p:sp>
      <p:pic>
        <p:nvPicPr>
          <p:cNvPr id="152" name="Google Shape;152;p23"/>
          <p:cNvPicPr preferRelativeResize="0"/>
          <p:nvPr/>
        </p:nvPicPr>
        <p:blipFill>
          <a:blip r:embed="rId3">
            <a:alphaModFix/>
          </a:blip>
          <a:stretch>
            <a:fillRect/>
          </a:stretch>
        </p:blipFill>
        <p:spPr>
          <a:xfrm>
            <a:off x="385500" y="2094775"/>
            <a:ext cx="3323124" cy="2066325"/>
          </a:xfrm>
          <a:prstGeom prst="rect">
            <a:avLst/>
          </a:prstGeom>
          <a:noFill/>
          <a:ln cap="flat" cmpd="sng" w="76200">
            <a:solidFill>
              <a:srgbClr val="6AA84F"/>
            </a:solidFill>
            <a:prstDash val="solid"/>
            <a:round/>
            <a:headEnd len="sm" w="sm" type="none"/>
            <a:tailEnd len="sm" w="sm" type="none"/>
          </a:ln>
        </p:spPr>
      </p:pic>
      <p:pic>
        <p:nvPicPr>
          <p:cNvPr id="153" name="Google Shape;153;p23"/>
          <p:cNvPicPr preferRelativeResize="0"/>
          <p:nvPr/>
        </p:nvPicPr>
        <p:blipFill>
          <a:blip r:embed="rId4">
            <a:alphaModFix/>
          </a:blip>
          <a:stretch>
            <a:fillRect/>
          </a:stretch>
        </p:blipFill>
        <p:spPr>
          <a:xfrm>
            <a:off x="5101300" y="152400"/>
            <a:ext cx="3118124" cy="2125150"/>
          </a:xfrm>
          <a:prstGeom prst="rect">
            <a:avLst/>
          </a:prstGeom>
          <a:noFill/>
          <a:ln cap="flat" cmpd="sng" w="76200">
            <a:solidFill>
              <a:srgbClr val="FFFF00"/>
            </a:solidFill>
            <a:prstDash val="solid"/>
            <a:round/>
            <a:headEnd len="sm" w="sm" type="none"/>
            <a:tailEnd len="sm" w="sm" type="none"/>
          </a:ln>
        </p:spPr>
      </p:pic>
      <p:sp>
        <p:nvSpPr>
          <p:cNvPr id="154" name="Google Shape;154;p23"/>
          <p:cNvSpPr txBox="1"/>
          <p:nvPr/>
        </p:nvSpPr>
        <p:spPr>
          <a:xfrm>
            <a:off x="4003475" y="2990700"/>
            <a:ext cx="4215900" cy="144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2000">
                <a:solidFill>
                  <a:schemeClr val="dk1"/>
                </a:solidFill>
                <a:highlight>
                  <a:srgbClr val="F9F9F9"/>
                </a:highlight>
              </a:rPr>
              <a:t>Ліпимо народну іграшку "Коник" (НУШ) </a:t>
            </a:r>
            <a:r>
              <a:rPr lang="ru">
                <a:solidFill>
                  <a:schemeClr val="dk1"/>
                </a:solidFill>
              </a:rPr>
              <a:t>https://www.youtube.com/watch?v=xDfyB77rLao&amp;ab_channel=NKBohdan</a:t>
            </a:r>
            <a:endParaRPr>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65" name="Shape 65"/>
        <p:cNvGrpSpPr/>
        <p:nvPr/>
      </p:nvGrpSpPr>
      <p:grpSpPr>
        <a:xfrm>
          <a:off x="0" y="0"/>
          <a:ext cx="0" cy="0"/>
          <a:chOff x="0" y="0"/>
          <a:chExt cx="0" cy="0"/>
        </a:xfrm>
      </p:grpSpPr>
      <p:sp>
        <p:nvSpPr>
          <p:cNvPr id="66" name="Google Shape;66;p14"/>
          <p:cNvSpPr txBox="1"/>
          <p:nvPr/>
        </p:nvSpPr>
        <p:spPr>
          <a:xfrm>
            <a:off x="1482450" y="0"/>
            <a:ext cx="6664800" cy="56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ru" sz="2450">
                <a:solidFill>
                  <a:schemeClr val="dk1"/>
                </a:solidFill>
              </a:rPr>
              <a:t>Історія створення народної іграшки</a:t>
            </a:r>
            <a:endParaRPr b="1" sz="2450">
              <a:solidFill>
                <a:schemeClr val="dk1"/>
              </a:solidFill>
            </a:endParaRPr>
          </a:p>
        </p:txBody>
      </p:sp>
      <p:sp>
        <p:nvSpPr>
          <p:cNvPr id="67" name="Google Shape;67;p14"/>
          <p:cNvSpPr txBox="1"/>
          <p:nvPr/>
        </p:nvSpPr>
        <p:spPr>
          <a:xfrm>
            <a:off x="232050" y="696125"/>
            <a:ext cx="7180200" cy="4163700"/>
          </a:xfrm>
          <a:prstGeom prst="rect">
            <a:avLst/>
          </a:prstGeom>
          <a:solidFill>
            <a:srgbClr val="D9EAD3"/>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None/>
            </a:pPr>
            <a:r>
              <a:rPr b="1" lang="ru" sz="1850">
                <a:solidFill>
                  <a:schemeClr val="dk1"/>
                </a:solidFill>
              </a:rPr>
              <a:t>Іграшки </a:t>
            </a:r>
            <a:r>
              <a:rPr lang="ru" sz="1850">
                <a:solidFill>
                  <a:schemeClr val="dk1"/>
                </a:solidFill>
              </a:rPr>
              <a:t>— це галузь українського народного мистецтва, що об’єднує вироби з кераміки, дерева, лози, соломи, паперу та ін. Від давніх українських іграшок XIV—XVIII ст. майже нічого не збереглося. До нас дійшли переважно керамічні й дерев'яні зразки, датовані XIX ст. — «лялька», «кінь», «вершник», «птах» тощо.</a:t>
            </a:r>
            <a:endParaRPr sz="1850">
              <a:solidFill>
                <a:schemeClr val="dk1"/>
              </a:solidFill>
            </a:endParaRPr>
          </a:p>
          <a:p>
            <a:pPr indent="0" lvl="0" marL="457200" rtl="0" algn="just">
              <a:lnSpc>
                <a:spcPct val="115000"/>
              </a:lnSpc>
              <a:spcBef>
                <a:spcPts val="1200"/>
              </a:spcBef>
              <a:spcAft>
                <a:spcPts val="0"/>
              </a:spcAft>
              <a:buNone/>
            </a:pPr>
            <a:r>
              <a:rPr lang="ru" sz="1850">
                <a:solidFill>
                  <a:schemeClr val="dk1"/>
                </a:solidFill>
              </a:rPr>
              <a:t>Розквіт кустарного іграшкового промислу припадає на середину XIX ст. Саме у цей період в Україні історично сформувались три найбільші регіони виготовлення забавок: Подніпров'я, Поділля і Прикарпаття, а в їх межах утворилися провідні осередки. Протягом тривалого часу тут формувалися місцеві стильові особливості.</a:t>
            </a:r>
            <a:endParaRPr sz="1850">
              <a:solidFill>
                <a:schemeClr val="dk1"/>
              </a:solidFill>
            </a:endParaRPr>
          </a:p>
          <a:p>
            <a:pPr indent="0" lvl="0" marL="457200" rtl="0" algn="just">
              <a:lnSpc>
                <a:spcPct val="115000"/>
              </a:lnSpc>
              <a:spcBef>
                <a:spcPts val="1200"/>
              </a:spcBef>
              <a:spcAft>
                <a:spcPts val="1200"/>
              </a:spcAft>
              <a:buNone/>
            </a:pPr>
            <a:r>
              <a:t/>
            </a:r>
            <a:endParaRPr sz="2050">
              <a:solidFill>
                <a:schemeClr val="dk1"/>
              </a:solidFill>
            </a:endParaRPr>
          </a:p>
        </p:txBody>
      </p:sp>
      <p:pic>
        <p:nvPicPr>
          <p:cNvPr id="68" name="Google Shape;68;p14"/>
          <p:cNvPicPr preferRelativeResize="0"/>
          <p:nvPr/>
        </p:nvPicPr>
        <p:blipFill>
          <a:blip r:embed="rId3">
            <a:alphaModFix/>
          </a:blip>
          <a:stretch>
            <a:fillRect/>
          </a:stretch>
        </p:blipFill>
        <p:spPr>
          <a:xfrm>
            <a:off x="7475200" y="193375"/>
            <a:ext cx="1535600" cy="1005475"/>
          </a:xfrm>
          <a:prstGeom prst="rect">
            <a:avLst/>
          </a:prstGeom>
          <a:noFill/>
          <a:ln>
            <a:noFill/>
          </a:ln>
        </p:spPr>
      </p:pic>
      <p:pic>
        <p:nvPicPr>
          <p:cNvPr id="69" name="Google Shape;69;p14"/>
          <p:cNvPicPr preferRelativeResize="0"/>
          <p:nvPr/>
        </p:nvPicPr>
        <p:blipFill>
          <a:blip r:embed="rId4">
            <a:alphaModFix/>
          </a:blip>
          <a:stretch>
            <a:fillRect/>
          </a:stretch>
        </p:blipFill>
        <p:spPr>
          <a:xfrm>
            <a:off x="7475200" y="1414787"/>
            <a:ext cx="1535601" cy="1224626"/>
          </a:xfrm>
          <a:prstGeom prst="rect">
            <a:avLst/>
          </a:prstGeom>
          <a:noFill/>
          <a:ln>
            <a:noFill/>
          </a:ln>
        </p:spPr>
      </p:pic>
      <p:pic>
        <p:nvPicPr>
          <p:cNvPr id="70" name="Google Shape;70;p14"/>
          <p:cNvPicPr preferRelativeResize="0"/>
          <p:nvPr/>
        </p:nvPicPr>
        <p:blipFill>
          <a:blip r:embed="rId5">
            <a:alphaModFix/>
          </a:blip>
          <a:stretch>
            <a:fillRect/>
          </a:stretch>
        </p:blipFill>
        <p:spPr>
          <a:xfrm>
            <a:off x="7510600" y="2786025"/>
            <a:ext cx="1464801" cy="1068374"/>
          </a:xfrm>
          <a:prstGeom prst="rect">
            <a:avLst/>
          </a:prstGeom>
          <a:noFill/>
          <a:ln>
            <a:noFill/>
          </a:ln>
        </p:spPr>
      </p:pic>
      <p:pic>
        <p:nvPicPr>
          <p:cNvPr id="71" name="Google Shape;71;p14"/>
          <p:cNvPicPr preferRelativeResize="0"/>
          <p:nvPr/>
        </p:nvPicPr>
        <p:blipFill>
          <a:blip r:embed="rId6">
            <a:alphaModFix/>
          </a:blip>
          <a:stretch>
            <a:fillRect/>
          </a:stretch>
        </p:blipFill>
        <p:spPr>
          <a:xfrm>
            <a:off x="7538150" y="4001000"/>
            <a:ext cx="1409700" cy="936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nvSpPr>
        <p:spPr>
          <a:xfrm>
            <a:off x="335175" y="322275"/>
            <a:ext cx="8508000" cy="3054900"/>
          </a:xfrm>
          <a:prstGeom prst="rect">
            <a:avLst/>
          </a:prstGeom>
          <a:solidFill>
            <a:srgbClr val="C9DAF8"/>
          </a:solidFill>
          <a:ln cap="flat" cmpd="sng" w="76200">
            <a:solidFill>
              <a:srgbClr val="6D9EEB"/>
            </a:solidFill>
            <a:prstDash val="solid"/>
            <a:round/>
            <a:headEnd len="sm" w="sm" type="none"/>
            <a:tailEnd len="sm" w="sm" type="none"/>
          </a:ln>
        </p:spPr>
        <p:txBody>
          <a:bodyPr anchorCtr="0" anchor="t" bIns="91425" lIns="91425" spcFirstLastPara="1" rIns="91425" wrap="square" tIns="91425">
            <a:spAutoFit/>
          </a:bodyPr>
          <a:lstStyle/>
          <a:p>
            <a:pPr indent="0" lvl="0" marL="457200" rtl="0" algn="just">
              <a:lnSpc>
                <a:spcPct val="115000"/>
              </a:lnSpc>
              <a:spcBef>
                <a:spcPts val="1200"/>
              </a:spcBef>
              <a:spcAft>
                <a:spcPts val="0"/>
              </a:spcAft>
              <a:buNone/>
            </a:pPr>
            <a:r>
              <a:rPr lang="ru" sz="1950">
                <a:solidFill>
                  <a:schemeClr val="dk1"/>
                </a:solidFill>
              </a:rPr>
              <a:t>Народні керамічні, дерев’яні та плетені іграшки були переважно побічним промислом у системі основного виробництва — гончарства, художнього деревообробництва чи плетіння виробів.</a:t>
            </a:r>
            <a:endParaRPr sz="1950">
              <a:solidFill>
                <a:schemeClr val="dk1"/>
              </a:solidFill>
            </a:endParaRPr>
          </a:p>
          <a:p>
            <a:pPr indent="0" lvl="0" marL="457200" rtl="0" algn="just">
              <a:lnSpc>
                <a:spcPct val="115000"/>
              </a:lnSpc>
              <a:spcBef>
                <a:spcPts val="1200"/>
              </a:spcBef>
              <a:spcAft>
                <a:spcPts val="1200"/>
              </a:spcAft>
              <a:buNone/>
            </a:pPr>
            <a:r>
              <a:rPr lang="ru" sz="1950">
                <a:solidFill>
                  <a:schemeClr val="dk1"/>
                </a:solidFill>
              </a:rPr>
              <a:t>Іграшка при всій своїй різноманітності й багатофункціональності залишається важливим засобом виховання дітей. Саме через спрощені іграшки-знаки дитина пізнає світ, навчається мислити узагальненими поняттями і яскравими образами, врешті вона приєднується до одного з джерел народного мистецтва.</a:t>
            </a:r>
            <a:endParaRPr sz="1950">
              <a:solidFill>
                <a:schemeClr val="dk1"/>
              </a:solidFill>
            </a:endParaRPr>
          </a:p>
        </p:txBody>
      </p:sp>
      <p:pic>
        <p:nvPicPr>
          <p:cNvPr id="77" name="Google Shape;77;p15"/>
          <p:cNvPicPr preferRelativeResize="0"/>
          <p:nvPr/>
        </p:nvPicPr>
        <p:blipFill>
          <a:blip r:embed="rId3">
            <a:alphaModFix/>
          </a:blip>
          <a:stretch>
            <a:fillRect/>
          </a:stretch>
        </p:blipFill>
        <p:spPr>
          <a:xfrm>
            <a:off x="3212825" y="3608125"/>
            <a:ext cx="2625313" cy="1354925"/>
          </a:xfrm>
          <a:prstGeom prst="rect">
            <a:avLst/>
          </a:prstGeom>
          <a:noFill/>
          <a:ln cap="flat" cmpd="sng" w="38100">
            <a:solidFill>
              <a:srgbClr val="00FFFF"/>
            </a:solidFill>
            <a:prstDash val="solid"/>
            <a:round/>
            <a:headEnd len="sm" w="sm" type="none"/>
            <a:tailEnd len="sm" w="sm" type="none"/>
          </a:ln>
        </p:spPr>
      </p:pic>
      <p:pic>
        <p:nvPicPr>
          <p:cNvPr id="78" name="Google Shape;78;p15"/>
          <p:cNvPicPr preferRelativeResize="0"/>
          <p:nvPr/>
        </p:nvPicPr>
        <p:blipFill>
          <a:blip r:embed="rId4">
            <a:alphaModFix/>
          </a:blip>
          <a:stretch>
            <a:fillRect/>
          </a:stretch>
        </p:blipFill>
        <p:spPr>
          <a:xfrm>
            <a:off x="563525" y="3608125"/>
            <a:ext cx="2233825" cy="1354925"/>
          </a:xfrm>
          <a:prstGeom prst="rect">
            <a:avLst/>
          </a:prstGeom>
          <a:noFill/>
          <a:ln cap="flat" cmpd="sng" w="38100">
            <a:solidFill>
              <a:srgbClr val="9FC5E8"/>
            </a:solidFill>
            <a:prstDash val="solid"/>
            <a:round/>
            <a:headEnd len="sm" w="sm" type="none"/>
            <a:tailEnd len="sm" w="sm" type="none"/>
          </a:ln>
        </p:spPr>
      </p:pic>
      <p:pic>
        <p:nvPicPr>
          <p:cNvPr id="79" name="Google Shape;79;p15"/>
          <p:cNvPicPr preferRelativeResize="0"/>
          <p:nvPr/>
        </p:nvPicPr>
        <p:blipFill>
          <a:blip r:embed="rId5">
            <a:alphaModFix/>
          </a:blip>
          <a:stretch>
            <a:fillRect/>
          </a:stretch>
        </p:blipFill>
        <p:spPr>
          <a:xfrm>
            <a:off x="6213475" y="3568850"/>
            <a:ext cx="2410600" cy="1354925"/>
          </a:xfrm>
          <a:prstGeom prst="rect">
            <a:avLst/>
          </a:prstGeom>
          <a:noFill/>
          <a:ln cap="flat" cmpd="sng" w="38100">
            <a:solidFill>
              <a:srgbClr val="6D9EEB"/>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nvSpPr>
        <p:spPr>
          <a:xfrm>
            <a:off x="309375" y="141800"/>
            <a:ext cx="8546700" cy="2667900"/>
          </a:xfrm>
          <a:prstGeom prst="rect">
            <a:avLst/>
          </a:prstGeom>
          <a:noFill/>
          <a:ln cap="flat" cmpd="sng" w="76200">
            <a:solidFill>
              <a:srgbClr val="EA9999"/>
            </a:solidFill>
            <a:prstDash val="solid"/>
            <a:round/>
            <a:headEnd len="sm" w="sm" type="none"/>
            <a:tailEnd len="sm" w="sm" type="none"/>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ru" sz="2000">
                <a:solidFill>
                  <a:srgbClr val="2C2C2C"/>
                </a:solidFill>
                <a:highlight>
                  <a:srgbClr val="FFFFFF"/>
                </a:highlight>
              </a:rPr>
              <a:t>Іграшки</a:t>
            </a:r>
            <a:r>
              <a:rPr lang="ru" sz="2000">
                <a:solidFill>
                  <a:srgbClr val="2C2C2C"/>
                </a:solidFill>
                <a:highlight>
                  <a:srgbClr val="FFFFFF"/>
                </a:highlight>
              </a:rPr>
              <a:t> довго сприймалися як обереги. Так, баран означав щастя, ведмідь — багатство, собака та кінь — охорону та допомогу, а лев утілював силу й могутність. Вони часто «оживали», ставапи героями народних казок, обрядів, ігор і забав, що супроводжувалися піснями й танцями.</a:t>
            </a:r>
            <a:endParaRPr sz="2000">
              <a:solidFill>
                <a:srgbClr val="2C2C2C"/>
              </a:solidFill>
              <a:highlight>
                <a:srgbClr val="FFFFFF"/>
              </a:highlight>
            </a:endParaRPr>
          </a:p>
          <a:p>
            <a:pPr indent="0" lvl="0" marL="0" rtl="0" algn="just">
              <a:lnSpc>
                <a:spcPct val="115000"/>
              </a:lnSpc>
              <a:spcBef>
                <a:spcPts val="400"/>
              </a:spcBef>
              <a:spcAft>
                <a:spcPts val="400"/>
              </a:spcAft>
              <a:buNone/>
            </a:pPr>
            <a:r>
              <a:rPr lang="ru" sz="2000">
                <a:solidFill>
                  <a:srgbClr val="2C2C2C"/>
                </a:solidFill>
                <a:highlight>
                  <a:srgbClr val="FFFFFF"/>
                </a:highlight>
              </a:rPr>
              <a:t>Найулюбленішою іграшкою дитини завжди була лялька. Традиційну українську ляльку-берегиню виготовляли із соломи або тканини.</a:t>
            </a:r>
            <a:endParaRPr sz="2000">
              <a:solidFill>
                <a:srgbClr val="2C2C2C"/>
              </a:solidFill>
              <a:highlight>
                <a:srgbClr val="FFFFFF"/>
              </a:highlight>
            </a:endParaRPr>
          </a:p>
        </p:txBody>
      </p:sp>
      <p:sp>
        <p:nvSpPr>
          <p:cNvPr id="85" name="Google Shape;85;p16"/>
          <p:cNvSpPr txBox="1"/>
          <p:nvPr/>
        </p:nvSpPr>
        <p:spPr>
          <a:xfrm>
            <a:off x="309200" y="4112225"/>
            <a:ext cx="8649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ru"/>
              <a:t>джерело </a:t>
            </a:r>
            <a:r>
              <a:rPr lang="ru"/>
              <a:t>https://narodna-osvita.com.ua/page,14,686-pdruchnik-mistectvo-5-klas-l-masol-skachati.html</a:t>
            </a:r>
            <a:endParaRPr/>
          </a:p>
        </p:txBody>
      </p:sp>
      <p:pic>
        <p:nvPicPr>
          <p:cNvPr id="86" name="Google Shape;86;p16"/>
          <p:cNvPicPr preferRelativeResize="0"/>
          <p:nvPr/>
        </p:nvPicPr>
        <p:blipFill>
          <a:blip r:embed="rId3">
            <a:alphaModFix/>
          </a:blip>
          <a:stretch>
            <a:fillRect/>
          </a:stretch>
        </p:blipFill>
        <p:spPr>
          <a:xfrm>
            <a:off x="3401225" y="3003600"/>
            <a:ext cx="2465850" cy="1362125"/>
          </a:xfrm>
          <a:prstGeom prst="rect">
            <a:avLst/>
          </a:prstGeom>
          <a:noFill/>
          <a:ln cap="flat" cmpd="sng" w="38100">
            <a:solidFill>
              <a:srgbClr val="6AA84F"/>
            </a:solidFill>
            <a:prstDash val="solid"/>
            <a:round/>
            <a:headEnd len="sm" w="sm" type="none"/>
            <a:tailEnd len="sm" w="sm" type="none"/>
          </a:ln>
        </p:spPr>
      </p:pic>
      <p:pic>
        <p:nvPicPr>
          <p:cNvPr id="87" name="Google Shape;87;p16"/>
          <p:cNvPicPr preferRelativeResize="0"/>
          <p:nvPr/>
        </p:nvPicPr>
        <p:blipFill>
          <a:blip r:embed="rId4">
            <a:alphaModFix/>
          </a:blip>
          <a:stretch>
            <a:fillRect/>
          </a:stretch>
        </p:blipFill>
        <p:spPr>
          <a:xfrm>
            <a:off x="399600" y="3003600"/>
            <a:ext cx="2600325" cy="1475725"/>
          </a:xfrm>
          <a:prstGeom prst="rect">
            <a:avLst/>
          </a:prstGeom>
          <a:noFill/>
          <a:ln cap="flat" cmpd="sng" w="38100">
            <a:solidFill>
              <a:srgbClr val="9900FF"/>
            </a:solidFill>
            <a:prstDash val="solid"/>
            <a:round/>
            <a:headEnd len="sm" w="sm" type="none"/>
            <a:tailEnd len="sm" w="sm" type="none"/>
          </a:ln>
        </p:spPr>
      </p:pic>
      <p:pic>
        <p:nvPicPr>
          <p:cNvPr id="88" name="Google Shape;88;p16"/>
          <p:cNvPicPr preferRelativeResize="0"/>
          <p:nvPr/>
        </p:nvPicPr>
        <p:blipFill>
          <a:blip r:embed="rId5">
            <a:alphaModFix/>
          </a:blip>
          <a:stretch>
            <a:fillRect/>
          </a:stretch>
        </p:blipFill>
        <p:spPr>
          <a:xfrm>
            <a:off x="6178150" y="3003600"/>
            <a:ext cx="2495550" cy="1475725"/>
          </a:xfrm>
          <a:prstGeom prst="rect">
            <a:avLst/>
          </a:prstGeom>
          <a:noFill/>
          <a:ln cap="flat" cmpd="sng" w="38100">
            <a:solidFill>
              <a:srgbClr val="0000FF"/>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D4EB"/>
            </a:gs>
            <a:gs pos="100000">
              <a:srgbClr val="9180BB"/>
            </a:gs>
          </a:gsLst>
          <a:path path="circle">
            <a:fillToRect b="50%" l="50%" r="50%" t="50%"/>
          </a:path>
          <a:tileRect/>
        </a:gradFill>
      </p:bgPr>
    </p:bg>
    <p:spTree>
      <p:nvGrpSpPr>
        <p:cNvPr id="92" name="Shape 92"/>
        <p:cNvGrpSpPr/>
        <p:nvPr/>
      </p:nvGrpSpPr>
      <p:grpSpPr>
        <a:xfrm>
          <a:off x="0" y="0"/>
          <a:ext cx="0" cy="0"/>
          <a:chOff x="0" y="0"/>
          <a:chExt cx="0" cy="0"/>
        </a:xfrm>
      </p:grpSpPr>
      <p:sp>
        <p:nvSpPr>
          <p:cNvPr id="93" name="Google Shape;93;p17"/>
          <p:cNvSpPr txBox="1"/>
          <p:nvPr/>
        </p:nvSpPr>
        <p:spPr>
          <a:xfrm>
            <a:off x="2836025" y="0"/>
            <a:ext cx="5246700" cy="500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lnSpc>
                <a:spcPct val="120000"/>
              </a:lnSpc>
              <a:spcBef>
                <a:spcPts val="2600"/>
              </a:spcBef>
              <a:spcAft>
                <a:spcPts val="1100"/>
              </a:spcAft>
              <a:buNone/>
            </a:pPr>
            <a:r>
              <a:rPr b="1" lang="ru" sz="2050">
                <a:solidFill>
                  <a:schemeClr val="dk1"/>
                </a:solidFill>
                <a:highlight>
                  <a:schemeClr val="lt1"/>
                </a:highlight>
                <a:latin typeface="Merriweather"/>
                <a:ea typeface="Merriweather"/>
                <a:cs typeface="Merriweather"/>
                <a:sym typeface="Merriweather"/>
              </a:rPr>
              <a:t>ДЕРЕВ’ЯНІ ІГРАШКИ</a:t>
            </a:r>
            <a:endParaRPr b="1" sz="2050">
              <a:solidFill>
                <a:schemeClr val="dk1"/>
              </a:solidFill>
              <a:highlight>
                <a:schemeClr val="lt1"/>
              </a:highlight>
              <a:latin typeface="Merriweather"/>
              <a:ea typeface="Merriweather"/>
              <a:cs typeface="Merriweather"/>
              <a:sym typeface="Merriweather"/>
            </a:endParaRPr>
          </a:p>
        </p:txBody>
      </p:sp>
      <p:sp>
        <p:nvSpPr>
          <p:cNvPr id="94" name="Google Shape;94;p17"/>
          <p:cNvSpPr txBox="1"/>
          <p:nvPr/>
        </p:nvSpPr>
        <p:spPr>
          <a:xfrm>
            <a:off x="773450" y="786350"/>
            <a:ext cx="669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5" name="Google Shape;95;p17"/>
          <p:cNvSpPr txBox="1"/>
          <p:nvPr/>
        </p:nvSpPr>
        <p:spPr>
          <a:xfrm>
            <a:off x="335175" y="484800"/>
            <a:ext cx="8465100" cy="2747400"/>
          </a:xfrm>
          <a:prstGeom prst="rect">
            <a:avLst/>
          </a:prstGeom>
          <a:solidFill>
            <a:schemeClr val="lt1"/>
          </a:solidFill>
          <a:ln cap="flat" cmpd="sng" w="76200">
            <a:solidFill>
              <a:srgbClr val="8E7CC3"/>
            </a:solidFill>
            <a:prstDash val="solid"/>
            <a:round/>
            <a:headEnd len="sm" w="sm" type="none"/>
            <a:tailEnd len="sm" w="sm" type="none"/>
          </a:ln>
        </p:spPr>
        <p:txBody>
          <a:bodyPr anchorCtr="0" anchor="t" bIns="91425" lIns="91425" spcFirstLastPara="1" rIns="91425" wrap="square" tIns="91425">
            <a:spAutoFit/>
          </a:bodyPr>
          <a:lstStyle/>
          <a:p>
            <a:pPr indent="0" lvl="0" marL="0" rtl="0" algn="just">
              <a:spcBef>
                <a:spcPts val="0"/>
              </a:spcBef>
              <a:spcAft>
                <a:spcPts val="0"/>
              </a:spcAft>
              <a:buNone/>
            </a:pPr>
            <a:r>
              <a:rPr lang="ru" sz="1850">
                <a:solidFill>
                  <a:schemeClr val="dk1"/>
                </a:solidFill>
                <a:highlight>
                  <a:schemeClr val="lt1"/>
                </a:highlight>
              </a:rPr>
              <a:t>Одним із найбільш популярних матеріалів для виготовлення іграшок була й залишається деревина: груша, верба, явір, липа, осика. З цього доступного й довговічного матеріалу виготовляються дитячі меблі (столи й стільці, скрині й лави-ліжка), знаряддя праці, які є маленькою копією дорослих, звукові іграшки (сопілки та скрипочки, пищики, тарахкальця та тріскачки), різноманітні рухливі іграшки: курочки та півники, що клюють зерно, фігурки ковалів та ткачів, мініатюрні макети млинів., а також дитячі іграшкові транспортні засоби – санки, візочки, тачечки та коники на колесах і коники-гойдалки.</a:t>
            </a:r>
            <a:endParaRPr sz="2100">
              <a:solidFill>
                <a:schemeClr val="dk1"/>
              </a:solidFill>
              <a:highlight>
                <a:schemeClr val="lt1"/>
              </a:highlight>
            </a:endParaRPr>
          </a:p>
        </p:txBody>
      </p:sp>
      <p:sp>
        <p:nvSpPr>
          <p:cNvPr id="96" name="Google Shape;96;p17"/>
          <p:cNvSpPr txBox="1"/>
          <p:nvPr/>
        </p:nvSpPr>
        <p:spPr>
          <a:xfrm>
            <a:off x="2487950" y="4731000"/>
            <a:ext cx="63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a:t>джерело </a:t>
            </a:r>
            <a:r>
              <a:rPr lang="ru"/>
              <a:t>https://ocnt.com.ua/tradycziyi-narodnoyi-ukrayinskoyi-igrashky/</a:t>
            </a:r>
            <a:endParaRPr/>
          </a:p>
        </p:txBody>
      </p:sp>
      <p:sp>
        <p:nvSpPr>
          <p:cNvPr id="97" name="Google Shape;97;p17"/>
          <p:cNvSpPr txBox="1"/>
          <p:nvPr/>
        </p:nvSpPr>
        <p:spPr>
          <a:xfrm>
            <a:off x="4847000" y="2475075"/>
            <a:ext cx="733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98" name="Google Shape;98;p17"/>
          <p:cNvPicPr preferRelativeResize="0"/>
          <p:nvPr/>
        </p:nvPicPr>
        <p:blipFill>
          <a:blip r:embed="rId3">
            <a:alphaModFix/>
          </a:blip>
          <a:stretch>
            <a:fillRect/>
          </a:stretch>
        </p:blipFill>
        <p:spPr>
          <a:xfrm>
            <a:off x="6179100" y="3039350"/>
            <a:ext cx="2689900" cy="1491826"/>
          </a:xfrm>
          <a:prstGeom prst="rect">
            <a:avLst/>
          </a:prstGeom>
          <a:noFill/>
          <a:ln cap="flat" cmpd="sng" w="38100">
            <a:solidFill>
              <a:srgbClr val="674EA7"/>
            </a:solidFill>
            <a:prstDash val="solid"/>
            <a:round/>
            <a:headEnd len="sm" w="sm" type="none"/>
            <a:tailEnd len="sm" w="sm" type="none"/>
          </a:ln>
        </p:spPr>
      </p:pic>
      <p:pic>
        <p:nvPicPr>
          <p:cNvPr id="99" name="Google Shape;99;p17"/>
          <p:cNvPicPr preferRelativeResize="0"/>
          <p:nvPr/>
        </p:nvPicPr>
        <p:blipFill>
          <a:blip r:embed="rId4">
            <a:alphaModFix/>
          </a:blip>
          <a:stretch>
            <a:fillRect/>
          </a:stretch>
        </p:blipFill>
        <p:spPr>
          <a:xfrm>
            <a:off x="373850" y="3365150"/>
            <a:ext cx="2462174" cy="1456076"/>
          </a:xfrm>
          <a:prstGeom prst="rect">
            <a:avLst/>
          </a:prstGeom>
          <a:noFill/>
          <a:ln cap="flat" cmpd="sng" w="38100">
            <a:solidFill>
              <a:srgbClr val="00FFFF"/>
            </a:solidFill>
            <a:prstDash val="solid"/>
            <a:round/>
            <a:headEnd len="sm" w="sm" type="none"/>
            <a:tailEnd len="sm" w="sm" type="none"/>
          </a:ln>
        </p:spPr>
      </p:pic>
      <p:pic>
        <p:nvPicPr>
          <p:cNvPr id="100" name="Google Shape;100;p17"/>
          <p:cNvPicPr preferRelativeResize="0"/>
          <p:nvPr/>
        </p:nvPicPr>
        <p:blipFill>
          <a:blip r:embed="rId5">
            <a:alphaModFix/>
          </a:blip>
          <a:stretch>
            <a:fillRect/>
          </a:stretch>
        </p:blipFill>
        <p:spPr>
          <a:xfrm>
            <a:off x="3224875" y="3337175"/>
            <a:ext cx="2564275" cy="1194000"/>
          </a:xfrm>
          <a:prstGeom prst="rect">
            <a:avLst/>
          </a:prstGeom>
          <a:noFill/>
          <a:ln cap="flat" cmpd="sng" w="38100">
            <a:solidFill>
              <a:srgbClr val="FF00FF"/>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nvSpPr>
        <p:spPr>
          <a:xfrm>
            <a:off x="3145400" y="0"/>
            <a:ext cx="4795500" cy="5619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2600"/>
              </a:spcBef>
              <a:spcAft>
                <a:spcPts val="1100"/>
              </a:spcAft>
              <a:buNone/>
            </a:pPr>
            <a:r>
              <a:rPr i="1" lang="ru" sz="2450">
                <a:solidFill>
                  <a:srgbClr val="444444"/>
                </a:solidFill>
                <a:highlight>
                  <a:srgbClr val="FFFFFF"/>
                </a:highlight>
              </a:rPr>
              <a:t>ГЛИНЯНІ ІГРАШКИ</a:t>
            </a:r>
            <a:endParaRPr i="1" sz="2450">
              <a:solidFill>
                <a:srgbClr val="444444"/>
              </a:solidFill>
              <a:highlight>
                <a:srgbClr val="FFFFFF"/>
              </a:highlight>
            </a:endParaRPr>
          </a:p>
        </p:txBody>
      </p:sp>
      <p:sp>
        <p:nvSpPr>
          <p:cNvPr id="106" name="Google Shape;106;p18"/>
          <p:cNvSpPr txBox="1"/>
          <p:nvPr/>
        </p:nvSpPr>
        <p:spPr>
          <a:xfrm>
            <a:off x="915250" y="876575"/>
            <a:ext cx="795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07" name="Google Shape;107;p18"/>
          <p:cNvSpPr txBox="1"/>
          <p:nvPr/>
        </p:nvSpPr>
        <p:spPr>
          <a:xfrm>
            <a:off x="309375" y="554300"/>
            <a:ext cx="8559600" cy="1588800"/>
          </a:xfrm>
          <a:prstGeom prst="rect">
            <a:avLst/>
          </a:prstGeom>
          <a:solidFill>
            <a:srgbClr val="D0E0E3"/>
          </a:solidFill>
          <a:ln cap="flat" cmpd="sng" w="76200">
            <a:solidFill>
              <a:srgbClr val="3D85C6"/>
            </a:solidFill>
            <a:prstDash val="solid"/>
            <a:round/>
            <a:headEnd len="sm" w="sm" type="none"/>
            <a:tailEnd len="sm" w="sm" type="none"/>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ru" sz="2050">
                <a:solidFill>
                  <a:schemeClr val="dk1"/>
                </a:solidFill>
              </a:rPr>
              <a:t>У селах Подніпров'я, де виготовляли з дерева на продаж різноманітні побутові речі, оздоблені різьбленням, водночас створювали їхні маленькі моделі, що відрізнялися від справжніх хіба що масштабом.</a:t>
            </a:r>
            <a:endParaRPr sz="2050">
              <a:solidFill>
                <a:schemeClr val="dk1"/>
              </a:solidFill>
            </a:endParaRPr>
          </a:p>
        </p:txBody>
      </p:sp>
      <p:pic>
        <p:nvPicPr>
          <p:cNvPr id="108" name="Google Shape;108;p18"/>
          <p:cNvPicPr preferRelativeResize="0"/>
          <p:nvPr/>
        </p:nvPicPr>
        <p:blipFill>
          <a:blip r:embed="rId3">
            <a:alphaModFix/>
          </a:blip>
          <a:stretch>
            <a:fillRect/>
          </a:stretch>
        </p:blipFill>
        <p:spPr>
          <a:xfrm>
            <a:off x="399598" y="2462863"/>
            <a:ext cx="2655550" cy="1925474"/>
          </a:xfrm>
          <a:prstGeom prst="rect">
            <a:avLst/>
          </a:prstGeom>
          <a:noFill/>
          <a:ln cap="flat" cmpd="sng" w="38100">
            <a:solidFill>
              <a:srgbClr val="FFFF00"/>
            </a:solidFill>
            <a:prstDash val="solid"/>
            <a:round/>
            <a:headEnd len="sm" w="sm" type="none"/>
            <a:tailEnd len="sm" w="sm" type="none"/>
          </a:ln>
        </p:spPr>
      </p:pic>
      <p:pic>
        <p:nvPicPr>
          <p:cNvPr id="109" name="Google Shape;109;p18"/>
          <p:cNvPicPr preferRelativeResize="0"/>
          <p:nvPr/>
        </p:nvPicPr>
        <p:blipFill>
          <a:blip r:embed="rId4">
            <a:alphaModFix/>
          </a:blip>
          <a:stretch>
            <a:fillRect/>
          </a:stretch>
        </p:blipFill>
        <p:spPr>
          <a:xfrm>
            <a:off x="3529825" y="2372825"/>
            <a:ext cx="2232425" cy="2286000"/>
          </a:xfrm>
          <a:prstGeom prst="rect">
            <a:avLst/>
          </a:prstGeom>
          <a:noFill/>
          <a:ln cap="flat" cmpd="sng" w="38100">
            <a:solidFill>
              <a:srgbClr val="A4C2F4"/>
            </a:solidFill>
            <a:prstDash val="solid"/>
            <a:round/>
            <a:headEnd len="sm" w="sm" type="none"/>
            <a:tailEnd len="sm" w="sm" type="none"/>
          </a:ln>
        </p:spPr>
      </p:pic>
      <p:pic>
        <p:nvPicPr>
          <p:cNvPr id="110" name="Google Shape;110;p18"/>
          <p:cNvPicPr preferRelativeResize="0"/>
          <p:nvPr/>
        </p:nvPicPr>
        <p:blipFill>
          <a:blip r:embed="rId5">
            <a:alphaModFix/>
          </a:blip>
          <a:stretch>
            <a:fillRect/>
          </a:stretch>
        </p:blipFill>
        <p:spPr>
          <a:xfrm>
            <a:off x="6236925" y="2529875"/>
            <a:ext cx="2516050" cy="1971899"/>
          </a:xfrm>
          <a:prstGeom prst="rect">
            <a:avLst/>
          </a:prstGeom>
          <a:noFill/>
          <a:ln cap="flat" cmpd="sng" w="38100">
            <a:solidFill>
              <a:srgbClr val="93C47D"/>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nvSpPr>
        <p:spPr>
          <a:xfrm>
            <a:off x="2423500" y="0"/>
            <a:ext cx="5633400" cy="5772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2600"/>
              </a:spcBef>
              <a:spcAft>
                <a:spcPts val="1100"/>
              </a:spcAft>
              <a:buNone/>
            </a:pPr>
            <a:r>
              <a:rPr i="1" lang="ru" sz="2550">
                <a:solidFill>
                  <a:srgbClr val="444444"/>
                </a:solidFill>
                <a:highlight>
                  <a:srgbClr val="FFFFFF"/>
                </a:highlight>
              </a:rPr>
              <a:t>СИРНА ІГРАШКА</a:t>
            </a:r>
            <a:endParaRPr i="1" sz="2550">
              <a:solidFill>
                <a:srgbClr val="444444"/>
              </a:solidFill>
              <a:highlight>
                <a:srgbClr val="FFFFFF"/>
              </a:highlight>
            </a:endParaRPr>
          </a:p>
        </p:txBody>
      </p:sp>
      <p:sp>
        <p:nvSpPr>
          <p:cNvPr id="116" name="Google Shape;116;p19"/>
          <p:cNvSpPr txBox="1"/>
          <p:nvPr/>
        </p:nvSpPr>
        <p:spPr>
          <a:xfrm>
            <a:off x="837925" y="644550"/>
            <a:ext cx="564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7" name="Google Shape;117;p19"/>
          <p:cNvSpPr txBox="1"/>
          <p:nvPr/>
        </p:nvSpPr>
        <p:spPr>
          <a:xfrm>
            <a:off x="348050" y="580100"/>
            <a:ext cx="8469300" cy="1226100"/>
          </a:xfrm>
          <a:prstGeom prst="rect">
            <a:avLst/>
          </a:prstGeom>
          <a:solidFill>
            <a:srgbClr val="A4C2F4"/>
          </a:solidFill>
          <a:ln cap="flat" cmpd="sng" w="76200">
            <a:solidFill>
              <a:srgbClr val="3D85C6"/>
            </a:solidFill>
            <a:prstDash val="solid"/>
            <a:round/>
            <a:headEnd len="sm" w="sm" type="none"/>
            <a:tailEnd len="sm" w="sm" type="none"/>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lang="ru" sz="2050">
                <a:solidFill>
                  <a:schemeClr val="dk1"/>
                </a:solidFill>
              </a:rPr>
              <a:t>Близькими до іграшок із глини та з </a:t>
            </a:r>
            <a:r>
              <a:rPr lang="ru" sz="2050">
                <a:solidFill>
                  <a:schemeClr val="hlink"/>
                </a:solidFill>
                <a:uFill>
                  <a:noFill/>
                </a:uFill>
                <a:hlinkClick r:id="rId3"/>
              </a:rPr>
              <a:t>із тіста є пластичні вироби </a:t>
            </a:r>
            <a:r>
              <a:rPr lang="ru" sz="2050" u="sng">
                <a:solidFill>
                  <a:schemeClr val="dk1"/>
                </a:solidFill>
              </a:rPr>
              <a:t>з сиру</a:t>
            </a:r>
            <a:r>
              <a:rPr lang="ru" sz="2050">
                <a:solidFill>
                  <a:schemeClr val="dk1"/>
                </a:solidFill>
              </a:rPr>
              <a:t> у вигляді коників, оленів, кіз, пташок та ін. Їх виготовляють у гірських селах Гуцульщини, Буковини та Закарпаття.</a:t>
            </a:r>
            <a:endParaRPr sz="2050">
              <a:solidFill>
                <a:schemeClr val="dk1"/>
              </a:solidFill>
            </a:endParaRPr>
          </a:p>
        </p:txBody>
      </p:sp>
      <p:pic>
        <p:nvPicPr>
          <p:cNvPr id="118" name="Google Shape;118;p19"/>
          <p:cNvPicPr preferRelativeResize="0"/>
          <p:nvPr/>
        </p:nvPicPr>
        <p:blipFill>
          <a:blip r:embed="rId4">
            <a:alphaModFix/>
          </a:blip>
          <a:stretch>
            <a:fillRect/>
          </a:stretch>
        </p:blipFill>
        <p:spPr>
          <a:xfrm>
            <a:off x="693825" y="2494400"/>
            <a:ext cx="2928549" cy="1870025"/>
          </a:xfrm>
          <a:prstGeom prst="rect">
            <a:avLst/>
          </a:prstGeom>
          <a:noFill/>
          <a:ln>
            <a:noFill/>
          </a:ln>
        </p:spPr>
      </p:pic>
      <p:pic>
        <p:nvPicPr>
          <p:cNvPr id="119" name="Google Shape;119;p19"/>
          <p:cNvPicPr preferRelativeResize="0"/>
          <p:nvPr/>
        </p:nvPicPr>
        <p:blipFill>
          <a:blip r:embed="rId5">
            <a:alphaModFix/>
          </a:blip>
          <a:stretch>
            <a:fillRect/>
          </a:stretch>
        </p:blipFill>
        <p:spPr>
          <a:xfrm>
            <a:off x="4202425" y="2076850"/>
            <a:ext cx="3570800" cy="2104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nvSpPr>
        <p:spPr>
          <a:xfrm>
            <a:off x="2539525" y="-77350"/>
            <a:ext cx="5543100" cy="53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ru" sz="2250">
                <a:solidFill>
                  <a:schemeClr val="dk1"/>
                </a:solidFill>
              </a:rPr>
              <a:t>ІГРАШКИ ІЗ СОЛОМИ</a:t>
            </a:r>
            <a:endParaRPr i="1" sz="2250">
              <a:solidFill>
                <a:schemeClr val="dk1"/>
              </a:solidFill>
            </a:endParaRPr>
          </a:p>
        </p:txBody>
      </p:sp>
      <p:pic>
        <p:nvPicPr>
          <p:cNvPr id="125" name="Google Shape;125;p20"/>
          <p:cNvPicPr preferRelativeResize="0"/>
          <p:nvPr/>
        </p:nvPicPr>
        <p:blipFill>
          <a:blip r:embed="rId3">
            <a:alphaModFix/>
          </a:blip>
          <a:stretch>
            <a:fillRect/>
          </a:stretch>
        </p:blipFill>
        <p:spPr>
          <a:xfrm>
            <a:off x="3341363" y="3363463"/>
            <a:ext cx="2541426" cy="1140587"/>
          </a:xfrm>
          <a:prstGeom prst="rect">
            <a:avLst/>
          </a:prstGeom>
          <a:noFill/>
          <a:ln cap="flat" cmpd="sng" w="38100">
            <a:solidFill>
              <a:srgbClr val="EA9999"/>
            </a:solidFill>
            <a:prstDash val="solid"/>
            <a:round/>
            <a:headEnd len="sm" w="sm" type="none"/>
            <a:tailEnd len="sm" w="sm" type="none"/>
          </a:ln>
        </p:spPr>
      </p:pic>
      <p:pic>
        <p:nvPicPr>
          <p:cNvPr id="126" name="Google Shape;126;p20"/>
          <p:cNvPicPr preferRelativeResize="0"/>
          <p:nvPr/>
        </p:nvPicPr>
        <p:blipFill>
          <a:blip r:embed="rId4">
            <a:alphaModFix/>
          </a:blip>
          <a:stretch>
            <a:fillRect/>
          </a:stretch>
        </p:blipFill>
        <p:spPr>
          <a:xfrm>
            <a:off x="242625" y="3480575"/>
            <a:ext cx="2752725" cy="1400325"/>
          </a:xfrm>
          <a:prstGeom prst="rect">
            <a:avLst/>
          </a:prstGeom>
          <a:noFill/>
          <a:ln cap="flat" cmpd="sng" w="38100">
            <a:solidFill>
              <a:srgbClr val="A4C2F4"/>
            </a:solidFill>
            <a:prstDash val="solid"/>
            <a:round/>
            <a:headEnd len="sm" w="sm" type="none"/>
            <a:tailEnd len="sm" w="sm" type="none"/>
          </a:ln>
        </p:spPr>
      </p:pic>
      <p:sp>
        <p:nvSpPr>
          <p:cNvPr id="127" name="Google Shape;127;p20"/>
          <p:cNvSpPr txBox="1"/>
          <p:nvPr/>
        </p:nvSpPr>
        <p:spPr>
          <a:xfrm>
            <a:off x="124650" y="456275"/>
            <a:ext cx="8894700" cy="2770500"/>
          </a:xfrm>
          <a:prstGeom prst="rect">
            <a:avLst/>
          </a:prstGeom>
          <a:solidFill>
            <a:schemeClr val="lt1"/>
          </a:solidFill>
          <a:ln cap="flat" cmpd="sng" w="76200">
            <a:solidFill>
              <a:srgbClr val="45818E"/>
            </a:solidFill>
            <a:prstDash val="solid"/>
            <a:round/>
            <a:headEnd len="sm" w="sm" type="none"/>
            <a:tailEnd len="sm" w="sm" type="none"/>
          </a:ln>
        </p:spPr>
        <p:txBody>
          <a:bodyPr anchorCtr="0" anchor="t" bIns="91425" lIns="91425" spcFirstLastPara="1" rIns="91425" wrap="square" tIns="91425">
            <a:spAutoFit/>
          </a:bodyPr>
          <a:lstStyle/>
          <a:p>
            <a:pPr indent="0" lvl="0" marL="0" rtl="0" algn="just">
              <a:spcBef>
                <a:spcPts val="0"/>
              </a:spcBef>
              <a:spcAft>
                <a:spcPts val="0"/>
              </a:spcAft>
              <a:buNone/>
            </a:pPr>
            <a:r>
              <a:rPr lang="ru" sz="1500">
                <a:solidFill>
                  <a:schemeClr val="dk1"/>
                </a:solidFill>
                <a:highlight>
                  <a:schemeClr val="lt1"/>
                </a:highlight>
              </a:rPr>
              <a:t>І</a:t>
            </a:r>
            <a:r>
              <a:rPr lang="ru" sz="1700">
                <a:solidFill>
                  <a:schemeClr val="dk1"/>
                </a:solidFill>
                <a:highlight>
                  <a:schemeClr val="lt1"/>
                </a:highlight>
              </a:rPr>
              <a:t>грашки із соломи і трави - типові екологічні іграшки. Лише частково належачи до статусу промислів, виробництво солом'яних іграшок мало сезонний і подекуди епізодичний характер. Авторами цих іграшок зазвичай були сільські умільці-хлібороби. Із соломи виготовляли брязкальця ромбічної форми, брязкальця у форм кулі, "дзеркала", тарахкальця, бичків, оленів, коників, ляльок різного типу, "павучків" тощо Центрів виробництва солом'яних іграшок яі таких не зафіксовано, але є підстави стверджувати, що на Поліссі (Чернігівщині, Житомирщині частково Київщині), на Волині й Поділлі іграшок із соломи виготовлялося й нині виготовляється більше, ніж в інших регіонах і місцевостях України.</a:t>
            </a:r>
            <a:endParaRPr sz="2100">
              <a:solidFill>
                <a:schemeClr val="dk1"/>
              </a:solidFill>
              <a:highlight>
                <a:schemeClr val="lt1"/>
              </a:highlight>
            </a:endParaRPr>
          </a:p>
          <a:p>
            <a:pPr indent="0" lvl="0" marL="0" rtl="0" algn="l">
              <a:spcBef>
                <a:spcPts val="0"/>
              </a:spcBef>
              <a:spcAft>
                <a:spcPts val="0"/>
              </a:spcAft>
              <a:buNone/>
            </a:pPr>
            <a:r>
              <a:t/>
            </a:r>
            <a:endParaRPr sz="1500">
              <a:solidFill>
                <a:schemeClr val="lt1"/>
              </a:solidFill>
              <a:highlight>
                <a:schemeClr val="dk1"/>
              </a:highlight>
            </a:endParaRPr>
          </a:p>
        </p:txBody>
      </p:sp>
      <p:sp>
        <p:nvSpPr>
          <p:cNvPr id="128" name="Google Shape;128;p20"/>
          <p:cNvSpPr txBox="1"/>
          <p:nvPr/>
        </p:nvSpPr>
        <p:spPr>
          <a:xfrm>
            <a:off x="3377425" y="4640750"/>
            <a:ext cx="5543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a:t>https://sites.google.com/site/narodnaigraska/igraski-iz-solomi-lozi-travi-siru-ta-insih-materialiv</a:t>
            </a:r>
            <a:endParaRPr/>
          </a:p>
        </p:txBody>
      </p:sp>
      <p:pic>
        <p:nvPicPr>
          <p:cNvPr id="129" name="Google Shape;129;p20"/>
          <p:cNvPicPr preferRelativeResize="0"/>
          <p:nvPr/>
        </p:nvPicPr>
        <p:blipFill>
          <a:blip r:embed="rId5">
            <a:alphaModFix/>
          </a:blip>
          <a:stretch>
            <a:fillRect/>
          </a:stretch>
        </p:blipFill>
        <p:spPr>
          <a:xfrm>
            <a:off x="6228825" y="3363475"/>
            <a:ext cx="2524125" cy="1140575"/>
          </a:xfrm>
          <a:prstGeom prst="rect">
            <a:avLst/>
          </a:prstGeom>
          <a:noFill/>
          <a:ln cap="flat" cmpd="sng" w="38100">
            <a:solidFill>
              <a:srgbClr val="EA9999"/>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nvSpPr>
        <p:spPr>
          <a:xfrm>
            <a:off x="283600" y="786350"/>
            <a:ext cx="8598300" cy="1754700"/>
          </a:xfrm>
          <a:prstGeom prst="rect">
            <a:avLst/>
          </a:prstGeom>
          <a:solidFill>
            <a:schemeClr val="lt1"/>
          </a:solidFill>
          <a:ln cap="flat" cmpd="sng" w="76200">
            <a:solidFill>
              <a:srgbClr val="EA9999"/>
            </a:solidFill>
            <a:prstDash val="solid"/>
            <a:round/>
            <a:headEnd len="sm" w="sm" type="none"/>
            <a:tailEnd len="sm" w="sm" type="none"/>
          </a:ln>
        </p:spPr>
        <p:txBody>
          <a:bodyPr anchorCtr="0" anchor="t" bIns="91425" lIns="91425" spcFirstLastPara="1" rIns="91425" wrap="square" tIns="91425">
            <a:spAutoFit/>
          </a:bodyPr>
          <a:lstStyle/>
          <a:p>
            <a:pPr indent="0" lvl="0" marL="0" rtl="0" algn="just">
              <a:spcBef>
                <a:spcPts val="0"/>
              </a:spcBef>
              <a:spcAft>
                <a:spcPts val="0"/>
              </a:spcAft>
              <a:buNone/>
            </a:pPr>
            <a:r>
              <a:rPr lang="ru" sz="1700">
                <a:solidFill>
                  <a:srgbClr val="CEDBDF"/>
                </a:solidFill>
                <a:highlight>
                  <a:srgbClr val="575B65"/>
                </a:highlight>
              </a:rPr>
              <a:t>І</a:t>
            </a:r>
            <a:r>
              <a:rPr lang="ru" sz="1700">
                <a:solidFill>
                  <a:schemeClr val="dk1"/>
                </a:solidFill>
                <a:highlight>
                  <a:schemeClr val="lt1"/>
                </a:highlight>
              </a:rPr>
              <a:t>грашки з трави роблять як дорослі, так і діти. Як правило, їх створюють наприкінці весни та на початку літа, коли на луках спадає повінь і виростає довга соковита трава - "коси". От із цієї трави жінки роблять ляльок для дівчаток майже так, як колись давно робилися обрядові весільні ляльки-"панянки". Діти, зокрема ті, що пасуть худобу, з трави виплітали "церкви" та "попові брички", робили різних тварин та лялечок.</a:t>
            </a:r>
            <a:endParaRPr sz="2100">
              <a:solidFill>
                <a:schemeClr val="dk1"/>
              </a:solidFill>
              <a:highlight>
                <a:schemeClr val="lt1"/>
              </a:highlight>
            </a:endParaRPr>
          </a:p>
        </p:txBody>
      </p:sp>
      <p:sp>
        <p:nvSpPr>
          <p:cNvPr id="135" name="Google Shape;135;p21"/>
          <p:cNvSpPr txBox="1"/>
          <p:nvPr/>
        </p:nvSpPr>
        <p:spPr>
          <a:xfrm>
            <a:off x="1804725" y="64450"/>
            <a:ext cx="6200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ru" sz="2400"/>
              <a:t>ІГРАШКИ З ТРАВИ</a:t>
            </a:r>
            <a:r>
              <a:rPr lang="ru" sz="2400"/>
              <a:t> </a:t>
            </a:r>
            <a:endParaRPr sz="2400"/>
          </a:p>
        </p:txBody>
      </p:sp>
      <p:sp>
        <p:nvSpPr>
          <p:cNvPr id="136" name="Google Shape;136;p21"/>
          <p:cNvSpPr txBox="1"/>
          <p:nvPr/>
        </p:nvSpPr>
        <p:spPr>
          <a:xfrm>
            <a:off x="979725" y="4679425"/>
            <a:ext cx="796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a:t>https://sites.google.com/site/narodnaigraska/igraski-iz-solomi-lozi-travi-siru-ta-insih-materialiv</a:t>
            </a:r>
            <a:endParaRPr/>
          </a:p>
        </p:txBody>
      </p:sp>
      <p:pic>
        <p:nvPicPr>
          <p:cNvPr id="137" name="Google Shape;137;p21"/>
          <p:cNvPicPr preferRelativeResize="0"/>
          <p:nvPr/>
        </p:nvPicPr>
        <p:blipFill>
          <a:blip r:embed="rId3">
            <a:alphaModFix/>
          </a:blip>
          <a:stretch>
            <a:fillRect/>
          </a:stretch>
        </p:blipFill>
        <p:spPr>
          <a:xfrm>
            <a:off x="3927450" y="2708838"/>
            <a:ext cx="3259699" cy="1546587"/>
          </a:xfrm>
          <a:prstGeom prst="rect">
            <a:avLst/>
          </a:prstGeom>
          <a:noFill/>
          <a:ln>
            <a:noFill/>
          </a:ln>
        </p:spPr>
      </p:pic>
      <p:pic>
        <p:nvPicPr>
          <p:cNvPr id="138" name="Google Shape;138;p21"/>
          <p:cNvPicPr preferRelativeResize="0"/>
          <p:nvPr/>
        </p:nvPicPr>
        <p:blipFill>
          <a:blip r:embed="rId4">
            <a:alphaModFix/>
          </a:blip>
          <a:stretch>
            <a:fillRect/>
          </a:stretch>
        </p:blipFill>
        <p:spPr>
          <a:xfrm>
            <a:off x="1183650" y="2693450"/>
            <a:ext cx="2447917" cy="1833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