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48bd843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48bd843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8bd843e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8bd843e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48bd843e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48bd843e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48bd843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48bd843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48bd843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48bd843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48bd843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48bd843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8bd843e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8bd843e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48bd843e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48bd843e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8bd843e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48bd843e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48bd843e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48bd843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71125" y="936275"/>
            <a:ext cx="8552400" cy="16470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43434"/>
                </a:solidFill>
                <a:highlight>
                  <a:srgbClr val="FFFFFF"/>
                </a:highlight>
              </a:rPr>
              <a:t>У кожній країні свої традиції святкування Великодня. Буває й таке, що Вам не вдасться провести таке чудове свято вдома. Якщо в цей час Ви десь за кордоном, то тобі буде корисно дізнатися, яких звичаїв дотримуються жителі інших країн. Тож, ми розповімо Вам сьогодні про те, </a:t>
            </a:r>
            <a:r>
              <a:rPr b="1" lang="ru" sz="1900">
                <a:solidFill>
                  <a:srgbClr val="343434"/>
                </a:solidFill>
                <a:highlight>
                  <a:srgbClr val="FFFFFF"/>
                </a:highlight>
              </a:rPr>
              <a:t>як відзначають Великдень в різних країнах</a:t>
            </a:r>
            <a:r>
              <a:rPr lang="ru" sz="1900">
                <a:solidFill>
                  <a:srgbClr val="343434"/>
                </a:solidFill>
                <a:highlight>
                  <a:srgbClr val="FFFFFF"/>
                </a:highlight>
              </a:rPr>
              <a:t>.</a:t>
            </a:r>
            <a:endParaRPr sz="2700"/>
          </a:p>
        </p:txBody>
      </p:sp>
      <p:sp>
        <p:nvSpPr>
          <p:cNvPr id="55" name="Google Shape;55;p13"/>
          <p:cNvSpPr txBox="1"/>
          <p:nvPr/>
        </p:nvSpPr>
        <p:spPr>
          <a:xfrm>
            <a:off x="632300" y="2456225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25" y="2856425"/>
            <a:ext cx="2705100" cy="1685925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25" y="3094600"/>
            <a:ext cx="2466975" cy="1847850"/>
          </a:xfrm>
          <a:prstGeom prst="rect">
            <a:avLst/>
          </a:prstGeom>
          <a:noFill/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p13"/>
          <p:cNvSpPr txBox="1"/>
          <p:nvPr/>
        </p:nvSpPr>
        <p:spPr>
          <a:xfrm>
            <a:off x="6177075" y="2346800"/>
            <a:ext cx="285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325" y="2747000"/>
            <a:ext cx="2857500" cy="1685925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" name="Google Shape;60;p13"/>
          <p:cNvSpPr txBox="1"/>
          <p:nvPr/>
        </p:nvSpPr>
        <p:spPr>
          <a:xfrm>
            <a:off x="206725" y="14600"/>
            <a:ext cx="84876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231F2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Святкування Великодня у світі: цікаві традиції з різних країн</a:t>
            </a:r>
            <a:endParaRPr b="1" sz="2100">
              <a:solidFill>
                <a:srgbClr val="231F20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1872575" y="291825"/>
            <a:ext cx="47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620150" y="130800"/>
            <a:ext cx="8451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ru" sz="2250">
                <a:solidFill>
                  <a:srgbClr val="343434"/>
                </a:solidFill>
                <a:highlight>
                  <a:srgbClr val="FFFFFF"/>
                </a:highlight>
              </a:rPr>
              <a:t>Австралія</a:t>
            </a:r>
            <a:endParaRPr sz="2250">
              <a:solidFill>
                <a:srgbClr val="343434"/>
              </a:solidFill>
              <a:highlight>
                <a:srgbClr val="FFFFFF"/>
              </a:highlight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839000" y="972775"/>
            <a:ext cx="64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206725" y="692025"/>
            <a:ext cx="5338200" cy="42792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43434"/>
                </a:solidFill>
                <a:highlight>
                  <a:srgbClr val="FFFFFF"/>
                </a:highlight>
              </a:rPr>
              <a:t>Великдень тут відзначають на природі. Вважається, що в це свято повітря стає чистим, а вода в джерелах набуває властивостей подібних святій воді. Головна святкова страва - смажена баранина або курча, а на солодке прийнято їсти торт-безе, прикрашений фруктами. Як і німці, австралійці заготовляють до Великодня шоколадні яйця. Найпопулярніші - яйця у вигляді пасхального кролика і білбі, рідкісної австралійської тваринки. Крім того, на Великдень щороку проводять фестиваль великих повітряних куль, виконаних у вигляді великодніх яєць.</a:t>
            </a:r>
            <a:endParaRPr sz="2000"/>
          </a:p>
        </p:txBody>
      </p:sp>
      <p:sp>
        <p:nvSpPr>
          <p:cNvPr id="148" name="Google Shape;148;p22"/>
          <p:cNvSpPr txBox="1"/>
          <p:nvPr/>
        </p:nvSpPr>
        <p:spPr>
          <a:xfrm>
            <a:off x="6225700" y="814700"/>
            <a:ext cx="235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538" y="467475"/>
            <a:ext cx="3014674" cy="1955771"/>
          </a:xfrm>
          <a:prstGeom prst="rect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2"/>
          <p:cNvSpPr txBox="1"/>
          <p:nvPr/>
        </p:nvSpPr>
        <p:spPr>
          <a:xfrm>
            <a:off x="5739325" y="2991250"/>
            <a:ext cx="31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6177075" y="3003425"/>
            <a:ext cx="166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325" y="2711575"/>
            <a:ext cx="3014650" cy="206715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1118675" y="413425"/>
            <a:ext cx="60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51175" y="340475"/>
            <a:ext cx="7684800" cy="17238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343434"/>
                </a:solidFill>
                <a:highlight>
                  <a:srgbClr val="FFFFFF"/>
                </a:highlight>
              </a:rPr>
              <a:t>Ось такими різними є </a:t>
            </a:r>
            <a:r>
              <a:rPr b="1" lang="ru" sz="2500">
                <a:solidFill>
                  <a:srgbClr val="343434"/>
                </a:solidFill>
                <a:highlight>
                  <a:srgbClr val="FFFFFF"/>
                </a:highlight>
              </a:rPr>
              <a:t>традиції святкування Великодня у різних країнах</a:t>
            </a:r>
            <a:r>
              <a:rPr lang="ru" sz="2500">
                <a:solidFill>
                  <a:srgbClr val="343434"/>
                </a:solidFill>
                <a:highlight>
                  <a:srgbClr val="FFFFFF"/>
                </a:highlight>
              </a:rPr>
              <a:t>. Але якби там не було, все ж таки, бажаю зустрічати свято в колі сім'ї на Батьківщині.</a:t>
            </a:r>
            <a:endParaRPr sz="2600"/>
          </a:p>
        </p:txBody>
      </p:sp>
      <p:sp>
        <p:nvSpPr>
          <p:cNvPr id="159" name="Google Shape;159;p23"/>
          <p:cNvSpPr txBox="1"/>
          <p:nvPr/>
        </p:nvSpPr>
        <p:spPr>
          <a:xfrm>
            <a:off x="1130850" y="2590000"/>
            <a:ext cx="63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50" y="2279250"/>
            <a:ext cx="2790825" cy="16383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3"/>
          <p:cNvSpPr txBox="1"/>
          <p:nvPr/>
        </p:nvSpPr>
        <p:spPr>
          <a:xfrm>
            <a:off x="4912475" y="2590000"/>
            <a:ext cx="227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501" y="2492725"/>
            <a:ext cx="2790825" cy="192647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23"/>
          <p:cNvSpPr txBox="1"/>
          <p:nvPr/>
        </p:nvSpPr>
        <p:spPr>
          <a:xfrm>
            <a:off x="6760725" y="2407600"/>
            <a:ext cx="18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350" y="2334200"/>
            <a:ext cx="2613625" cy="158335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23"/>
          <p:cNvSpPr txBox="1"/>
          <p:nvPr/>
        </p:nvSpPr>
        <p:spPr>
          <a:xfrm>
            <a:off x="304000" y="4632800"/>
            <a:ext cx="84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</a:t>
            </a:r>
            <a:r>
              <a:rPr lang="ru" sz="1200"/>
              <a:t>жерело…</a:t>
            </a:r>
            <a:r>
              <a:rPr lang="ru" sz="1200"/>
              <a:t>https://svitom.info/mandruemo-svitom/taki-rizni-tradicii-vse-pro-svyatkuvannya-velikodnya-u-riznih-krainah.html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2871375" y="209500"/>
            <a:ext cx="290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b="1" i="1" lang="ru" sz="2550">
                <a:solidFill>
                  <a:srgbClr val="343434"/>
                </a:solidFill>
                <a:highlight>
                  <a:srgbClr val="FFFFFF"/>
                </a:highlight>
              </a:rPr>
              <a:t>Англія</a:t>
            </a:r>
            <a:endParaRPr b="1" i="1" sz="2550">
              <a:solidFill>
                <a:srgbClr val="343434"/>
              </a:solidFill>
              <a:highlight>
                <a:srgbClr val="FFFFFF"/>
              </a:highlight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599225" y="786700"/>
            <a:ext cx="5305200" cy="3694200"/>
          </a:xfrm>
          <a:prstGeom prst="rect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43434"/>
                </a:solidFill>
                <a:highlight>
                  <a:srgbClr val="FFFFFF"/>
                </a:highlight>
              </a:rPr>
              <a:t>У цій країні Великдень навіть важливіше свято, ніж Різдво. Перед Великоднем всі школи в країні закриваються аж на два тижні. Пасхальна служба закінчується опівночі. Після цього всі вітають один одного із закінченням Великого посту і початком нового життя. Церкви прикрашаються гілками дерев з бруньками, нарцисами і оздобленими яйцями. Після пасхальної служби прийнято проводити час в колі сім'ї з усіма рідними за святковим столом, їсти паску і пригощати один одного шоколадними яйцями.</a:t>
            </a:r>
            <a:endParaRPr sz="20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0" y="1191625"/>
            <a:ext cx="3042100" cy="22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337850" y="924250"/>
            <a:ext cx="374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492950" y="0"/>
            <a:ext cx="817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264600" y="1580750"/>
            <a:ext cx="286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492950" y="1057875"/>
            <a:ext cx="4492500" cy="3324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343434"/>
                </a:solidFill>
                <a:highlight>
                  <a:srgbClr val="FFFFFF"/>
                </a:highlight>
              </a:rPr>
              <a:t>У США святкують Великдень по-різному, оскільки це багатонаціональна країна. У багатьох містах проходять великодні вуличні процесії. Але обов'язково існує така традиція: діти приходять до Білого дому з кошиками розфарбованих яєць і беруть участь в змаганні - хто далі прокотить яйце вниз по галявині. Традиційний великодній стіл у американців такий: шинка, картопля, фруктовий салат і овочі. Символом Великодня в Америці вважається лілія.</a:t>
            </a:r>
            <a:endParaRPr sz="1800"/>
          </a:p>
        </p:txBody>
      </p:sp>
      <p:sp>
        <p:nvSpPr>
          <p:cNvPr id="76" name="Google Shape;76;p15"/>
          <p:cNvSpPr txBox="1"/>
          <p:nvPr/>
        </p:nvSpPr>
        <p:spPr>
          <a:xfrm>
            <a:off x="5605575" y="1252425"/>
            <a:ext cx="28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625" y="1057875"/>
            <a:ext cx="3100550" cy="1976601"/>
          </a:xfrm>
          <a:prstGeom prst="rect">
            <a:avLst/>
          </a:prstGeom>
          <a:noFill/>
          <a:ln cap="flat" cmpd="sng" w="3810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" name="Google Shape;78;p15"/>
          <p:cNvSpPr txBox="1"/>
          <p:nvPr/>
        </p:nvSpPr>
        <p:spPr>
          <a:xfrm>
            <a:off x="5751475" y="3574925"/>
            <a:ext cx="24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575" y="3234475"/>
            <a:ext cx="2371100" cy="1549275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5"/>
          <p:cNvSpPr txBox="1"/>
          <p:nvPr/>
        </p:nvSpPr>
        <p:spPr>
          <a:xfrm>
            <a:off x="3015575" y="194550"/>
            <a:ext cx="28209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США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680925" y="1276750"/>
            <a:ext cx="22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31025" y="839000"/>
            <a:ext cx="5082600" cy="2955300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434"/>
                </a:solidFill>
                <a:highlight>
                  <a:srgbClr val="FFFFFF"/>
                </a:highlight>
              </a:rPr>
              <a:t>Окрім оздоблених і розписаних великодніх яєць, у німців є інші символи свята. Наприклад, це пасхальний кролик, який, як вважається, приносить дітям фарбовані яйця. Саме Німеччина вважається батьківщиною пасхального кролика. Є ще один символ - пасхальне дерево, прикрашене яйцями. А ще в Німеччині до цих пір існує старовинний звичай, який проходить на Великдень - традиційний кінний хід.</a:t>
            </a:r>
            <a:endParaRPr sz="1900"/>
          </a:p>
        </p:txBody>
      </p:sp>
      <p:sp>
        <p:nvSpPr>
          <p:cNvPr id="87" name="Google Shape;87;p16"/>
          <p:cNvSpPr txBox="1"/>
          <p:nvPr/>
        </p:nvSpPr>
        <p:spPr>
          <a:xfrm>
            <a:off x="851175" y="109425"/>
            <a:ext cx="77457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2250">
                <a:solidFill>
                  <a:srgbClr val="343434"/>
                </a:solidFill>
                <a:highlight>
                  <a:srgbClr val="FFFFFF"/>
                </a:highlight>
              </a:rPr>
              <a:t>Німеччина</a:t>
            </a:r>
            <a:endParaRPr b="1" i="1" sz="295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909550" y="1228125"/>
            <a:ext cx="21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025" y="1276750"/>
            <a:ext cx="3069850" cy="22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3623525" y="158075"/>
            <a:ext cx="2675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50">
                <a:solidFill>
                  <a:srgbClr val="343434"/>
                </a:solidFill>
                <a:highlight>
                  <a:srgbClr val="FFFFFF"/>
                </a:highlight>
              </a:rPr>
              <a:t>Франція</a:t>
            </a:r>
            <a:endParaRPr sz="255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915375" y="1094350"/>
            <a:ext cx="41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793775" y="875475"/>
            <a:ext cx="4912500" cy="3786600"/>
          </a:xfrm>
          <a:prstGeom prst="rect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434"/>
                </a:solidFill>
                <a:highlight>
                  <a:srgbClr val="FFFFFF"/>
                </a:highlight>
              </a:rPr>
              <a:t>Головною стравою на Великдень у Франції вважається - смажене курча. Свої будинки французи прикрашають стрічками, гірляндами і дзвіночками. Уже за місяць до Великодня у всіх магазинах Франції починають з'являтися у продажі шоколадні яйця, курчатка, півники і кролики. У день Великодня, рано вранці, батьки ховають шоколадні яйця в саду, а діти, прокинувшись, знаходять їх під кущами, в квітах, в траві. Вони складають знайдені яйця в кошик і ласують ними за сніданком за святковим столом.</a:t>
            </a:r>
            <a:endParaRPr sz="1900"/>
          </a:p>
        </p:txBody>
      </p:sp>
      <p:sp>
        <p:nvSpPr>
          <p:cNvPr id="97" name="Google Shape;97;p17"/>
          <p:cNvSpPr txBox="1"/>
          <p:nvPr/>
        </p:nvSpPr>
        <p:spPr>
          <a:xfrm>
            <a:off x="437750" y="972775"/>
            <a:ext cx="20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0" y="1564100"/>
            <a:ext cx="3185376" cy="2263450"/>
          </a:xfrm>
          <a:prstGeom prst="rect">
            <a:avLst/>
          </a:prstGeom>
          <a:noFill/>
          <a:ln cap="flat" cmpd="sng" w="381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510700" y="1130850"/>
            <a:ext cx="28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231025" y="899800"/>
            <a:ext cx="4511100" cy="29553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434"/>
                </a:solidFill>
                <a:highlight>
                  <a:srgbClr val="FFFFFF"/>
                </a:highlight>
              </a:rPr>
              <a:t>Пасха для італійців - одне з улюблених свят. У цей день всі збираються в колі сім'ї, влаштовують пасхальний сніданок, їдять розфарбовані яйця, сирний паску і Неаполітанський великодній пиріг. Також на Великдень на стіл обов'язково готують смаженого молодого баранчика або козеня. Не обходиться свято і без традиційної меси на головній площі Ватикану.</a:t>
            </a:r>
            <a:endParaRPr sz="1900"/>
          </a:p>
        </p:txBody>
      </p:sp>
      <p:sp>
        <p:nvSpPr>
          <p:cNvPr id="105" name="Google Shape;105;p18"/>
          <p:cNvSpPr txBox="1"/>
          <p:nvPr/>
        </p:nvSpPr>
        <p:spPr>
          <a:xfrm>
            <a:off x="2687250" y="206725"/>
            <a:ext cx="30885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Італія</a:t>
            </a:r>
            <a:endParaRPr sz="260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975" y="899787"/>
            <a:ext cx="2972749" cy="1889050"/>
          </a:xfrm>
          <a:prstGeom prst="rect">
            <a:avLst/>
          </a:prstGeom>
          <a:noFill/>
          <a:ln cap="flat" cmpd="sng" w="3810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8"/>
          <p:cNvSpPr txBox="1"/>
          <p:nvPr/>
        </p:nvSpPr>
        <p:spPr>
          <a:xfrm>
            <a:off x="5252925" y="3210125"/>
            <a:ext cx="30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975" y="3064200"/>
            <a:ext cx="3483425" cy="1743075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1410500" y="243200"/>
            <a:ext cx="55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0" y="130800"/>
            <a:ext cx="89496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ru" sz="3350">
                <a:solidFill>
                  <a:srgbClr val="343434"/>
                </a:solidFill>
                <a:highlight>
                  <a:srgbClr val="FFFFFF"/>
                </a:highlight>
              </a:rPr>
              <a:t>Іспанія</a:t>
            </a:r>
            <a:endParaRPr sz="3350">
              <a:solidFill>
                <a:srgbClr val="343434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292325" y="1276750"/>
            <a:ext cx="31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097775" y="1143000"/>
            <a:ext cx="4717800" cy="3570900"/>
          </a:xfrm>
          <a:prstGeom prst="rect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43434"/>
                </a:solidFill>
                <a:highlight>
                  <a:srgbClr val="FFFFFF"/>
                </a:highlight>
              </a:rPr>
              <a:t>Святкування Великодня в Іспанії починається з ранкової служби і закінчується святковою вечерею з фарбованими яйцями і великоднім пирогом. Весь тиждень до Великодня в Іспанії проходить Семана Санта, це як у нас Страсний тиждень. У цей час багато закладів закриті. Вулицями проходять процесії, учасники яких одягаються в незвичайний одяг</a:t>
            </a:r>
            <a:endParaRPr sz="2100"/>
          </a:p>
        </p:txBody>
      </p:sp>
      <p:sp>
        <p:nvSpPr>
          <p:cNvPr id="117" name="Google Shape;117;p19"/>
          <p:cNvSpPr txBox="1"/>
          <p:nvPr/>
        </p:nvSpPr>
        <p:spPr>
          <a:xfrm>
            <a:off x="437750" y="1215950"/>
            <a:ext cx="2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00" y="893050"/>
            <a:ext cx="3792974" cy="2000925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00" y="3204425"/>
            <a:ext cx="3426775" cy="16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997075" y="218875"/>
            <a:ext cx="43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267500" y="130800"/>
            <a:ext cx="86088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ru" sz="2250">
                <a:solidFill>
                  <a:srgbClr val="343434"/>
                </a:solidFill>
                <a:highlight>
                  <a:srgbClr val="FFFFFF"/>
                </a:highlight>
              </a:rPr>
              <a:t>Польща</a:t>
            </a:r>
            <a:endParaRPr sz="2250">
              <a:solidFill>
                <a:srgbClr val="343434"/>
              </a:solidFill>
              <a:highlight>
                <a:srgbClr val="FFFFFF"/>
              </a:highlight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51175" y="1143000"/>
            <a:ext cx="36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200" y="807950"/>
            <a:ext cx="3848100" cy="1915800"/>
          </a:xfrm>
          <a:prstGeom prst="rect">
            <a:avLst/>
          </a:prstGeom>
          <a:noFill/>
          <a:ln cap="flat" cmpd="sng" w="3810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0"/>
          <p:cNvSpPr txBox="1"/>
          <p:nvPr/>
        </p:nvSpPr>
        <p:spPr>
          <a:xfrm>
            <a:off x="851175" y="887650"/>
            <a:ext cx="350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267500" y="887650"/>
            <a:ext cx="4438200" cy="3509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434"/>
                </a:solidFill>
                <a:highlight>
                  <a:srgbClr val="FFFFFF"/>
                </a:highlight>
              </a:rPr>
              <a:t>У Польщі святкують Великдень два дні. За столом збираються всією сім'єю, а трапеза починається з молитви. Великодній сніданок складається з освяченої паски, яєць, хрону, м'яса і ковбаси. На Великдень також прийнято розмальовувати яйця і пекти "бабки". "Бабки" печуться з солодкого дріжджового тіста у величезних циліндричних формах, а їх начинка може бути найрізноманітніша: від марципану до шоколаду.</a:t>
            </a:r>
            <a:endParaRPr sz="19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350" y="3034225"/>
            <a:ext cx="3234399" cy="1664175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98550" y="145925"/>
            <a:ext cx="8061900" cy="88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50">
                <a:solidFill>
                  <a:schemeClr val="dk1"/>
                </a:solidFill>
                <a:highlight>
                  <a:schemeClr val="lt1"/>
                </a:highlight>
              </a:rPr>
              <a:t>Болгарі</a:t>
            </a:r>
            <a:r>
              <a:rPr lang="ru" sz="2250">
                <a:solidFill>
                  <a:srgbClr val="343434"/>
                </a:solidFill>
                <a:highlight>
                  <a:schemeClr val="lt1"/>
                </a:highlight>
              </a:rPr>
              <a:t>я</a:t>
            </a:r>
            <a:endParaRPr sz="2250">
              <a:solidFill>
                <a:srgbClr val="34343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4036975" y="863325"/>
            <a:ext cx="4681500" cy="3879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highlight>
                  <a:schemeClr val="lt1"/>
                </a:highlight>
              </a:rPr>
              <a:t>Великодні традиції в Болгарії не так вже й відрізняються від українських. На Великдень викладають велику кількість фарбованих яєць навколо великої великодньої паски. Як іукраїнці, болгари "цокаються" крашанками доти, поки на одній з них не з'явиться тріщина, і бажають при цьому одне одному успіху та щастя. Найщасливішим вважається той, у кого довше за інших, пасхальне яйце залишиться цілим.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364775" y="924125"/>
            <a:ext cx="285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75" y="2729150"/>
            <a:ext cx="2966126" cy="1806375"/>
          </a:xfrm>
          <a:prstGeom prst="rect">
            <a:avLst/>
          </a:prstGeom>
          <a:noFill/>
          <a:ln cap="flat" cmpd="sng" w="381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00" y="693100"/>
            <a:ext cx="29661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