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9" r:id="rId3"/>
    <p:sldId id="274" r:id="rId4"/>
    <p:sldId id="275" r:id="rId5"/>
    <p:sldId id="276" r:id="rId6"/>
    <p:sldId id="260" r:id="rId7"/>
    <p:sldId id="262" r:id="rId8"/>
    <p:sldId id="263" r:id="rId9"/>
    <p:sldId id="261" r:id="rId10"/>
    <p:sldId id="271" r:id="rId11"/>
    <p:sldId id="290" r:id="rId1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C0B"/>
    <a:srgbClr val="E6A8D7"/>
    <a:srgbClr val="E8B0D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26" autoAdjust="0"/>
    <p:restoredTop sz="94660"/>
  </p:normalViewPr>
  <p:slideViewPr>
    <p:cSldViewPr snapToGrid="0">
      <p:cViewPr varScale="1">
        <p:scale>
          <a:sx n="69" d="100"/>
          <a:sy n="69" d="100"/>
        </p:scale>
        <p:origin x="-31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F5C8-0089-4748-8F9C-1B0801909741}" type="datetimeFigureOut">
              <a:rPr lang="uk-UA" smtClean="0"/>
              <a:pPr/>
              <a:t>17.04.2022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79604-FF83-4694-B7BA-25EDFD15559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65088727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F5C8-0089-4748-8F9C-1B0801909741}" type="datetimeFigureOut">
              <a:rPr lang="uk-UA" smtClean="0"/>
              <a:pPr/>
              <a:t>17.04.2022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79604-FF83-4694-B7BA-25EDFD15559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94464043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F5C8-0089-4748-8F9C-1B0801909741}" type="datetimeFigureOut">
              <a:rPr lang="uk-UA" smtClean="0"/>
              <a:pPr/>
              <a:t>17.04.2022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79604-FF83-4694-B7BA-25EDFD15559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03750953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F5C8-0089-4748-8F9C-1B0801909741}" type="datetimeFigureOut">
              <a:rPr lang="uk-UA" smtClean="0"/>
              <a:pPr/>
              <a:t>17.04.2022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79604-FF83-4694-B7BA-25EDFD15559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83124436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F5C8-0089-4748-8F9C-1B0801909741}" type="datetimeFigureOut">
              <a:rPr lang="uk-UA" smtClean="0"/>
              <a:pPr/>
              <a:t>17.04.2022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79604-FF83-4694-B7BA-25EDFD15559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92392309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F5C8-0089-4748-8F9C-1B0801909741}" type="datetimeFigureOut">
              <a:rPr lang="uk-UA" smtClean="0"/>
              <a:pPr/>
              <a:t>17.04.2022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79604-FF83-4694-B7BA-25EDFD15559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84206954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F5C8-0089-4748-8F9C-1B0801909741}" type="datetimeFigureOut">
              <a:rPr lang="uk-UA" smtClean="0"/>
              <a:pPr/>
              <a:t>17.04.2022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79604-FF83-4694-B7BA-25EDFD15559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22752482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F5C8-0089-4748-8F9C-1B0801909741}" type="datetimeFigureOut">
              <a:rPr lang="uk-UA" smtClean="0"/>
              <a:pPr/>
              <a:t>17.04.2022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79604-FF83-4694-B7BA-25EDFD15559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98459141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F5C8-0089-4748-8F9C-1B0801909741}" type="datetimeFigureOut">
              <a:rPr lang="uk-UA" smtClean="0"/>
              <a:pPr/>
              <a:t>17.04.2022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79604-FF83-4694-B7BA-25EDFD15559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53579758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F5C8-0089-4748-8F9C-1B0801909741}" type="datetimeFigureOut">
              <a:rPr lang="uk-UA" smtClean="0"/>
              <a:pPr/>
              <a:t>17.04.2022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79604-FF83-4694-B7BA-25EDFD15559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853117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F5C8-0089-4748-8F9C-1B0801909741}" type="datetimeFigureOut">
              <a:rPr lang="uk-UA" smtClean="0"/>
              <a:pPr/>
              <a:t>17.04.2022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79604-FF83-4694-B7BA-25EDFD15559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00421558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A8D7"/>
            </a:gs>
            <a:gs pos="29000">
              <a:schemeClr val="accent4">
                <a:lumMod val="40000"/>
                <a:lumOff val="60000"/>
              </a:schemeClr>
            </a:gs>
            <a:gs pos="62000">
              <a:schemeClr val="accent6">
                <a:lumMod val="60000"/>
                <a:lumOff val="40000"/>
              </a:schemeClr>
            </a:gs>
            <a:gs pos="100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FF5C8-0089-4748-8F9C-1B0801909741}" type="datetimeFigureOut">
              <a:rPr lang="uk-UA" smtClean="0"/>
              <a:pPr/>
              <a:t>17.04.2022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79604-FF83-4694-B7BA-25EDFD15559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81097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2529962" y="1175370"/>
            <a:ext cx="70003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Великоднє</a:t>
            </a: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свято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Христового </a:t>
            </a:r>
            <a:r>
              <a:rPr lang="ru-RU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Воскресіння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3562389" y="2745030"/>
            <a:ext cx="5218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(Різні види пасхальних яєць)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73" y="2904560"/>
            <a:ext cx="3853006" cy="4249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5431" y="3617224"/>
            <a:ext cx="4255396" cy="30109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28419">
            <a:off x="8582324" y="3183436"/>
            <a:ext cx="2556853" cy="34321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161245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54" t="7067" r="8021" b="7067"/>
          <a:stretch/>
        </p:blipFill>
        <p:spPr>
          <a:xfrm>
            <a:off x="4471416" y="228600"/>
            <a:ext cx="7589520" cy="5888736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539496" y="2456611"/>
            <a:ext cx="36667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місті Коломиї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на Івано-Франківщині, існує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народної писанки</a:t>
            </a:r>
          </a:p>
        </p:txBody>
      </p:sp>
    </p:spTree>
    <p:extLst>
      <p:ext uri="{BB962C8B-B14F-4D97-AF65-F5344CB8AC3E}">
        <p14:creationId xmlns="" xmlns:p14="http://schemas.microsoft.com/office/powerpoint/2010/main" val="34895366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84" y="106933"/>
            <a:ext cx="9043416" cy="65224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669509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270000" y="408077"/>
            <a:ext cx="10231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Воскресіння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Христове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або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Пасха – свято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зі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свят</a:t>
            </a:r>
            <a:b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і торжество </a:t>
            </a:r>
            <a:r>
              <a:rPr lang="ru-RU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всіх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торжеств</a:t>
            </a:r>
            <a:endParaRPr lang="uk-UA" dirty="0"/>
          </a:p>
        </p:txBody>
      </p:sp>
      <p:sp>
        <p:nvSpPr>
          <p:cNvPr id="3" name="Прямокутник 2"/>
          <p:cNvSpPr/>
          <p:nvPr/>
        </p:nvSpPr>
        <p:spPr>
          <a:xfrm>
            <a:off x="518160" y="1687783"/>
            <a:ext cx="6096000" cy="457971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3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великих </a:t>
            </a:r>
            <a:r>
              <a:rPr lang="ru-RU" sz="3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християнських</a:t>
            </a: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свят церковного року </a:t>
            </a:r>
            <a:r>
              <a:rPr lang="ru-RU" sz="3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воно</a:t>
            </a: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давнє</a:t>
            </a: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урочисте</a:t>
            </a: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3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радісне</a:t>
            </a: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Великдень</a:t>
            </a: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символізує</a:t>
            </a: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перемогу над </a:t>
            </a:r>
            <a:r>
              <a:rPr lang="ru-RU" sz="3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смертю</a:t>
            </a: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Ісуса</a:t>
            </a: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Христа, </a:t>
            </a:r>
            <a:r>
              <a:rPr lang="ru-RU" sz="3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котрий</a:t>
            </a: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прийняв</a:t>
            </a: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смерть за </a:t>
            </a:r>
            <a:r>
              <a:rPr lang="ru-RU" sz="3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гріхи</a:t>
            </a: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 і </a:t>
            </a:r>
            <a:r>
              <a:rPr lang="ru-RU" sz="3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спасіння</a:t>
            </a: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людського</a:t>
            </a: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роду </a:t>
            </a:r>
            <a:r>
              <a:rPr lang="ru-RU" sz="3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страшних</a:t>
            </a:r>
            <a:r>
              <a:rPr lang="ru-RU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страждань</a:t>
            </a:r>
            <a:r>
              <a:rPr lang="ru-RU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381" y="2049740"/>
            <a:ext cx="3954659" cy="48082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893248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3224" y="0"/>
            <a:ext cx="8152608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звичаї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Великдень</a:t>
            </a:r>
            <a:r>
              <a:rPr lang="ru-RU" sz="4000" dirty="0" smtClean="0">
                <a:solidFill>
                  <a:srgbClr val="00B050"/>
                </a:solidFill>
              </a:rPr>
              <a:t> 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280" y="1162621"/>
            <a:ext cx="6854168" cy="5148071"/>
          </a:xfrm>
        </p:spPr>
        <p:txBody>
          <a:bodyPr>
            <a:normAutofit fontScale="77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вітання «Христос воскрес!» слід відповідати «Воістину воскрес!»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дівчата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великодній тиждень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вмиваються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водою з крашанки, аби бути рум’яними, та ставали ногою на сокиру, щоб бути міцними;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вважалося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великодня писанка чи крашанка може полегшити будь-яку хворобу та напасть;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яйцем можна викатати хворого по тілу;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 до кінця свят не викидали шкаралупки цих яєць</a:t>
            </a:r>
            <a:r>
              <a:rPr lang="ru-RU" sz="3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386" y="1621154"/>
            <a:ext cx="5025886" cy="35543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61439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98456" y="4733161"/>
            <a:ext cx="57652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Пасха</a:t>
            </a:r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– символ Царства Небесного та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воскресіння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хліб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вічного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життя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яким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став для людей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Ісус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Христос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22432" y="945606"/>
            <a:ext cx="5070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кожнім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місті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селі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Великдень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головна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столі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774537" y="1581300"/>
            <a:ext cx="17100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Пасха</a:t>
            </a:r>
            <a:r>
              <a:rPr lang="ru-RU" sz="4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69" y="2406032"/>
            <a:ext cx="5047140" cy="36187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980" y="535708"/>
            <a:ext cx="3313316" cy="24817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2752" y="3017497"/>
            <a:ext cx="3076929" cy="1641029"/>
          </a:xfrm>
          <a:prstGeom prst="rect">
            <a:avLst/>
          </a:prstGeom>
        </p:spPr>
      </p:pic>
      <p:sp>
        <p:nvSpPr>
          <p:cNvPr id="9" name="Прямокутник 8"/>
          <p:cNvSpPr/>
          <p:nvPr/>
        </p:nvSpPr>
        <p:spPr>
          <a:xfrm>
            <a:off x="3995805" y="140635"/>
            <a:ext cx="28851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 свята </a:t>
            </a:r>
            <a:endParaRPr lang="uk-U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91999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8876" y="118872"/>
            <a:ext cx="6131024" cy="1143000"/>
          </a:xfrm>
        </p:spPr>
        <p:txBody>
          <a:bodyPr>
            <a:normAutofit/>
          </a:bodyPr>
          <a:lstStyle/>
          <a:p>
            <a:r>
              <a:rPr lang="ru-RU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Великодній</a:t>
            </a: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кошик</a:t>
            </a: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66928" y="1435539"/>
            <a:ext cx="5779008" cy="452596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дно кошика кладуть гілочку верби, а зверху накривають рушничком, що означає багатство ниток, сплетених любов’ю і розумом. Також кладуть свічку яка символізує світло.  Головними символами великодня прийнято вважати фарбовані яйця  та солодку пасху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1016894"/>
            <a:ext cx="4205097" cy="31078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232" y="3861272"/>
            <a:ext cx="4325586" cy="28837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306037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11480" y="178183"/>
            <a:ext cx="6071616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Писанка </a:t>
            </a:r>
            <a:r>
              <a:rPr lang="ru-RU" alt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найголовніших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атрибутів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важливого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християнського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свята –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Великодня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своєрідний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мініатюрний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народний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</a:t>
            </a:r>
            <a:r>
              <a:rPr lang="uk-UA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Людина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здавна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наносила на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шкаралупу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яєць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знаки,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 і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писати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вміла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знаки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малюнками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-молитвами. Так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створювалися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писанки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записані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там і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подяка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прохання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Наші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пращури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вірили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писанки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приносять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добро,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щастя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достаток,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захищають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людину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усього</a:t>
            </a:r>
            <a:r>
              <a:rPr lang="ru-RU" alt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злого.</a:t>
            </a:r>
          </a:p>
          <a:p>
            <a:endParaRPr lang="ru-RU" alt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7625" y="1152499"/>
            <a:ext cx="5634375" cy="44531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299608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132837" y="410560"/>
            <a:ext cx="9707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Найдавнішими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вважаються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крашанки</a:t>
            </a:r>
            <a:r>
              <a:rPr lang="ru-RU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писанки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одного </a:t>
            </a:r>
            <a:r>
              <a:rPr lang="ru-RU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кольору</a:t>
            </a: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951" y="1660662"/>
            <a:ext cx="5063661" cy="37977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837" y="1728469"/>
            <a:ext cx="4702559" cy="3526919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3202561" y="5631292"/>
            <a:ext cx="6789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Крашанка</a:t>
            </a:r>
            <a:r>
              <a:rPr lang="ru-RU" sz="28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побажання</a:t>
            </a:r>
            <a:r>
              <a:rPr lang="ru-RU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усякого</a:t>
            </a:r>
            <a:r>
              <a:rPr lang="ru-RU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добра. </a:t>
            </a:r>
            <a:endParaRPr lang="uk-UA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316282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59664" y="265176"/>
            <a:ext cx="11832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Згодом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виникли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багатоколірні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писанки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застосовувались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барвники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86" y="1544508"/>
            <a:ext cx="5019428" cy="19824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149" y="1017955"/>
            <a:ext cx="5088459" cy="33861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85" y="3526971"/>
            <a:ext cx="4487397" cy="2975340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5876378" y="567131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Колір в </a:t>
            </a:r>
            <a:r>
              <a:rPr lang="ru-RU" sz="2400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писанці</a:t>
            </a:r>
            <a:r>
              <a:rPr lang="ru-RU" sz="2400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отримав</a:t>
            </a:r>
            <a:r>
              <a:rPr lang="ru-RU" sz="2400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sz="2400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символічне</a:t>
            </a:r>
            <a:r>
              <a:rPr lang="ru-RU" sz="2400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2400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sz="2400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2400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 </a:t>
            </a:r>
            <a:r>
              <a:rPr lang="ru-RU" sz="2400" dirty="0" err="1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випадкове</a:t>
            </a:r>
            <a:r>
              <a:rPr lang="ru-RU" sz="2400" dirty="0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/>
          </a:p>
        </p:txBody>
      </p:sp>
      <p:sp>
        <p:nvSpPr>
          <p:cNvPr id="7" name="Прямокутник 6"/>
          <p:cNvSpPr/>
          <p:nvPr/>
        </p:nvSpPr>
        <p:spPr>
          <a:xfrm>
            <a:off x="5795523" y="4560650"/>
            <a:ext cx="6257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Писанка </a:t>
            </a:r>
            <a:r>
              <a:rPr lang="ru-RU" sz="28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символізує</a:t>
            </a:r>
            <a:r>
              <a:rPr lang="ru-RU" sz="28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життя</a:t>
            </a:r>
            <a:r>
              <a:rPr lang="ru-RU" sz="28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достаток, </a:t>
            </a:r>
            <a:r>
              <a:rPr lang="ru-RU" sz="28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вічний</a:t>
            </a:r>
            <a:r>
              <a:rPr lang="ru-RU" sz="28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рух</a:t>
            </a:r>
            <a:r>
              <a:rPr lang="ru-RU" sz="24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133454215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23088" y="162110"/>
            <a:ext cx="11868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800" b="1" dirty="0" err="1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Жовтий</a:t>
            </a:r>
            <a:r>
              <a:rPr lang="ru-RU" sz="28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золотистий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DAC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оранжевий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кольори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писанки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впливають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людину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подібно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сонячного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проміння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дають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радісний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світлий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настрій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писанці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означають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тепло,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надію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небесні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світила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врожай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господарстві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Червоний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колір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писанках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мабуть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найбагатозначнішим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Червона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барва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символізує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добро,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радість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яйце є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символом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Воскресіння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жертовності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небесного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вогню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Зелений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колір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означає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весняне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пробудження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надію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гарний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врожай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Блакитний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небо,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Бурий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коричневий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землю і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приховану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життєдайну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силу.</a:t>
            </a:r>
          </a:p>
          <a:p>
            <a:pPr algn="just">
              <a:defRPr/>
            </a:pPr>
            <a:r>
              <a:rPr lang="ru-RU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Чорний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колір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колір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ночі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невідомого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таємного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4141" y="5028745"/>
            <a:ext cx="2517863" cy="16754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056" y="5033317"/>
            <a:ext cx="2466975" cy="1847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940" y="5028745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821142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264</Words>
  <Application>Microsoft Office PowerPoint</Application>
  <PresentationFormat>Произвольный</PresentationFormat>
  <Paragraphs>33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Українські звичаї на Великдень </vt:lpstr>
      <vt:lpstr>Слайд 4</vt:lpstr>
      <vt:lpstr>Великодній кошик 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Інститут модернізації змісту освіти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36</cp:revision>
  <dcterms:created xsi:type="dcterms:W3CDTF">2021-04-06T17:37:46Z</dcterms:created>
  <dcterms:modified xsi:type="dcterms:W3CDTF">2022-04-17T17:36:38Z</dcterms:modified>
</cp:coreProperties>
</file>