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2A642-7EC8-4BDB-B2C6-0AA8CBD964C5}" type="datetimeFigureOut">
              <a:rPr lang="uk-UA" smtClean="0"/>
              <a:t>27.04.2022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4FB1F-399D-400D-A820-CCEEB4A4F626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  <p:transition>
    <p:comb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2A642-7EC8-4BDB-B2C6-0AA8CBD964C5}" type="datetimeFigureOut">
              <a:rPr lang="uk-UA" smtClean="0"/>
              <a:t>27.04.2022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4FB1F-399D-400D-A820-CCEEB4A4F626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  <p:transition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2A642-7EC8-4BDB-B2C6-0AA8CBD964C5}" type="datetimeFigureOut">
              <a:rPr lang="uk-UA" smtClean="0"/>
              <a:t>27.04.2022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4FB1F-399D-400D-A820-CCEEB4A4F626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  <p:transition>
    <p:comb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2A642-7EC8-4BDB-B2C6-0AA8CBD964C5}" type="datetimeFigureOut">
              <a:rPr lang="uk-UA" smtClean="0"/>
              <a:t>27.04.2022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4FB1F-399D-400D-A820-CCEEB4A4F626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  <p:transition>
    <p:comb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2A642-7EC8-4BDB-B2C6-0AA8CBD964C5}" type="datetimeFigureOut">
              <a:rPr lang="uk-UA" smtClean="0"/>
              <a:t>27.04.2022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4FB1F-399D-400D-A820-CCEEB4A4F626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  <p:transition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2A642-7EC8-4BDB-B2C6-0AA8CBD964C5}" type="datetimeFigureOut">
              <a:rPr lang="uk-UA" smtClean="0"/>
              <a:t>27.04.2022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4FB1F-399D-400D-A820-CCEEB4A4F626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  <p:transition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2A642-7EC8-4BDB-B2C6-0AA8CBD964C5}" type="datetimeFigureOut">
              <a:rPr lang="uk-UA" smtClean="0"/>
              <a:t>27.04.2022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4FB1F-399D-400D-A820-CCEEB4A4F626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  <p:transition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2A642-7EC8-4BDB-B2C6-0AA8CBD964C5}" type="datetimeFigureOut">
              <a:rPr lang="uk-UA" smtClean="0"/>
              <a:t>27.04.2022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4FB1F-399D-400D-A820-CCEEB4A4F626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  <p:transition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2A642-7EC8-4BDB-B2C6-0AA8CBD964C5}" type="datetimeFigureOut">
              <a:rPr lang="uk-UA" smtClean="0"/>
              <a:t>27.04.2022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4FB1F-399D-400D-A820-CCEEB4A4F626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  <p:transition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2A642-7EC8-4BDB-B2C6-0AA8CBD964C5}" type="datetimeFigureOut">
              <a:rPr lang="uk-UA" smtClean="0"/>
              <a:t>27.04.2022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4FB1F-399D-400D-A820-CCEEB4A4F626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  <p:transition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2A642-7EC8-4BDB-B2C6-0AA8CBD964C5}" type="datetimeFigureOut">
              <a:rPr lang="uk-UA" smtClean="0"/>
              <a:t>27.04.2022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4FB1F-399D-400D-A820-CCEEB4A4F626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  <p:transition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E2A642-7EC8-4BDB-B2C6-0AA8CBD964C5}" type="datetimeFigureOut">
              <a:rPr lang="uk-UA" smtClean="0"/>
              <a:t>27.04.2022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94FB1F-399D-400D-A820-CCEEB4A4F626}" type="slidenum">
              <a:rPr lang="uk-UA" smtClean="0"/>
              <a:t>‹№›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comb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dESDbqRpafQ" TargetMode="Externa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w2pJmomBqxY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youtube.com/watch?v=71czPTLm4Zo" TargetMode="External"/><Relationship Id="rId4" Type="http://schemas.openxmlformats.org/officeDocument/2006/relationships/hyperlink" Target="https://www.youtube.com/watch?v=CjRqs3CMcnc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qRfUcz_fXMk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eg"/><Relationship Id="rId4" Type="http://schemas.openxmlformats.org/officeDocument/2006/relationships/hyperlink" Target="https://www.youtube.com/watch?v=MzbrLwF1tP8&amp;list=RDMzbrLwF1tP8&amp;start_radio=1&amp;t=6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18433" name="Picture 1" descr="C:\Users\Юрий\Desktop\Новая папка\Без названия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07504" y="260648"/>
            <a:ext cx="7692170" cy="332398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uk-UA" sz="32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Володимир Івасюк.</a:t>
            </a:r>
          </a:p>
          <a:p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Пісенна творчість .</a:t>
            </a:r>
          </a:p>
          <a:p>
            <a:r>
              <a:rPr lang="uk-UA" sz="32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” Червона рута ”, “ Я піду в далекі гори ”,</a:t>
            </a:r>
          </a:p>
          <a:p>
            <a:r>
              <a:rPr lang="uk-UA" sz="32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“ Водограй “, “ Балада про мальви “.</a:t>
            </a:r>
          </a:p>
          <a:p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Пісні, що сприяють  відродженню </a:t>
            </a:r>
          </a:p>
          <a:p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національної самосвідомості</a:t>
            </a:r>
          </a:p>
          <a:p>
            <a:endParaRPr lang="uk-UA" dirty="0"/>
          </a:p>
        </p:txBody>
      </p:sp>
      <p:pic>
        <p:nvPicPr>
          <p:cNvPr id="18434" name="Picture 2" descr="C:\Users\Юрий\Desktop\Новая папка\Івасюк_Володимир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2852936"/>
            <a:ext cx="3556000" cy="28448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4" name="Прямокутник 3">
            <a:extLst>
              <a:ext uri="{FF2B5EF4-FFF2-40B4-BE49-F238E27FC236}">
                <a16:creationId xmlns:a16="http://schemas.microsoft.com/office/drawing/2014/main" id="{8DC3F78A-4F14-4C3C-A957-85729371A51C}"/>
              </a:ext>
            </a:extLst>
          </p:cNvPr>
          <p:cNvSpPr/>
          <p:nvPr/>
        </p:nvSpPr>
        <p:spPr>
          <a:xfrm>
            <a:off x="5796136" y="6395501"/>
            <a:ext cx="27303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/>
              <a:t>Підготував: Богдан РАЧУК </a:t>
            </a:r>
          </a:p>
        </p:txBody>
      </p:sp>
    </p:spTree>
  </p:cSld>
  <p:clrMapOvr>
    <a:masterClrMapping/>
  </p:clrMapOvr>
  <p:transition spd="med">
    <p:comb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C:\Users\Юрий\Desktop\Новая папка\images (4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79512" y="116632"/>
            <a:ext cx="4041043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“ Балада про мальви ”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543600" y="836712"/>
            <a:ext cx="3600400" cy="59093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У матерів є любі діти,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А у моєї – тільки квіти.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Самотні квіти під вікном,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Квіти під вікном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Заснули вже давно.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Приспів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Як сонце зійде – вийди на поріг,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І люди схиляться тобі до ніг.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Пройдися полем – мальви буйних лук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Торкнуться твоїх рук.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Життя – як пісня, що не віддзвенить.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Я в мальві знов для тебе буду жить.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Якщо ж я ласку не встигла принести –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Прости, прости, прости, прости.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512" y="1268760"/>
            <a:ext cx="3705310" cy="50783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Заснули мальви коло хати,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Їх місяць вийшов колихати.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І тільки мати не засне,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Мати не засне, –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Жде вона мене.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Приспів: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О, мамо рідна, ти мене не жди,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Мені в наш дім ніколи не прийти.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З мойого серця мальва проросла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І кров’ю зацвіла.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Не плач, не плач, бо ти вже не одна,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Багато мальв насіяла війна.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Вони шепочуть для тебе восени: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"Засни, засни, засни, засни..."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omb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C:\Users\Юрий\Desktop\Новая папка\Без названия (9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79512" y="188640"/>
            <a:ext cx="8344079" cy="15696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uk-UA" dirty="0"/>
              <a:t> </a:t>
            </a:r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Які почуття викликала “ Балада про мальви ”?</a:t>
            </a:r>
          </a:p>
          <a:p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Як зміст твору перегукується з подіями </a:t>
            </a:r>
          </a:p>
          <a:p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сьогодення?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95536" y="2420889"/>
            <a:ext cx="6840760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Прослухайте твір у виконання Ані Лорак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3212976"/>
            <a:ext cx="538234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https://www.youtube.com/watch?v=dESDbqRpafQ</a:t>
            </a:r>
            <a:endParaRPr lang="uk-UA" dirty="0"/>
          </a:p>
        </p:txBody>
      </p:sp>
      <p:pic>
        <p:nvPicPr>
          <p:cNvPr id="23555" name="Picture 3" descr="C:\Users\Юрий\Desktop\Новая папка\images (5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55976" y="3824283"/>
            <a:ext cx="4680520" cy="2917085"/>
          </a:xfrm>
          <a:prstGeom prst="rect">
            <a:avLst/>
          </a:prstGeom>
          <a:noFill/>
        </p:spPr>
      </p:pic>
    </p:spTree>
  </p:cSld>
  <p:clrMapOvr>
    <a:masterClrMapping/>
  </p:clrMapOvr>
  <p:transition>
    <p:comb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br>
              <a:rPr lang="uk-UA" b="1" dirty="0"/>
            </a:br>
            <a:r>
              <a:rPr lang="uk-UA" b="1" dirty="0"/>
              <a:t>Переїзд до Львова</a:t>
            </a:r>
            <a:br>
              <a:rPr lang="uk-UA" b="1" dirty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124744"/>
            <a:ext cx="8496944" cy="5472608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У серпні </a:t>
            </a:r>
            <a:r>
              <a:rPr lang="uk-UA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1974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року в складі радянської делегації взяв участь у міжнародному пісенному конкурсі ” Сопот -74», де Софія Ротару виконала його пісню «Водограй». Із сестрою Галиною здійснив коротку подорож Польщею.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У вересні </a:t>
            </a:r>
            <a:r>
              <a:rPr lang="uk-UA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1974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року розпочав навчання на композиторському відділенні Львівської консерваторії в класі Анатолія Кос - Анатольського.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 квітні </a:t>
            </a:r>
            <a:r>
              <a:rPr lang="ru-RU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1979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року був членом журі I Республіканського конкурсу артистів естради в Хмельницькому. Виїхав до Львова в ніч з 23 по 24 квітня.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578" name="Picture 2" descr="C:\Users\Юрий\Desktop\Новая папка\Івасюк_Володимир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4653136"/>
            <a:ext cx="2322259" cy="1857806"/>
          </a:xfrm>
          <a:prstGeom prst="rect">
            <a:avLst/>
          </a:prstGeom>
          <a:noFill/>
        </p:spPr>
      </p:pic>
    </p:spTree>
  </p:cSld>
  <p:clrMapOvr>
    <a:masterClrMapping/>
  </p:clrMapOvr>
  <p:transition>
    <p:comb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br>
              <a:rPr lang="uk-UA" dirty="0"/>
            </a:br>
            <a:r>
              <a:rPr lang="uk-UA" dirty="0"/>
              <a:t>Смерть</a:t>
            </a:r>
            <a:br>
              <a:rPr lang="uk-UA" dirty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4784"/>
            <a:ext cx="4038600" cy="4752528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24 квітня 1979 року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— за телефонним викликом вийшов з дому й більше не повернувся. 18 травня тіло Володимира Івасюка випадково знайшли в Брюховицькому лісі під Львовом. Точна дата смерті невідома. 22 травня відбувся похорон Володимира Івасюка на Личаківському цвинтарі</a:t>
            </a:r>
            <a:r>
              <a:rPr lang="ru-RU" dirty="0"/>
              <a:t>.</a:t>
            </a:r>
            <a:endParaRPr lang="uk-UA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uk-UA"/>
          </a:p>
        </p:txBody>
      </p:sp>
      <p:pic>
        <p:nvPicPr>
          <p:cNvPr id="25602" name="Picture 2" descr="C:\Users\Юрий\Desktop\Новая папка\215px-Пам'ятник_Володимиру_Івасюку_на_Личаківському_цвинтарі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1484784"/>
            <a:ext cx="4032448" cy="46085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</p:spTree>
  </p:cSld>
  <p:clrMapOvr>
    <a:masterClrMapping/>
  </p:clrMapOvr>
  <p:transition>
    <p:comb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uk-UA" dirty="0"/>
              <a:t>Вікторина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251520" y="1052736"/>
            <a:ext cx="8640960" cy="5544616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Назвіть дату народження В.Івасюка.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Яку освіту, окрім музичної отримав В. Івасюк?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 якому році він написав пісню  “ Я піду в далекі гори ”?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Хто став першим виконавцем пісні “ Червона рута ”?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За що В.Івасюк отримав диплом ІІ ступеня на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всесоюзному</a:t>
            </a:r>
          </a:p>
          <a:p>
            <a:pPr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конкурсі композиторів-студентів консерваторій?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Який рік на Львіщині оголосили роком В.Івасюка? 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Указом якого президента України В.Івасюку присвоїли звання Героя України ( посмертно).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Яка українська співачка співпрацювала з В.Івасюком і досьогодні виконує його пісні?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Яка пісня залишається хітом і в наші часи?</a:t>
            </a:r>
          </a:p>
          <a:p>
            <a:pPr>
              <a:buNone/>
            </a:pP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omb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uk-UA" dirty="0"/>
              <a:t>Домашнє завдання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124744"/>
            <a:ext cx="8568952" cy="5400600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Заповнити таблицю “ Пісенна спадщина В.Івасюка “</a:t>
            </a:r>
          </a:p>
          <a:p>
            <a:pPr>
              <a:buNone/>
            </a:pPr>
            <a:endParaRPr lang="uk-UA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uk-UA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uk-UA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uk-UA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uk-UA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uk-UA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uk-UA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Доповнити таблицю уподобаними вами піснями В.Івасюка.</a:t>
            </a:r>
          </a:p>
          <a:p>
            <a:pPr>
              <a:buNone/>
            </a:pPr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55576" y="1988840"/>
          <a:ext cx="7776865" cy="29168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05128">
                <a:tc>
                  <a:txBody>
                    <a:bodyPr/>
                    <a:lstStyle/>
                    <a:p>
                      <a:r>
                        <a:rPr lang="uk-UA" dirty="0">
                          <a:latin typeface="Times New Roman" pitchFamily="18" charset="0"/>
                          <a:cs typeface="Times New Roman" pitchFamily="18" charset="0"/>
                        </a:rPr>
                        <a:t>Назва пісні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>
                          <a:latin typeface="Times New Roman" pitchFamily="18" charset="0"/>
                          <a:cs typeface="Times New Roman" pitchFamily="18" charset="0"/>
                        </a:rPr>
                        <a:t>Перші виконавці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>
                          <a:latin typeface="Times New Roman" pitchFamily="18" charset="0"/>
                          <a:cs typeface="Times New Roman" pitchFamily="18" charset="0"/>
                        </a:rPr>
                        <a:t>Сучасні виконавці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875">
                <a:tc>
                  <a:txBody>
                    <a:bodyPr/>
                    <a:lstStyle/>
                    <a:p>
                      <a:r>
                        <a:rPr lang="uk-UA" dirty="0">
                          <a:latin typeface="Times New Roman" pitchFamily="18" charset="0"/>
                          <a:cs typeface="Times New Roman" pitchFamily="18" charset="0"/>
                        </a:rPr>
                        <a:t>“ Водограй 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1531">
                <a:tc>
                  <a:txBody>
                    <a:bodyPr/>
                    <a:lstStyle/>
                    <a:p>
                      <a:r>
                        <a:rPr lang="uk-UA" dirty="0">
                          <a:latin typeface="Times New Roman" pitchFamily="18" charset="0"/>
                          <a:cs typeface="Times New Roman" pitchFamily="18" charset="0"/>
                        </a:rPr>
                        <a:t>“ Я піду в далекі гори 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0875">
                <a:tc>
                  <a:txBody>
                    <a:bodyPr/>
                    <a:lstStyle/>
                    <a:p>
                      <a:r>
                        <a:rPr lang="uk-UA" dirty="0">
                          <a:latin typeface="Times New Roman" pitchFamily="18" charset="0"/>
                          <a:cs typeface="Times New Roman" pitchFamily="18" charset="0"/>
                        </a:rPr>
                        <a:t>“ Червона рута 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1531">
                <a:tc>
                  <a:txBody>
                    <a:bodyPr/>
                    <a:lstStyle/>
                    <a:p>
                      <a:r>
                        <a:rPr lang="uk-UA" dirty="0">
                          <a:latin typeface="Times New Roman" pitchFamily="18" charset="0"/>
                          <a:cs typeface="Times New Roman" pitchFamily="18" charset="0"/>
                        </a:rPr>
                        <a:t>“ Балада про мальви 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comb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br>
              <a:rPr lang="uk-UA" b="1" dirty="0"/>
            </a:br>
            <a:r>
              <a:rPr lang="uk-UA" b="1" dirty="0"/>
              <a:t>Дитинство у Кіцмані</a:t>
            </a:r>
            <a:br>
              <a:rPr lang="uk-UA" b="1" dirty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052736"/>
            <a:ext cx="8856984" cy="5472608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Володимир Івасюк народився </a:t>
            </a:r>
            <a:r>
              <a:rPr lang="uk-UA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4 березня 1949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 року в місті Кіцмань Чернівецької області в родині учителів Михайла Івасюка і Софії Карякіної. </a:t>
            </a:r>
          </a:p>
          <a:p>
            <a:r>
              <a:rPr lang="uk-UA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1955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року, коли Володимирові було 5 з половиною років, пішов учитися до місцевої дитячої музичної школи, створеної зусиллями батька.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uk-UA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1956 – 1966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роках навчався в Кіцманській середній школі.</a:t>
            </a:r>
          </a:p>
          <a:p>
            <a:r>
              <a:rPr lang="uk-UA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1963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закінчив Кіцманську музичну школу.</a:t>
            </a:r>
          </a:p>
          <a:p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1964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року написав музику до першої пісні «Колискова» на вірші батька. У рідній школі створив дівочий вокальний ансамбль «Буковинка».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endParaRPr lang="uk-UA" dirty="0"/>
          </a:p>
        </p:txBody>
      </p:sp>
    </p:spTree>
  </p:cSld>
  <p:clrMapOvr>
    <a:masterClrMapping/>
  </p:clrMapOvr>
  <p:transition>
    <p:comb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br>
              <a:rPr lang="uk-UA" b="1" dirty="0"/>
            </a:br>
            <a:r>
              <a:rPr lang="uk-UA" b="1" dirty="0"/>
              <a:t>Переїзд до Чернівців</a:t>
            </a:r>
            <a:br>
              <a:rPr lang="uk-UA" b="1" dirty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96752"/>
            <a:ext cx="8712968" cy="5472608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85000" lnSpcReduction="20000"/>
          </a:bodyPr>
          <a:lstStyle/>
          <a:p>
            <a:r>
              <a:rPr lang="ru-RU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1966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року разом з сім'єю переїхав до Чернівців. Вступив до Чернівецького державного медичного інституту.</a:t>
            </a:r>
            <a:endParaRPr lang="ru-RU" sz="4000" u="sng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1967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року став учасником самодіяльного ансамблю пісні й танцю «Трембіта», у якому грав на скрипці. Завдяки його старанням в інституті створено камерний оркестр.</a:t>
            </a:r>
          </a:p>
          <a:p>
            <a:r>
              <a:rPr lang="ru-RU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1968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року в телепрограмі Українського телебачення «Камертон доброго настрою» разом з ансамблем «Карпати» виконав пісню «Я піду в далекі гори».</a:t>
            </a:r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  <p:transition>
    <p:comb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Юрий\Desktop\Новая папка\images (36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0"/>
            <a:ext cx="4264116" cy="5847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“ Я піду в далекі гори “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12724" y="2060848"/>
            <a:ext cx="5131276" cy="452431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Я піду в далекі гори, на широкі полонини</a:t>
            </a:r>
            <a:br>
              <a:rPr lang="uk-UA" dirty="0">
                <a:latin typeface="Times New Roman" pitchFamily="18" charset="0"/>
                <a:cs typeface="Times New Roman" pitchFamily="18" charset="0"/>
              </a:rPr>
            </a:br>
            <a:r>
              <a:rPr lang="uk-UA" dirty="0">
                <a:latin typeface="Times New Roman" pitchFamily="18" charset="0"/>
                <a:cs typeface="Times New Roman" pitchFamily="18" charset="0"/>
              </a:rPr>
              <a:t>І попрошу вітру зворів, аби він не спав до днини.</a:t>
            </a:r>
            <a:br>
              <a:rPr lang="uk-UA" dirty="0">
                <a:latin typeface="Times New Roman" pitchFamily="18" charset="0"/>
                <a:cs typeface="Times New Roman" pitchFamily="18" charset="0"/>
              </a:rPr>
            </a:br>
            <a:r>
              <a:rPr lang="uk-UA" dirty="0">
                <a:latin typeface="Times New Roman" pitchFamily="18" charset="0"/>
                <a:cs typeface="Times New Roman" pitchFamily="18" charset="0"/>
              </a:rPr>
              <a:t>Щоб летів на вільних крилах на кичери і в діброви</a:t>
            </a:r>
            <a:br>
              <a:rPr lang="uk-UA" dirty="0">
                <a:latin typeface="Times New Roman" pitchFamily="18" charset="0"/>
                <a:cs typeface="Times New Roman" pitchFamily="18" charset="0"/>
              </a:rPr>
            </a:br>
            <a:r>
              <a:rPr lang="uk-UA" dirty="0">
                <a:latin typeface="Times New Roman" pitchFamily="18" charset="0"/>
                <a:cs typeface="Times New Roman" pitchFamily="18" charset="0"/>
              </a:rPr>
              <a:t>І дізнавсь, де моя мила – карі очі, чорні брови.</a:t>
            </a:r>
            <a:br>
              <a:rPr lang="uk-UA" dirty="0">
                <a:latin typeface="Times New Roman" pitchFamily="18" charset="0"/>
                <a:cs typeface="Times New Roman" pitchFamily="18" charset="0"/>
              </a:rPr>
            </a:br>
            <a:br>
              <a:rPr lang="uk-UA" dirty="0">
                <a:latin typeface="Times New Roman" pitchFamily="18" charset="0"/>
                <a:cs typeface="Times New Roman" pitchFamily="18" charset="0"/>
              </a:rPr>
            </a:br>
            <a:r>
              <a:rPr lang="uk-UA" dirty="0">
                <a:latin typeface="Times New Roman" pitchFamily="18" charset="0"/>
                <a:cs typeface="Times New Roman" pitchFamily="18" charset="0"/>
              </a:rPr>
              <a:t>Приспів:</a:t>
            </a:r>
            <a:br>
              <a:rPr lang="uk-UA" dirty="0">
                <a:latin typeface="Times New Roman" pitchFamily="18" charset="0"/>
                <a:cs typeface="Times New Roman" pitchFamily="18" charset="0"/>
              </a:rPr>
            </a:br>
            <a:r>
              <a:rPr lang="uk-UA" dirty="0">
                <a:latin typeface="Times New Roman" pitchFamily="18" charset="0"/>
                <a:cs typeface="Times New Roman" pitchFamily="18" charset="0"/>
              </a:rPr>
              <a:t>Мила моя, люба моя, світе ясен цвіт.</a:t>
            </a:r>
            <a:br>
              <a:rPr lang="uk-UA" dirty="0">
                <a:latin typeface="Times New Roman" pitchFamily="18" charset="0"/>
                <a:cs typeface="Times New Roman" pitchFamily="18" charset="0"/>
              </a:rPr>
            </a:br>
            <a:r>
              <a:rPr lang="uk-UA" dirty="0">
                <a:latin typeface="Times New Roman" pitchFamily="18" charset="0"/>
                <a:cs typeface="Times New Roman" pitchFamily="18" charset="0"/>
              </a:rPr>
              <a:t>Я несу в очах до тебе весь блакитний світ.</a:t>
            </a:r>
            <a:br>
              <a:rPr lang="uk-UA" dirty="0">
                <a:latin typeface="Times New Roman" pitchFamily="18" charset="0"/>
                <a:cs typeface="Times New Roman" pitchFamily="18" charset="0"/>
              </a:rPr>
            </a:br>
            <a:r>
              <a:rPr lang="uk-UA" dirty="0">
                <a:latin typeface="Times New Roman" pitchFamily="18" charset="0"/>
                <a:cs typeface="Times New Roman" pitchFamily="18" charset="0"/>
              </a:rPr>
              <a:t>Я несу любов-зажуру, мрію молоду,</a:t>
            </a:r>
            <a:br>
              <a:rPr lang="uk-UA" dirty="0">
                <a:latin typeface="Times New Roman" pitchFamily="18" charset="0"/>
                <a:cs typeface="Times New Roman" pitchFamily="18" charset="0"/>
              </a:rPr>
            </a:br>
            <a:r>
              <a:rPr lang="uk-UA" dirty="0">
                <a:latin typeface="Times New Roman" pitchFamily="18" charset="0"/>
                <a:cs typeface="Times New Roman" pitchFamily="18" charset="0"/>
              </a:rPr>
              <a:t>І цвітуть сади для мене, як до тебе йду.</a:t>
            </a:r>
            <a:br>
              <a:rPr lang="uk-UA" dirty="0">
                <a:latin typeface="Times New Roman" pitchFamily="18" charset="0"/>
                <a:cs typeface="Times New Roman" pitchFamily="18" charset="0"/>
              </a:rPr>
            </a:br>
            <a:br>
              <a:rPr lang="uk-UA" dirty="0">
                <a:latin typeface="Times New Roman" pitchFamily="18" charset="0"/>
                <a:cs typeface="Times New Roman" pitchFamily="18" charset="0"/>
              </a:rPr>
            </a:br>
            <a:r>
              <a:rPr lang="uk-UA" dirty="0">
                <a:latin typeface="Times New Roman" pitchFamily="18" charset="0"/>
                <a:cs typeface="Times New Roman" pitchFamily="18" charset="0"/>
              </a:rPr>
              <a:t>А як вітер з полонини прилетіти не захоче,</a:t>
            </a:r>
            <a:br>
              <a:rPr lang="uk-UA" dirty="0">
                <a:latin typeface="Times New Roman" pitchFamily="18" charset="0"/>
                <a:cs typeface="Times New Roman" pitchFamily="18" charset="0"/>
              </a:rPr>
            </a:br>
            <a:r>
              <a:rPr lang="uk-UA" dirty="0">
                <a:latin typeface="Times New Roman" pitchFamily="18" charset="0"/>
                <a:cs typeface="Times New Roman" pitchFamily="18" charset="0"/>
              </a:rPr>
              <a:t>Все одно знайду дівчину – чорні брови, карі очі.</a:t>
            </a:r>
            <a:br>
              <a:rPr lang="uk-UA" dirty="0">
                <a:latin typeface="Times New Roman" pitchFamily="18" charset="0"/>
                <a:cs typeface="Times New Roman" pitchFamily="18" charset="0"/>
              </a:rPr>
            </a:br>
            <a:r>
              <a:rPr lang="uk-UA" dirty="0">
                <a:latin typeface="Times New Roman" pitchFamily="18" charset="0"/>
                <a:cs typeface="Times New Roman" pitchFamily="18" charset="0"/>
              </a:rPr>
              <a:t>Перейду я бистрі ріки, і бескиди, і діброви</a:t>
            </a:r>
            <a:br>
              <a:rPr lang="uk-UA" dirty="0">
                <a:latin typeface="Times New Roman" pitchFamily="18" charset="0"/>
                <a:cs typeface="Times New Roman" pitchFamily="18" charset="0"/>
              </a:rPr>
            </a:br>
            <a:r>
              <a:rPr lang="uk-UA" dirty="0">
                <a:latin typeface="Times New Roman" pitchFamily="18" charset="0"/>
                <a:cs typeface="Times New Roman" pitchFamily="18" charset="0"/>
              </a:rPr>
              <a:t>І шляхи мені покажуть карі очі, чорні брови.</a:t>
            </a:r>
            <a:br>
              <a:rPr lang="uk-UA" dirty="0">
                <a:latin typeface="Times New Roman" pitchFamily="18" charset="0"/>
                <a:cs typeface="Times New Roman" pitchFamily="18" charset="0"/>
              </a:rPr>
            </a:b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836712"/>
            <a:ext cx="3904082" cy="378565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uk-UA" sz="2000" b="1" dirty="0">
                <a:latin typeface="Times New Roman" pitchFamily="18" charset="0"/>
                <a:cs typeface="Times New Roman" pitchFamily="18" charset="0"/>
              </a:rPr>
              <a:t>Я піду в далекі гори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» — пісня ,</a:t>
            </a: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яка стала однією з найвідоміших.</a:t>
            </a: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Володимир Івасюк написав </a:t>
            </a: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музику восени 1968-го року, </a:t>
            </a: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а слова взимку 1969-го року, </a:t>
            </a: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коли він був студентом </a:t>
            </a: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медичного інституту </a:t>
            </a: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Початкова назва пісні була</a:t>
            </a: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uk-UA" sz="2000" b="1" dirty="0">
                <a:latin typeface="Times New Roman" pitchFamily="18" charset="0"/>
                <a:cs typeface="Times New Roman" pitchFamily="18" charset="0"/>
              </a:rPr>
              <a:t>Мила моя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» та мала відмінності</a:t>
            </a: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у тексті. </a:t>
            </a:r>
          </a:p>
          <a:p>
            <a:br>
              <a:rPr lang="uk-UA" sz="2000" dirty="0">
                <a:latin typeface="Times New Roman" pitchFamily="18" charset="0"/>
                <a:cs typeface="Times New Roman" pitchFamily="18" charset="0"/>
              </a:rPr>
            </a:br>
            <a:endParaRPr lang="uk-UA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omb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Юрий\Desktop\Новая папка\Без названия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07504" y="116632"/>
            <a:ext cx="4264116" cy="5847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“ Я піду в далекі гори “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923928" y="4149080"/>
            <a:ext cx="5088060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>
                <a:hlinkClick r:id="rId3"/>
              </a:rPr>
              <a:t>https://www.youtube.com/watch?v=w2pJmomBqxY</a:t>
            </a:r>
            <a:endParaRPr lang="uk-UA" dirty="0"/>
          </a:p>
        </p:txBody>
      </p:sp>
      <p:sp>
        <p:nvSpPr>
          <p:cNvPr id="5" name="TextBox 4"/>
          <p:cNvSpPr txBox="1"/>
          <p:nvPr/>
        </p:nvSpPr>
        <p:spPr>
          <a:xfrm>
            <a:off x="971600" y="1268760"/>
            <a:ext cx="6408712" cy="107721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Порівняйте виконання пісні.</a:t>
            </a:r>
          </a:p>
          <a:p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Василь Зінкевич – Олег Винник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07504" y="2996952"/>
            <a:ext cx="4572000" cy="64633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en-US" dirty="0">
                <a:hlinkClick r:id="rId3"/>
              </a:rPr>
              <a:t>https://www.youtube.com/watch?v=w2pJmomBqxY</a:t>
            </a:r>
            <a:endParaRPr lang="uk-UA" dirty="0"/>
          </a:p>
        </p:txBody>
      </p:sp>
      <p:sp>
        <p:nvSpPr>
          <p:cNvPr id="8" name="TextBox 7"/>
          <p:cNvSpPr txBox="1"/>
          <p:nvPr/>
        </p:nvSpPr>
        <p:spPr>
          <a:xfrm>
            <a:off x="251520" y="5445224"/>
            <a:ext cx="7508017" cy="107721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Про що йдеться у творі? У чому, </a:t>
            </a:r>
          </a:p>
          <a:p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на вашу думку, секрет його популярності?</a:t>
            </a:r>
          </a:p>
        </p:txBody>
      </p:sp>
    </p:spTree>
  </p:cSld>
  <p:clrMapOvr>
    <a:masterClrMapping/>
  </p:clrMapOvr>
  <p:transition>
    <p:comb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Юрий\Desktop\Новая папка\j1OJUfrYK3CXsOGFCzUU3cUBy6tJu1vWryVQ1TzT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635896" y="0"/>
            <a:ext cx="3039807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uk-UA" sz="3200" dirty="0"/>
              <a:t>“ Червона рута ”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07504" y="332657"/>
            <a:ext cx="3168352" cy="63709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Ти признайся мені,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Звідки в тебе ті чари,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Я без тебе всі дні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 полоні печалі.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Може, десь у лісах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Ти чар-зілля шукала,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Сонце-руту знайшла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І мене зчарувала?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Червону руту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Не шукай вечорами, –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Ти у мене єдина,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Тільки ти, повір.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Бо твоя врода –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То є чистая вода,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То є бистрая вода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 синіх гір.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omb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Юрий\Desktop\Новая папка\Без названия (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51520" y="188640"/>
            <a:ext cx="3082895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“ Червона рута “</a:t>
            </a:r>
          </a:p>
        </p:txBody>
      </p:sp>
      <p:pic>
        <p:nvPicPr>
          <p:cNvPr id="4099" name="Picture 3" descr="C:\Users\Юрий\Desktop\Новая папка\Без названия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1920" y="309568"/>
            <a:ext cx="3528392" cy="2562444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07504" y="3212976"/>
            <a:ext cx="4930965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>
                <a:hlinkClick r:id="rId4"/>
              </a:rPr>
              <a:t>https://www.youtube.com/watch?v=CjRqs3CMcnc</a:t>
            </a:r>
            <a:endParaRPr lang="uk-UA" dirty="0"/>
          </a:p>
        </p:txBody>
      </p:sp>
      <p:sp>
        <p:nvSpPr>
          <p:cNvPr id="8" name="TextBox 7"/>
          <p:cNvSpPr txBox="1"/>
          <p:nvPr/>
        </p:nvSpPr>
        <p:spPr>
          <a:xfrm>
            <a:off x="4067944" y="4149080"/>
            <a:ext cx="4939494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>
                <a:hlinkClick r:id="rId5"/>
              </a:rPr>
              <a:t>https://www.youtube.com/watch?v=71czPTLm4Zo</a:t>
            </a:r>
            <a:endParaRPr lang="uk-UA" dirty="0"/>
          </a:p>
        </p:txBody>
      </p:sp>
      <p:sp>
        <p:nvSpPr>
          <p:cNvPr id="9" name="TextBox 8"/>
          <p:cNvSpPr txBox="1"/>
          <p:nvPr/>
        </p:nvSpPr>
        <p:spPr>
          <a:xfrm>
            <a:off x="251520" y="5013176"/>
            <a:ext cx="8767913" cy="15696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Порівняйте виконання різних часів і виконавців.</a:t>
            </a:r>
          </a:p>
          <a:p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Чому, на вашу думку, ця пісня залишилась хітом </a:t>
            </a:r>
          </a:p>
          <a:p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сучасності? </a:t>
            </a:r>
          </a:p>
        </p:txBody>
      </p:sp>
    </p:spTree>
  </p:cSld>
  <p:clrMapOvr>
    <a:masterClrMapping/>
  </p:clrMapOvr>
  <p:transition>
    <p:comb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Юрий\Desktop\Новая папка\Без названия (6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3587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07504" y="116632"/>
            <a:ext cx="2401042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“ Водограй “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355976" y="332656"/>
            <a:ext cx="4572000" cy="59093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Тече вода, тече бистра, а куди – не знає,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Поміж гори в світ широкий тече, не вертає.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Ми зайдемо в чисту воду біля водограю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І попросим його щиро – хай він нам зіграє.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Приспів: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Ой водо-водограй, грай для нас, грай.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Танок свій жвавий, ти, не зупиняй.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За красну пісню на всі голоси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Що хочеш, водограю, попроси.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Струни дає тобі кожна весна,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Дзвінкість дарує їм осінь ясна.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А ми зіграєм на струнах отих,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Хай розіллють вони радісний сміх.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Подивись, як сіру скелю б’є вода іскриста,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Ти зроби мені з тих крапель зоряне намисто.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Краще я зберу джерела, зроблю з них цимбали,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Щоб тобі, дівчино мила, вони красно грали.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4365104"/>
            <a:ext cx="3181833" cy="175432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13 вересня 1970 року 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Чернівецька телестудія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на всю Україну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транслювала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прем'єри пісень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 «Червона рута» і «Водограй».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omb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C:\Users\Юрий\Desktop\Новая папка\Без названия (5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8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79512" y="116632"/>
            <a:ext cx="2412263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“ Водограй “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1520" y="1052736"/>
            <a:ext cx="4922951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>
                <a:hlinkClick r:id="rId3"/>
              </a:rPr>
              <a:t>https://www.youtube.com/watch?v=qRfUcz_fXMk</a:t>
            </a:r>
            <a:endParaRPr lang="uk-UA" dirty="0"/>
          </a:p>
        </p:txBody>
      </p:sp>
      <p:sp>
        <p:nvSpPr>
          <p:cNvPr id="7" name="TextBox 6"/>
          <p:cNvSpPr txBox="1"/>
          <p:nvPr/>
        </p:nvSpPr>
        <p:spPr>
          <a:xfrm>
            <a:off x="3275856" y="2060848"/>
            <a:ext cx="5484515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>
                <a:hlinkClick r:id="rId4"/>
              </a:rPr>
              <a:t>https://www.youtube.com/watch?v=MzbrLwF1tP8&amp;list=</a:t>
            </a:r>
            <a:endParaRPr lang="uk-UA" dirty="0">
              <a:hlinkClick r:id="rId4"/>
            </a:endParaRPr>
          </a:p>
          <a:p>
            <a:r>
              <a:rPr lang="en-US" dirty="0">
                <a:hlinkClick r:id="rId4"/>
              </a:rPr>
              <a:t>RDMzbrLwF1tP8&amp;start_radio=1&amp;t=68</a:t>
            </a:r>
            <a:endParaRPr lang="uk-UA" dirty="0"/>
          </a:p>
        </p:txBody>
      </p:sp>
      <p:pic>
        <p:nvPicPr>
          <p:cNvPr id="21507" name="Picture 3" descr="C:\Users\Юрий\Desktop\Новая папка\Без названия (7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104" y="4077072"/>
            <a:ext cx="3895514" cy="2592288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4067944" y="3212976"/>
            <a:ext cx="4987263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Що свідчить про  неймовірну любов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В.Івасюка до рідного краю?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Чи збагатили ви свої почуття?</a:t>
            </a:r>
          </a:p>
        </p:txBody>
      </p:sp>
    </p:spTree>
  </p:cSld>
  <p:clrMapOvr>
    <a:masterClrMapping/>
  </p:clrMapOvr>
  <p:transition>
    <p:comb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457</Words>
  <Application>Microsoft Office PowerPoint</Application>
  <PresentationFormat>Екран (4:3)</PresentationFormat>
  <Paragraphs>103</Paragraphs>
  <Slides>15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 New Roman</vt:lpstr>
      <vt:lpstr>Тема Office</vt:lpstr>
      <vt:lpstr>Презентація PowerPoint</vt:lpstr>
      <vt:lpstr> Дитинство у Кіцмані </vt:lpstr>
      <vt:lpstr> Переїзд до Чернівців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 Переїзд до Львова </vt:lpstr>
      <vt:lpstr> Смерть </vt:lpstr>
      <vt:lpstr>Вікторина</vt:lpstr>
      <vt:lpstr>Домашнє завдання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Юрий</dc:creator>
  <cp:lastModifiedBy>user</cp:lastModifiedBy>
  <cp:revision>20</cp:revision>
  <dcterms:created xsi:type="dcterms:W3CDTF">2020-05-11T03:02:47Z</dcterms:created>
  <dcterms:modified xsi:type="dcterms:W3CDTF">2022-04-27T12:07:48Z</dcterms:modified>
</cp:coreProperties>
</file>