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3" r:id="rId14"/>
    <p:sldId id="271" r:id="rId15"/>
    <p:sldId id="270" r:id="rId16"/>
    <p:sldId id="279" r:id="rId17"/>
    <p:sldId id="280" r:id="rId18"/>
    <p:sldId id="272" r:id="rId19"/>
    <p:sldId id="278" r:id="rId20"/>
    <p:sldId id="277" r:id="rId21"/>
    <p:sldId id="275" r:id="rId22"/>
    <p:sldId id="274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1-15T12:26:29.500" idx="1">
    <p:pos x="5760" y="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29918-131C-47E4-81CD-504259AE43F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DC9CB-34C3-4379-8E0C-9BDD5320167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4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DC9CB-34C3-4379-8E0C-9BDD532016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78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D3363-C5E8-4D2E-A2F0-B788BF9FEB8D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CF753-C3B7-49D2-B73C-F4FBC0AED2FF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41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E5AA35-9F07-44D7-8902-F8F8664BADA9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F3023-A200-4F68-BB20-29F8C5259C4C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33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E5AA35-9F07-44D7-8902-F8F8664BADA9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F3023-A200-4F68-BB20-29F8C5259C4C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9721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E5AA35-9F07-44D7-8902-F8F8664BADA9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F3023-A200-4F68-BB20-29F8C5259C4C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518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E5AA35-9F07-44D7-8902-F8F8664BADA9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F3023-A200-4F68-BB20-29F8C5259C4C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0333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E5AA35-9F07-44D7-8902-F8F8664BADA9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F3023-A200-4F68-BB20-29F8C5259C4C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84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35B23-76B4-4252-8513-4E5EF1A93B87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E3555-2D39-4503-A866-40ADD1C63C99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353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DF5862-1028-4711-AAFB-9A4B8F48DE5A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C99DB-A50F-4FF5-979C-1FE48672CE80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55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50BCEE-D0B2-4B1D-9EFF-822398190863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D6373-44AA-46D8-8AAB-56E0FC21C3D7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12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A5822E-A72E-48D4-9D50-8DC584037CF7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B292A-42D3-488E-9B9D-2A47F4EADBFF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56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2D1C1E-1A43-4B9A-8A5D-C62EC87B7647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17D82-AD09-4B03-8449-34041C41DC9D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4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3AF3D5-10CB-4600-B93C-C1B2191B1610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4A45B-18B1-48C6-8AC6-3F7927B1556B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67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A8F1F-0B5F-44A9-93D4-6CE40BD98DF9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56D957-EBB2-45F1-9529-E0174C0AB05F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74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FC758-C112-4E54-A75E-FC0E9079E77B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7543C-A044-426C-866D-E928610EDA68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41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C21875-C1AA-48D9-83FE-CB270128F74C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6EF5D-34EB-4298-BB31-BC68C54DFFB2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188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70113E-B34B-4370-8D8C-3E465FAEB907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1566F-7006-44F8-A623-79C41D646F1E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4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E5AA35-9F07-44D7-8902-F8F8664BADA9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13F3023-A200-4F68-BB20-29F8C5259C4C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17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 descr="C:\Documents and Settings\User\Рабочий стол\Украинские картинки\50.jpg"/>
          <p:cNvPicPr>
            <a:picLocks noChangeAspect="1" noChangeArrowheads="1"/>
          </p:cNvPicPr>
          <p:nvPr/>
        </p:nvPicPr>
        <p:blipFill>
          <a:blip r:embed="rId3"/>
          <a:srcRect l="3664" r="4143" b="4150"/>
          <a:stretch>
            <a:fillRect/>
          </a:stretch>
        </p:blipFill>
        <p:spPr bwMode="auto">
          <a:xfrm>
            <a:off x="1331913" y="1341438"/>
            <a:ext cx="7770812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2988" y="333375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Моя країна - Україна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3315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4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AA8455B7-2A4F-452F-B8E0-5B232F24E023}"/>
              </a:ext>
            </a:extLst>
          </p:cNvPr>
          <p:cNvSpPr/>
          <p:nvPr/>
        </p:nvSpPr>
        <p:spPr>
          <a:xfrm>
            <a:off x="5076056" y="6488668"/>
            <a:ext cx="3033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Підготував: Богдан РАЧУК </a:t>
            </a: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Documents and Settings\User\Рабочий стол\Украинские картинки\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620713"/>
            <a:ext cx="3382963" cy="559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1" name="Picture 2" descr="http://cult.gov.ua/_nw/9/83853.jpg"/>
          <p:cNvPicPr>
            <a:picLocks noChangeAspect="1" noChangeArrowheads="1"/>
          </p:cNvPicPr>
          <p:nvPr/>
        </p:nvPicPr>
        <p:blipFill>
          <a:blip r:embed="rId4"/>
          <a:srcRect b="3973"/>
          <a:stretch>
            <a:fillRect/>
          </a:stretch>
        </p:blipFill>
        <p:spPr bwMode="auto">
          <a:xfrm>
            <a:off x="1403350" y="2924175"/>
            <a:ext cx="2022475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1"/>
          <p:cNvSpPr>
            <a:spLocks noChangeArrowheads="1"/>
          </p:cNvSpPr>
          <p:nvPr/>
        </p:nvSpPr>
        <p:spPr bwMode="auto">
          <a:xfrm>
            <a:off x="1403350" y="6021388"/>
            <a:ext cx="210978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000">
                <a:latin typeface="Bookman Old Style" pitchFamily="18" charset="0"/>
              </a:rPr>
              <a:t>П. Чубинський</a:t>
            </a:r>
            <a:endParaRPr lang="ru-RU" sz="2000">
              <a:latin typeface="Bookman Old Style" pitchFamily="18" charset="0"/>
            </a:endParaRPr>
          </a:p>
        </p:txBody>
      </p:sp>
      <p:pic>
        <p:nvPicPr>
          <p:cNvPr id="22533" name="Picture 4" descr="http://histans.com/EHU/V/Verbytskyj_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99288" y="692150"/>
            <a:ext cx="19653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Прямоугольник 6"/>
          <p:cNvSpPr>
            <a:spLocks noChangeArrowheads="1"/>
          </p:cNvSpPr>
          <p:nvPr/>
        </p:nvSpPr>
        <p:spPr bwMode="auto">
          <a:xfrm>
            <a:off x="6969125" y="3789363"/>
            <a:ext cx="2174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000">
                <a:latin typeface="Bookman Old Style" pitchFamily="18" charset="0"/>
              </a:rPr>
              <a:t>М. Вербицький</a:t>
            </a:r>
            <a:endParaRPr lang="ru-RU" sz="200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www.kharkivosvita.net.ua/files/u1/konsituzij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4100" y="404813"/>
            <a:ext cx="347662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44875" y="5991225"/>
            <a:ext cx="40528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Конституція України</a:t>
            </a:r>
            <a:endParaRPr lang="ru-RU"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4"/>
          <p:cNvSpPr>
            <a:spLocks noChangeArrowheads="1"/>
          </p:cNvSpPr>
          <p:nvPr/>
        </p:nvSpPr>
        <p:spPr bwMode="auto">
          <a:xfrm>
            <a:off x="1476375" y="333375"/>
            <a:ext cx="698341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 i="1">
                <a:solidFill>
                  <a:srgbClr val="C00000"/>
                </a:solidFill>
                <a:latin typeface="Monotype Corsiva" pitchFamily="66" charset="0"/>
              </a:rPr>
              <a:t>Народні символи українців</a:t>
            </a:r>
            <a:endParaRPr lang="ru-RU" sz="400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img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052736"/>
            <a:ext cx="3456406" cy="345638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1403350" y="4508500"/>
            <a:ext cx="3529013" cy="1441450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1600" dirty="0"/>
              <a:t>        		</a:t>
            </a:r>
            <a:r>
              <a:rPr lang="uk-UA" sz="2900" b="1" i="1" dirty="0"/>
              <a:t>Калина – символ рідної землі, батьківської хати. Її дбайливо охороняли та доглядали. Дівчата цвітом калини прикрашали коси. Достиглі кетяги розвішували попід стріхами.</a:t>
            </a:r>
            <a:endParaRPr lang="ru-RU" sz="2900" b="1" i="1" dirty="0"/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4729163" y="4437063"/>
            <a:ext cx="4414837" cy="146685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3200" dirty="0">
                <a:latin typeface="+mn-lt"/>
                <a:cs typeface="+mn-cs"/>
              </a:rPr>
              <a:t>    		</a:t>
            </a:r>
            <a:r>
              <a:rPr lang="uk-UA" sz="2500" b="1" i="1" dirty="0">
                <a:latin typeface="+mn-lt"/>
                <a:cs typeface="+mn-cs"/>
              </a:rPr>
              <a:t>Верба росте там, де багато вологи. Відомо понад 300 видів цього дерева. Росте до 15 метрів і вище протягом 50 – 60 років. Гілки використовують для плетіння різних виробів. Здавна з білої верби виробляють музичні інструменти: бандури, кобзи, сопілочки.</a:t>
            </a:r>
            <a:endParaRPr lang="ru-RU" sz="2500" b="1" i="1" dirty="0">
              <a:latin typeface="+mn-lt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63713" y="5903913"/>
            <a:ext cx="66627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>
                <a:solidFill>
                  <a:srgbClr val="0070C0"/>
                </a:solidFill>
                <a:latin typeface="Bookman Old Style" pitchFamily="18" charset="0"/>
              </a:rPr>
              <a:t>Без верби та калини нема України</a:t>
            </a:r>
            <a:endParaRPr lang="ru-RU" sz="2800" b="1" i="1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32138" y="5661025"/>
            <a:ext cx="3929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>
                <a:solidFill>
                  <a:srgbClr val="FF0000"/>
                </a:solidFill>
                <a:latin typeface="Georgia" pitchFamily="18" charset="0"/>
              </a:rPr>
              <a:t>Недарма в народі кажуть:</a:t>
            </a:r>
          </a:p>
        </p:txBody>
      </p:sp>
      <p:pic>
        <p:nvPicPr>
          <p:cNvPr id="8195" name="Picture 3" descr="C:\Documents and Settings\User\Рабочий стол\Украинские картинки\9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96753"/>
            <a:ext cx="3761599" cy="3263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E:\Школа\Рисунки и картинки\картинки про Украину\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132856"/>
            <a:ext cx="3528392" cy="4316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7" name="Picture 3" descr="C:\Documents and Settings\User\Рабочий стол\Украинские картинки\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548680"/>
            <a:ext cx="3045312" cy="4247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://about-ukraine.com/userfiles/image/%D1%81%D0%B8%D0%BC%D0%B2%D0%BE%D0%BB%D0%B8/%D0%B1%D0%B0%D1%80%D0%B2%D1%96%D0%BD%D0%BE%D0%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125538"/>
            <a:ext cx="3449637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http://mahniy.blox.ua/resource/4070959_d37e91c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6313" y="576263"/>
            <a:ext cx="26289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627313" y="5300663"/>
            <a:ext cx="511333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Хрещатий барвінок</a:t>
            </a:r>
            <a:endParaRPr lang="ru-RU"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636588"/>
            <a:ext cx="274478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8975" y="636588"/>
            <a:ext cx="26352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700338" y="5445125"/>
            <a:ext cx="51117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Вишитий рушник</a:t>
            </a:r>
            <a:endParaRPr lang="ru-RU" sz="2400" b="1" i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Народний одяг українців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218" name="Picture 2" descr="C:\Documents and Settings\User\Рабочий стол\Украинские картинки\18.jpg"/>
          <p:cNvPicPr>
            <a:picLocks noChangeAspect="1" noChangeArrowheads="1"/>
          </p:cNvPicPr>
          <p:nvPr/>
        </p:nvPicPr>
        <p:blipFill>
          <a:blip r:embed="rId3" cstate="print"/>
          <a:srcRect b="4951"/>
          <a:stretch>
            <a:fillRect/>
          </a:stretch>
        </p:blipFill>
        <p:spPr bwMode="auto">
          <a:xfrm>
            <a:off x="6347724" y="3212976"/>
            <a:ext cx="2616764" cy="3405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Documents and Settings\User\Рабочий стол\Украинские картинки\1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677263"/>
            <a:ext cx="1944216" cy="3180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Documents and Settings\User\Рабочий стол\Украинские картинки\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645023"/>
            <a:ext cx="2016224" cy="3027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Documents and Settings\User\Рабочий стол\Украинские картинки\3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196752"/>
            <a:ext cx="1757670" cy="1718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C:\Documents and Settings\User\Рабочий стол\Украинские картинки\39.jpg"/>
          <p:cNvPicPr>
            <a:picLocks noChangeAspect="1" noChangeArrowheads="1"/>
          </p:cNvPicPr>
          <p:nvPr/>
        </p:nvPicPr>
        <p:blipFill>
          <a:blip r:embed="rId7" cstate="print"/>
          <a:srcRect l="3549" t="7988" r="2415"/>
          <a:stretch>
            <a:fillRect/>
          </a:stretch>
        </p:blipFill>
        <p:spPr bwMode="auto">
          <a:xfrm>
            <a:off x="1403648" y="1124744"/>
            <a:ext cx="3595540" cy="2344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6334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Українська  хата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1746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C:\Documents and Settings\User\Рабочий стол\Украинские картинки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3" y="2852936"/>
            <a:ext cx="4644008" cy="3641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C:\Documents and Settings\User\Рабочий стол\Украинские картинки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620688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User\Рабочий стол\Украинские картинки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429000"/>
            <a:ext cx="374441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C:\Documents and Settings\User\Рабочий стол\Украинские картинки\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115" y="4293096"/>
            <a:ext cx="3569495" cy="2376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316" name="Picture 4" descr="C:\Documents and Settings\User\Рабочий стол\Украинские картинки\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077072"/>
            <a:ext cx="3909915" cy="2564904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</p:pic>
      <p:pic>
        <p:nvPicPr>
          <p:cNvPr id="32772" name="Picture 2" descr="C:\Documents and Settings\User\Рабочий стол\Украинские картинки\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260350"/>
            <a:ext cx="2592387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01625" y="457200"/>
            <a:ext cx="8686800" cy="8413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5400" b="1" i="1" dirty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Літературна сторінка</a:t>
            </a:r>
            <a:endParaRPr lang="ru-RU" sz="5400" b="1" i="1" dirty="0">
              <a:solidFill>
                <a:srgbClr val="C00000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1403350" y="1196975"/>
            <a:ext cx="3240088" cy="4752975"/>
          </a:xfrm>
        </p:spPr>
        <p:txBody>
          <a:bodyPr rtlCol="0"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29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Склади вірш!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Ось небо блакитне i сонце в зенiтi!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Моя Україна - найкраща у ... 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Моя Україна - це ліс і озерця,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Безмежні степи i чарiвнi ... 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Красиві пейзажі i гори високі,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Маленькі струмочки i ріки ... 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Міста старовинні i замки прекрасні.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Великі будови і наші, … 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Сади чарiвнi, мальовничиї села.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Моя Україна - це пісня ... 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Це щира, багата, як світ, її мова,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Крилата, така мелодійна, ... 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Її обереги - верба i калина.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Найкраща у свiтi - моя ... 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Бо нам найрiднiша Вітчизна i мати.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То як же нам, дітям, її не …!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Моя Україна -   козацька слава!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Така волелюбна i мирна … 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Вона дорога нам, i рідна, i мила.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Бо світ перед нами великий ... 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Вітчизно свята, дорога Україно,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Для кожного з нас ти у свiтi ... 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27538" y="1628775"/>
            <a:ext cx="885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весела</a:t>
            </a:r>
            <a:endParaRPr lang="ru-RU">
              <a:latin typeface="Georgia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1018767">
            <a:off x="4962525" y="2419350"/>
            <a:ext cx="963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сучасні</a:t>
            </a:r>
            <a:endParaRPr lang="ru-RU">
              <a:latin typeface="Georgia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824674">
            <a:off x="4533900" y="2925763"/>
            <a:ext cx="652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світі</a:t>
            </a:r>
            <a:endParaRPr lang="ru-RU">
              <a:latin typeface="Georgia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00625" y="3643313"/>
            <a:ext cx="82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єдина</a:t>
            </a:r>
            <a:endParaRPr lang="ru-RU">
              <a:latin typeface="Georgia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27538" y="4437063"/>
            <a:ext cx="920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кохати</a:t>
            </a:r>
            <a:endParaRPr lang="ru-RU">
              <a:latin typeface="Georgia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-635868">
            <a:off x="6526213" y="3724275"/>
            <a:ext cx="922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чудова</a:t>
            </a:r>
            <a:endParaRPr lang="ru-RU">
              <a:latin typeface="Georgia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-740882">
            <a:off x="5175250" y="4900613"/>
            <a:ext cx="1004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глибокі</a:t>
            </a:r>
            <a:endParaRPr lang="ru-RU">
              <a:latin typeface="Georgia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 rot="-1044288">
            <a:off x="3956050" y="6002338"/>
            <a:ext cx="1093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держава</a:t>
            </a:r>
            <a:endParaRPr lang="ru-RU">
              <a:latin typeface="Georgia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00750" y="5715000"/>
            <a:ext cx="103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Україна</a:t>
            </a:r>
            <a:endParaRPr lang="ru-RU">
              <a:latin typeface="Georgia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rot="-1662097">
            <a:off x="7437438" y="4511675"/>
            <a:ext cx="1366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джерельця</a:t>
            </a:r>
            <a:endParaRPr lang="ru-RU">
              <a:latin typeface="Georgia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 rot="902711">
            <a:off x="7529513" y="5603875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відкрила</a:t>
            </a:r>
            <a:endParaRPr lang="ru-RU">
              <a:latin typeface="Georgia" pitchFamily="18" charset="0"/>
            </a:endParaRPr>
          </a:p>
        </p:txBody>
      </p:sp>
      <p:pic>
        <p:nvPicPr>
          <p:cNvPr id="19" name="Содержимое 17" descr="os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600200"/>
            <a:ext cx="2571768" cy="204311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000"/>
                            </p:stCondLst>
                            <p:childTnLst>
                              <p:par>
                                <p:cTn id="9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9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9000"/>
                            </p:stCondLst>
                            <p:childTnLst>
                              <p:par>
                                <p:cTn id="2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3000"/>
                            </p:stCondLst>
                            <p:childTnLst>
                              <p:par>
                                <p:cTn id="27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35000"/>
                            </p:stCondLst>
                            <p:childTnLst>
                              <p:par>
                                <p:cTn id="29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37000"/>
                            </p:stCondLst>
                            <p:childTnLst>
                              <p:par>
                                <p:cTn id="30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3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1000"/>
                            </p:stCondLst>
                            <p:childTnLst>
                              <p:par>
                                <p:cTn id="3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43000"/>
                            </p:stCondLst>
                            <p:childTnLst>
                              <p:par>
                                <p:cTn id="35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5000"/>
                            </p:stCondLst>
                            <p:childTnLst>
                              <p:par>
                                <p:cTn id="37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7000"/>
                            </p:stCondLst>
                            <p:childTnLst>
                              <p:par>
                                <p:cTn id="39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archives.gov.ua/Sections/Arhivy-Ukrainy/Images/1.jpg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l="3287" t="4391" r="4268" b="3906"/>
          <a:stretch>
            <a:fillRect/>
          </a:stretch>
        </p:blipFill>
        <p:spPr bwMode="auto">
          <a:xfrm>
            <a:off x="2268538" y="1052513"/>
            <a:ext cx="65738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354887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Україна – незалежна держава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1619250" y="3573463"/>
            <a:ext cx="2376488" cy="3095625"/>
          </a:xfrm>
          <a:prstGeom prst="foldedCorne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uk-UA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держава у Східній Європі. ЇЇ площа складає 603,7 тис. км</a:t>
            </a:r>
            <a:r>
              <a:rPr lang="uk-UA" sz="16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що робить її другою за величиною країною на європейському континенті після Росії. На її території проживає 48 млн. людей…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	З енциклопедії</a:t>
            </a:r>
            <a:endParaRPr lang="ru-RU" sz="1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340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913" y="457200"/>
            <a:ext cx="7416800" cy="841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Природні багатства України</a:t>
            </a: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" name="Содержимое 4" descr="img0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5688" y="2172754"/>
            <a:ext cx="5216236" cy="3857105"/>
          </a:xfrm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3132138" y="1268413"/>
            <a:ext cx="6011862" cy="86518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3200" dirty="0">
                <a:latin typeface="+mn-lt"/>
                <a:cs typeface="+mn-cs"/>
              </a:rPr>
              <a:t>	</a:t>
            </a:r>
            <a:r>
              <a:rPr lang="uk-UA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Які корисні копалини видобувають на Україні?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556792"/>
            <a:ext cx="795528" cy="972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Копия (3) img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1844824"/>
            <a:ext cx="762000" cy="957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Копия img0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7664" y="2996952"/>
            <a:ext cx="798576" cy="957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Копия (2) img0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3140968"/>
            <a:ext cx="835152" cy="90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 descr="Копия (5) img01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75656" y="4221088"/>
            <a:ext cx="816864" cy="938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Рисунок 12" descr="Копия (6) img01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55776" y="4509120"/>
            <a:ext cx="780288" cy="90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Рисунок 13" descr="Копия (4) img01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47664" y="5589240"/>
            <a:ext cx="813816" cy="923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350" y="457200"/>
            <a:ext cx="7585075" cy="8413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Рослинний та тваринний світ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3635896" y="1340768"/>
            <a:ext cx="2714644" cy="1857388"/>
          </a:xfrm>
          <a:prstGeom prst="leftRightArrow">
            <a:avLst>
              <a:gd name="adj1" fmla="val 54688"/>
              <a:gd name="adj2" fmla="val 50000"/>
            </a:avLst>
          </a:prstGeom>
          <a:solidFill>
            <a:srgbClr val="00B050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/>
              <a:t>Вони потребують охорони!</a:t>
            </a:r>
            <a:endParaRPr lang="ru-RU" b="1" dirty="0"/>
          </a:p>
        </p:txBody>
      </p:sp>
      <p:pic>
        <p:nvPicPr>
          <p:cNvPr id="7" name="Рисунок 6" descr="img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196752"/>
            <a:ext cx="1509619" cy="1500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Копия (8) img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2924944"/>
            <a:ext cx="1410252" cy="1571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Копия (5) img0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4869160"/>
            <a:ext cx="1428760" cy="1571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Копия (4) img0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5229200"/>
            <a:ext cx="1428760" cy="14899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Копия (8) img0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3429000"/>
            <a:ext cx="1428760" cy="1500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Копия (2) img01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224" y="4941168"/>
            <a:ext cx="1428760" cy="1571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Копия img01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80312" y="3140968"/>
            <a:ext cx="1428760" cy="1571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img01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4248" y="1268760"/>
            <a:ext cx="1428760" cy="1428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3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3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300"/>
                            </p:stCondLst>
                            <p:childTnLst>
                              <p:par>
                                <p:cTn id="5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300"/>
                            </p:stCondLst>
                            <p:childTnLst>
                              <p:par>
                                <p:cTn id="6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300"/>
                            </p:stCondLst>
                            <p:childTnLst>
                              <p:par>
                                <p:cTn id="7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300"/>
                            </p:stCondLst>
                            <p:childTnLst>
                              <p:par>
                                <p:cTn id="8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300"/>
                            </p:stCondLst>
                            <p:childTnLst>
                              <p:par>
                                <p:cTn id="9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19250" y="188913"/>
            <a:ext cx="6388100" cy="1816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Красивий, щедрий рідний край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І мова наша солов'їна.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Люби, шануй, оберігай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Усе, що зветься Україна!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pic>
        <p:nvPicPr>
          <p:cNvPr id="10242" name="Picture 2" descr="C:\Documents and Settings\User\Рабочий стол\Украинские картинки\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573016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03350" y="2205038"/>
            <a:ext cx="115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i="1">
                <a:solidFill>
                  <a:srgbClr val="0070C0"/>
                </a:solidFill>
                <a:latin typeface="Georgia" pitchFamily="18" charset="0"/>
              </a:rPr>
              <a:t>Адже …</a:t>
            </a:r>
            <a:endParaRPr lang="ru-RU" b="1" i="1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6375" y="2781300"/>
            <a:ext cx="2951163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Monotype Corsiva" pitchFamily="66" charset="0"/>
                <a:cs typeface="+mn-cs"/>
              </a:rPr>
              <a:t>У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 – уславлена,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Monotype Corsiva" pitchFamily="66" charset="0"/>
                <a:cs typeface="+mn-cs"/>
              </a:rPr>
              <a:t>К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 – красива,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Monotype Corsiva" pitchFamily="66" charset="0"/>
                <a:cs typeface="+mn-cs"/>
              </a:rPr>
              <a:t>Р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 – радісна,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Monotype Corsiva" pitchFamily="66" charset="0"/>
                <a:cs typeface="+mn-cs"/>
              </a:rPr>
              <a:t>А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 – активна,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Monotype Corsiva" pitchFamily="66" charset="0"/>
                <a:cs typeface="+mn-cs"/>
              </a:rPr>
              <a:t>Ї 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-  ідеальна,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Monotype Corsiva" pitchFamily="66" charset="0"/>
                <a:cs typeface="+mn-cs"/>
              </a:rPr>
              <a:t>Н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 – незалежна,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Monotype Corsiva" pitchFamily="66" charset="0"/>
                <a:cs typeface="+mn-cs"/>
              </a:rPr>
              <a:t>А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+mn-cs"/>
              </a:rPr>
              <a:t> – амбіційна, …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  <a:cs typeface="+mn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57813" y="5643563"/>
            <a:ext cx="2901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b="1" i="1">
                <a:solidFill>
                  <a:srgbClr val="C00000"/>
                </a:solidFill>
                <a:latin typeface="Georgia" pitchFamily="18" charset="0"/>
              </a:rPr>
              <a:t>А яка ще?</a:t>
            </a:r>
            <a:endParaRPr lang="ru-RU" sz="4000" b="1" i="1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0243" name="Picture 3" descr="C:\Documents and Settings\User\Рабочий стол\Украинские картинки\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4090" y="1916832"/>
            <a:ext cx="3318888" cy="252028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800"/>
                            </p:stCondLst>
                            <p:childTnLst>
                              <p:par>
                                <p:cTn id="3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7200" b="1">
                <a:solidFill>
                  <a:srgbClr val="C00000"/>
                </a:solidFill>
                <a:latin typeface="Monotype Corsiva" pitchFamily="66" charset="0"/>
              </a:rPr>
              <a:t>Дякую за увагу!</a:t>
            </a:r>
            <a:endParaRPr lang="ru-RU" sz="7200" b="1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9938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 cstate="print"/>
          <a:srcRect l="54467" t="20493"/>
          <a:stretch>
            <a:fillRect/>
          </a:stretch>
        </p:blipFill>
        <p:spPr bwMode="auto">
          <a:xfrm>
            <a:off x="5364088" y="1772816"/>
            <a:ext cx="3521482" cy="4608512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39940" name="Picture 5" descr="C:\Documents and Settings\User\Рабочий стол\Украинские картинки\9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343025"/>
            <a:ext cx="4013200" cy="533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:\Documents and Settings\User\Рабочий стол\Украинские картинки\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348880"/>
            <a:ext cx="2880320" cy="41518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7" name="Picture 5" descr="C:\Documents and Settings\User\Рабочий стол\Украинские картинки\90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 rot="20546523">
            <a:off x="7908232" y="112954"/>
            <a:ext cx="1007050" cy="16718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5" name="Picture 3" descr="C:\Documents and Settings\User\Рабочий стол\Украинские картинки\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204864"/>
            <a:ext cx="4451805" cy="3440609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noFill/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Київ – столиця України</a:t>
            </a:r>
            <a:endParaRPr lang="ru-RU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450" y="1125538"/>
            <a:ext cx="7705725" cy="15113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Одне з найзеленіших міст нашої країни. Особливо гарний Київ у травні, коли каштани розпускають свої 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“свічки”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708920"/>
            <a:ext cx="4500594" cy="386871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01625" y="457200"/>
            <a:ext cx="8686800" cy="8413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5400" b="1" i="1" dirty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Сторінки історії</a:t>
            </a:r>
            <a:endParaRPr lang="ru-RU" sz="5400" b="1" i="1" dirty="0">
              <a:solidFill>
                <a:srgbClr val="C00000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6387" name="Прямоугольник 6"/>
          <p:cNvSpPr>
            <a:spLocks noChangeArrowheads="1"/>
          </p:cNvSpPr>
          <p:nvPr/>
        </p:nvSpPr>
        <p:spPr bwMode="auto">
          <a:xfrm>
            <a:off x="1547813" y="1268413"/>
            <a:ext cx="4572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Calibri" pitchFamily="34" charset="0"/>
              </a:rPr>
              <a:t> 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Ярослав Мудрий – один з київських князів. Дуже любив і цінував книги, створив першу в Київській Русі бібліотеку. У багатьох містах відкривав школи, де навчали грамоті, іноземним мовам, ремеслам.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Володимир Мономах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04" y="548680"/>
            <a:ext cx="3000396" cy="3410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9" name="Прямоугольник 9"/>
          <p:cNvSpPr>
            <a:spLocks noChangeArrowheads="1"/>
          </p:cNvSpPr>
          <p:nvPr/>
        </p:nvSpPr>
        <p:spPr bwMode="auto">
          <a:xfrm>
            <a:off x="5903913" y="4076700"/>
            <a:ext cx="324008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Times New Roman" pitchFamily="18" charset="0"/>
                <a:cs typeface="Times New Roman" pitchFamily="18" charset="0"/>
              </a:rPr>
              <a:t>Володимир Мономах, прозваний у народі “красне сонце ”. Він залишив для своїх дітей Повчання, в якому вчив, як треба жити, працювати, поводитися серед людей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0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4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E:\Школа\Рисунки и картинки\картинки про Украину\8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b="18620"/>
          <a:stretch>
            <a:fillRect/>
          </a:stretch>
        </p:blipFill>
        <p:spPr bwMode="auto">
          <a:xfrm>
            <a:off x="1331913" y="1220788"/>
            <a:ext cx="4319587" cy="516096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1692275" y="260350"/>
            <a:ext cx="66960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400" b="1" i="1">
                <a:solidFill>
                  <a:srgbClr val="C00000"/>
                </a:solidFill>
                <a:latin typeface="Monotype Corsiva" pitchFamily="66" charset="0"/>
              </a:rPr>
              <a:t>Державні символи України</a:t>
            </a:r>
            <a:endParaRPr lang="ru-RU" sz="440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4967288" y="908050"/>
            <a:ext cx="4176712" cy="3025775"/>
          </a:xfrm>
          <a:prstGeom prst="verticalScroll">
            <a:avLst/>
          </a:prstGeom>
          <a:gradFill>
            <a:gsLst>
              <a:gs pos="35000">
                <a:srgbClr val="FFC000">
                  <a:alpha val="92000"/>
                </a:srgb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Державними символами України є: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Державний ПРАПОР України;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Державний ГЕРБ України;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Державний ГІМН України.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	Стаття 20 Конституції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                                           України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E:\Школа\Рисунки и картинки\картинки про Украину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549275"/>
            <a:ext cx="4097338" cy="5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Documents and Settings\User\Рабочий стол\Украинские картинки\55.jpg"/>
          <p:cNvPicPr>
            <a:picLocks noChangeAspect="1" noChangeArrowheads="1"/>
          </p:cNvPicPr>
          <p:nvPr/>
        </p:nvPicPr>
        <p:blipFill>
          <a:blip r:embed="rId4" cstate="print"/>
          <a:srcRect l="6300" r="67240" b="77320"/>
          <a:stretch>
            <a:fillRect/>
          </a:stretch>
        </p:blipFill>
        <p:spPr bwMode="auto">
          <a:xfrm>
            <a:off x="7020272" y="4725144"/>
            <a:ext cx="1872208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foto.meta.ua/albums/userpics59/590014/%C3%E5%F0%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12776"/>
            <a:ext cx="3160712" cy="315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323975" y="4797425"/>
            <a:ext cx="391636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cap="all" dirty="0">
                <a:latin typeface="Bookman Old Style" pitchFamily="18" charset="0"/>
                <a:cs typeface="+mn-cs"/>
              </a:rPr>
              <a:t>Герб галицько-волинського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cap="all" dirty="0">
                <a:latin typeface="Bookman Old Style" pitchFamily="18" charset="0"/>
                <a:cs typeface="+mn-cs"/>
              </a:rPr>
              <a:t>князівства</a:t>
            </a:r>
            <a:endParaRPr lang="ru-RU" sz="1600" b="1" cap="all" dirty="0">
              <a:latin typeface="Bookman Old Style" pitchFamily="18" charset="0"/>
              <a:cs typeface="+mn-cs"/>
            </a:endParaRPr>
          </a:p>
        </p:txBody>
      </p:sp>
      <p:pic>
        <p:nvPicPr>
          <p:cNvPr id="7" name="Picture 4" descr="http://ogeraldike.ru/books/item/f00/s00/z0000002/pic/000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1131888"/>
            <a:ext cx="3197225" cy="427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323013" y="5524500"/>
            <a:ext cx="185420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cap="all" dirty="0">
                <a:latin typeface="Bookman Old Style" pitchFamily="18" charset="0"/>
                <a:cs typeface="+mn-cs"/>
              </a:rPr>
              <a:t>Герби князів</a:t>
            </a:r>
            <a:endParaRPr lang="ru-RU" sz="1600" b="1" cap="all" dirty="0">
              <a:latin typeface="Bookman Old Style" pitchFamily="18" charset="0"/>
              <a:cs typeface="+mn-cs"/>
            </a:endParaRPr>
          </a:p>
        </p:txBody>
      </p:sp>
      <p:pic>
        <p:nvPicPr>
          <p:cNvPr id="9" name="Picture 4" descr="C:\Documents and Settings\User\Рабочий стол\Украинские картинки\55.jpg"/>
          <p:cNvPicPr>
            <a:picLocks noChangeAspect="1" noChangeArrowheads="1"/>
          </p:cNvPicPr>
          <p:nvPr/>
        </p:nvPicPr>
        <p:blipFill>
          <a:blip r:embed="rId5" cstate="print"/>
          <a:srcRect l="6300" r="67240" b="77320"/>
          <a:stretch>
            <a:fillRect/>
          </a:stretch>
        </p:blipFill>
        <p:spPr bwMode="auto">
          <a:xfrm>
            <a:off x="4283968" y="4985792"/>
            <a:ext cx="1872208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observer.sd.org.ua/images/09081501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196975"/>
            <a:ext cx="3021013" cy="3452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690813" y="4767263"/>
            <a:ext cx="17414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cap="all" dirty="0">
                <a:latin typeface="Bookman Old Style" pitchFamily="18" charset="0"/>
                <a:cs typeface="+mn-cs"/>
              </a:rPr>
              <a:t>Герб </a:t>
            </a:r>
            <a:r>
              <a:rPr lang="uk-UA" sz="2400" cap="all" dirty="0" err="1">
                <a:latin typeface="Bookman Old Style" pitchFamily="18" charset="0"/>
                <a:cs typeface="+mn-cs"/>
              </a:rPr>
              <a:t>унр</a:t>
            </a:r>
            <a:endParaRPr lang="ru-RU" sz="2400" cap="all" dirty="0">
              <a:latin typeface="Bookman Old Style" pitchFamily="18" charset="0"/>
              <a:cs typeface="+mn-cs"/>
            </a:endParaRPr>
          </a:p>
        </p:txBody>
      </p:sp>
      <p:pic>
        <p:nvPicPr>
          <p:cNvPr id="7" name="Picture 4" descr="http://gerb.bel.ru/pages/strani/ua/gerb_gr_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1176338"/>
            <a:ext cx="3635375" cy="3494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C:\Documents and Settings\User\Рабочий стол\Украинские картинки\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75063" r="40625" b="-79"/>
          <a:stretch>
            <a:fillRect/>
          </a:stretch>
        </p:blipFill>
        <p:spPr bwMode="auto">
          <a:xfrm rot="-5400000">
            <a:off x="-2727325" y="2727325"/>
            <a:ext cx="6858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76600" y="5229225"/>
            <a:ext cx="33655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atin typeface="Monotype Corsiva" pitchFamily="66" charset="0"/>
                <a:cs typeface="+mn-cs"/>
              </a:rPr>
              <a:t>Прапор   України</a:t>
            </a:r>
            <a:endParaRPr lang="ru-RU" sz="2400" b="1" cap="all" dirty="0">
              <a:latin typeface="Monotype Corsiva" pitchFamily="66" charset="0"/>
              <a:cs typeface="+mn-cs"/>
            </a:endParaRPr>
          </a:p>
        </p:txBody>
      </p:sp>
      <p:pic>
        <p:nvPicPr>
          <p:cNvPr id="6147" name="Picture 3" descr="C:\Documents and Settings\User\Рабочий стол\Украинские картинки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586" y="4653136"/>
            <a:ext cx="2194704" cy="2204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Documents and Settings\User\Рабочий стол\Украинские картинки\94.jpeg"/>
          <p:cNvPicPr>
            <a:picLocks noChangeAspect="1" noChangeArrowheads="1"/>
          </p:cNvPicPr>
          <p:nvPr/>
        </p:nvPicPr>
        <p:blipFill>
          <a:blip r:embed="rId4" cstate="print"/>
          <a:srcRect t="6069" b="10991"/>
          <a:stretch>
            <a:fillRect/>
          </a:stretch>
        </p:blipFill>
        <p:spPr bwMode="auto">
          <a:xfrm>
            <a:off x="2555776" y="836712"/>
            <a:ext cx="6135208" cy="38164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heel spokes="8"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621</TotalTime>
  <Words>459</Words>
  <Application>Microsoft Office PowerPoint</Application>
  <PresentationFormat>Екран (4:3)</PresentationFormat>
  <Paragraphs>90</Paragraphs>
  <Slides>23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33" baseType="lpstr">
      <vt:lpstr>Arial</vt:lpstr>
      <vt:lpstr>Bookman Old Style</vt:lpstr>
      <vt:lpstr>Calibri</vt:lpstr>
      <vt:lpstr>Georgia</vt:lpstr>
      <vt:lpstr>Monotype Corsiva</vt:lpstr>
      <vt:lpstr>Times New Roman</vt:lpstr>
      <vt:lpstr>Trebuchet MS</vt:lpstr>
      <vt:lpstr>Wingdings 2</vt:lpstr>
      <vt:lpstr>Wingdings 3</vt:lpstr>
      <vt:lpstr>Аспект</vt:lpstr>
      <vt:lpstr>Моя країна - Україна</vt:lpstr>
      <vt:lpstr>Україна – незалежна держава</vt:lpstr>
      <vt:lpstr>Київ – столиця України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Народний одяг українців</vt:lpstr>
      <vt:lpstr>Українська  хата</vt:lpstr>
      <vt:lpstr>Презентація PowerPoint</vt:lpstr>
      <vt:lpstr>Презентація PowerPoint</vt:lpstr>
      <vt:lpstr>Презентація PowerPoint</vt:lpstr>
      <vt:lpstr>Рослинний та тваринний світ</vt:lpstr>
      <vt:lpstr>Презентація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країна - Україна</dc:title>
  <dc:creator>902_</dc:creator>
  <cp:lastModifiedBy>user</cp:lastModifiedBy>
  <cp:revision>49</cp:revision>
  <dcterms:modified xsi:type="dcterms:W3CDTF">2022-05-19T09:10:21Z</dcterms:modified>
</cp:coreProperties>
</file>