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6908e234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6908e234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6908e234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6908e234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66c874a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66c874a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66c874a2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66c874a2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768df966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768df966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66c874a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66c874a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66c874a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66c874a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66c874a2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66c874a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66c874a2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66c874a2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6908e234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6908e234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6908e234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6908e234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6908e234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6908e234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6908e234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6908e234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rok-ua.com/prezentatsiya-na-temu-vitaminy-ta-jih-znachennya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0475" y="1018375"/>
            <a:ext cx="87528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rgbClr val="404040"/>
                </a:solidFill>
              </a:rPr>
              <a:t>Мета уроку:</a:t>
            </a:r>
            <a:r>
              <a:rPr lang="ru" sz="2050">
                <a:solidFill>
                  <a:srgbClr val="404040"/>
                </a:solidFill>
              </a:rPr>
              <a:t> дати уявлення дітям про вітаміни, формувати в учнів знання про значення фруктів та овочів як джерела мікроелементів та вітамінів,</a:t>
            </a:r>
            <a:r>
              <a:rPr b="1" lang="ru" sz="2050">
                <a:solidFill>
                  <a:srgbClr val="404040"/>
                </a:solidFill>
              </a:rPr>
              <a:t> </a:t>
            </a:r>
            <a:r>
              <a:rPr lang="ru" sz="2050">
                <a:solidFill>
                  <a:srgbClr val="404040"/>
                </a:solidFill>
              </a:rPr>
              <a:t>бережливе ставлення до свого здоров’я. </a:t>
            </a:r>
            <a:endParaRPr sz="2300"/>
          </a:p>
        </p:txBody>
      </p:sp>
      <p:sp>
        <p:nvSpPr>
          <p:cNvPr id="55" name="Google Shape;55;p13"/>
          <p:cNvSpPr txBox="1"/>
          <p:nvPr/>
        </p:nvSpPr>
        <p:spPr>
          <a:xfrm>
            <a:off x="412500" y="219150"/>
            <a:ext cx="8185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b="1" lang="ru" sz="3450">
                <a:solidFill>
                  <a:srgbClr val="336891"/>
                </a:solidFill>
              </a:rPr>
              <a:t>“Вітаміни та їх значення”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00" y="2467425"/>
            <a:ext cx="4045175" cy="23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125675" y="3666375"/>
            <a:ext cx="133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262200" y="4602775"/>
            <a:ext cx="38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Підготувала: Саніє Емірамзаєва</a:t>
            </a:r>
            <a:endParaRPr sz="18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150" y="2467425"/>
            <a:ext cx="3023025" cy="1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154700" y="128900"/>
            <a:ext cx="48471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33333"/>
                </a:solidFill>
              </a:rPr>
              <a:t>ВІТАМІН H</a:t>
            </a:r>
            <a:endParaRPr b="1" sz="19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</a:rPr>
              <a:t>Впливає на сон и апетит, Стан шкіри і волосся, рівень холестерину в крові Міститься: в капусті, грибах, бобових, суниці, кукурудзі, м'ясі.</a:t>
            </a:r>
            <a:endParaRPr sz="19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45" name="Google Shape;145;p22"/>
          <p:cNvSpPr txBox="1"/>
          <p:nvPr/>
        </p:nvSpPr>
        <p:spPr>
          <a:xfrm>
            <a:off x="3931750" y="2088350"/>
            <a:ext cx="37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3854400" y="2571750"/>
            <a:ext cx="4898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333333"/>
                </a:solidFill>
              </a:rPr>
              <a:t>ВІТАМІН K </a:t>
            </a:r>
            <a:endParaRPr b="1" sz="1900">
              <a:solidFill>
                <a:srgbClr val="33333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</a:rPr>
              <a:t>Забезпечує згортання крові, попереджує остеопороз. Міститься: в зелені, зелених помідорах, хлібі грубого помолу, капусті, шпинаті.</a:t>
            </a:r>
            <a:endParaRPr sz="1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300" y="197050"/>
            <a:ext cx="2940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25" y="2191400"/>
            <a:ext cx="31582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386725" y="386725"/>
            <a:ext cx="52596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PP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Бере участь у синтезі нуклеїнових кислот, амінокислот, регулює роботу органів кровотворення. При недостачі - пелагра (ураження шкіри, дерматит, діарея, безсоння , депресія) Міститься: у свинині, рибі, арахісі, помідорах, петрушці, шипшині.</a:t>
            </a:r>
            <a:endParaRPr sz="19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(Нікотинова к-та)</a:t>
            </a:r>
            <a:endParaRPr sz="2100"/>
          </a:p>
        </p:txBody>
      </p:sp>
      <p:sp>
        <p:nvSpPr>
          <p:cNvPr id="154" name="Google Shape;154;p23"/>
          <p:cNvSpPr txBox="1"/>
          <p:nvPr/>
        </p:nvSpPr>
        <p:spPr>
          <a:xfrm>
            <a:off x="3764175" y="46923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https://gdz4you.com/prezentaciyi/biologiya/vitaminy-19877/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300" y="683075"/>
            <a:ext cx="2913375" cy="26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386725" y="154700"/>
            <a:ext cx="81858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2350">
                <a:solidFill>
                  <a:srgbClr val="404040"/>
                </a:solidFill>
              </a:rPr>
              <a:t>Ось які корисні овочі і фрукти! Про них навіть прислів’я та приказки придумали!</a:t>
            </a:r>
            <a:endParaRPr b="1" sz="2350">
              <a:solidFill>
                <a:srgbClr val="404040"/>
              </a:solidFill>
            </a:endParaRPr>
          </a:p>
          <a:p>
            <a:pPr indent="-377825" lvl="0" marL="533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2350"/>
              <a:buAutoNum type="arabicPeriod"/>
            </a:pPr>
            <a:r>
              <a:rPr lang="ru" sz="2350">
                <a:solidFill>
                  <a:srgbClr val="404040"/>
                </a:solidFill>
              </a:rPr>
              <a:t>Якщо будеш їсти моркву, будеш бігати сто метрів.</a:t>
            </a:r>
            <a:endParaRPr sz="2350">
              <a:solidFill>
                <a:srgbClr val="404040"/>
              </a:solidFill>
            </a:endParaRPr>
          </a:p>
          <a:p>
            <a:pPr indent="-377825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350"/>
              <a:buAutoNum type="arabicPeriod"/>
            </a:pPr>
            <a:r>
              <a:rPr lang="ru" sz="2350">
                <a:solidFill>
                  <a:srgbClr val="404040"/>
                </a:solidFill>
              </a:rPr>
              <a:t>Якщо з’їси ти огірок, будеш просто молодець!</a:t>
            </a:r>
            <a:endParaRPr sz="2350">
              <a:solidFill>
                <a:srgbClr val="404040"/>
              </a:solidFill>
            </a:endParaRPr>
          </a:p>
          <a:p>
            <a:pPr indent="-377825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350"/>
              <a:buAutoNum type="arabicPeriod"/>
            </a:pPr>
            <a:r>
              <a:rPr lang="ru" sz="2350">
                <a:solidFill>
                  <a:srgbClr val="404040"/>
                </a:solidFill>
              </a:rPr>
              <a:t>Поклади лимончик в чай – випий вітамінний рай!</a:t>
            </a:r>
            <a:endParaRPr sz="2350">
              <a:solidFill>
                <a:srgbClr val="404040"/>
              </a:solidFill>
            </a:endParaRPr>
          </a:p>
          <a:p>
            <a:pPr indent="-377825" lvl="0" marL="533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350"/>
              <a:buAutoNum type="arabicPeriod"/>
            </a:pPr>
            <a:r>
              <a:rPr lang="ru" sz="2350">
                <a:solidFill>
                  <a:srgbClr val="404040"/>
                </a:solidFill>
              </a:rPr>
              <a:t>Овочі і фрукти – самі вітамінні продукти!</a:t>
            </a:r>
            <a:endParaRPr sz="2350">
              <a:solidFill>
                <a:srgbClr val="404040"/>
              </a:solidFill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350" y="2945950"/>
            <a:ext cx="41766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348050" y="309375"/>
            <a:ext cx="785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Перегляд відео </a:t>
            </a:r>
            <a:r>
              <a:rPr lang="ru"/>
              <a:t>https://www.youtube.com/watch?v=ujt0BqMH4Qo&amp;ab_channel=MultiZnaikaTV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4475"/>
            <a:ext cx="4101626" cy="26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201" y="1773225"/>
            <a:ext cx="4585174" cy="3019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/>
        </p:nvSpPr>
        <p:spPr>
          <a:xfrm>
            <a:off x="219150" y="348050"/>
            <a:ext cx="8314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Загадки та дидактичні ігри </a:t>
            </a:r>
            <a:r>
              <a:rPr lang="ru"/>
              <a:t>https://www.youtube.com/watch?v=8LJatPNmlKc&amp;ab_channel=%D0%94%D0%B7%D0%B2%D1%96%D0%BD%D0%BE%D1%87%D0%BA%D0%B8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50" y="1256150"/>
            <a:ext cx="4447375" cy="29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125" y="1682250"/>
            <a:ext cx="4060525" cy="30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32050" y="193375"/>
            <a:ext cx="8714400" cy="27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50">
                <a:solidFill>
                  <a:srgbClr val="404040"/>
                </a:solidFill>
              </a:rPr>
              <a:t>Для життя нам потрібна енергія, і ми одержуємо її від їжі і харчування. Корисні речовини забезпечують нас не тільки енергією, але і будівельним матеріалом  для зростання і виправлення пошкодженого організму.</a:t>
            </a:r>
            <a:endParaRPr sz="2150">
              <a:solidFill>
                <a:srgbClr val="40404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50">
                <a:solidFill>
                  <a:srgbClr val="404040"/>
                </a:solidFill>
              </a:rPr>
              <a:t>Кожен вид продуктів корисний по-своєму. Дуже важливо, щоб ми використовували в правильних пропорціях всі необхідні продукти.</a:t>
            </a:r>
            <a:endParaRPr sz="215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600" y="2827900"/>
            <a:ext cx="55818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44925" y="244925"/>
            <a:ext cx="86241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2350">
                <a:solidFill>
                  <a:srgbClr val="404040"/>
                </a:solidFill>
              </a:rPr>
              <a:t>Вітаміни</a:t>
            </a:r>
            <a:endParaRPr b="1" sz="2350">
              <a:solidFill>
                <a:srgbClr val="40404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2350">
                <a:solidFill>
                  <a:srgbClr val="404040"/>
                </a:solidFill>
              </a:rPr>
              <a:t>Слово </a:t>
            </a:r>
            <a:r>
              <a:rPr b="1" lang="ru" sz="2350">
                <a:solidFill>
                  <a:srgbClr val="404040"/>
                </a:solidFill>
              </a:rPr>
              <a:t>«vita»</a:t>
            </a:r>
            <a:r>
              <a:rPr lang="ru" sz="2350">
                <a:solidFill>
                  <a:srgbClr val="404040"/>
                </a:solidFill>
              </a:rPr>
              <a:t> означає життя. Вітаміни – це речовини, необхідні для підтримки життя. Вони утворюються рослинами або тваринами і повинні надходити в організм у мікроскопічних кількостях для продовження життєвих процесів.</a:t>
            </a:r>
            <a:endParaRPr sz="2350">
              <a:solidFill>
                <a:srgbClr val="40404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625" y="2848900"/>
            <a:ext cx="4408700" cy="18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41800" y="373850"/>
            <a:ext cx="8727300" cy="3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2150">
                <a:solidFill>
                  <a:srgbClr val="404040"/>
                </a:solidFill>
              </a:rPr>
              <a:t>Вітамін – А</a:t>
            </a:r>
            <a:endParaRPr b="1" sz="2150">
              <a:solidFill>
                <a:srgbClr val="40404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50">
                <a:solidFill>
                  <a:schemeClr val="dk1"/>
                </a:solidFill>
              </a:rPr>
              <a:t>Якщо ви хочете добре рости, добре бачити і мати міцні зуби, вам потрібен Вітамін А. </a:t>
            </a:r>
            <a:r>
              <a:rPr lang="ru" sz="1700">
                <a:solidFill>
                  <a:schemeClr val="dk1"/>
                </a:solidFill>
              </a:rPr>
              <a:t>Вітамін А входить у топ-10 найважливіших антиоксидантів. Він міститься у продуктах рослинного і тваринного походження у вигляді бета-кератину. Вітамін А відновлює шкіру та слизові оболонки, стимулює синтез колагену, знижує ризик виникнення інфекційних захворювань, покращує зір. </a:t>
            </a:r>
            <a:r>
              <a:rPr lang="ru" sz="2000">
                <a:solidFill>
                  <a:schemeClr val="dk1"/>
                </a:solidFill>
              </a:rPr>
              <a:t>Міститься: </a:t>
            </a:r>
            <a:r>
              <a:rPr lang="ru" sz="1700">
                <a:solidFill>
                  <a:schemeClr val="dk1"/>
                </a:solidFill>
              </a:rPr>
              <a:t> М’ясо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морська риба, яєчні жовтки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печінка тріски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яловича печінка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твердий сир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вершкове масло.  Рослинного походження болгарський перець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капуста</a:t>
            </a:r>
            <a:r>
              <a:rPr lang="ru" sz="1850">
                <a:solidFill>
                  <a:schemeClr val="dk1"/>
                </a:solidFill>
              </a:rPr>
              <a:t>,</a:t>
            </a:r>
            <a:r>
              <a:rPr lang="ru" sz="1700">
                <a:solidFill>
                  <a:schemeClr val="dk1"/>
                </a:solidFill>
              </a:rPr>
              <a:t> морква</a:t>
            </a:r>
            <a:r>
              <a:rPr lang="ru" sz="1850">
                <a:solidFill>
                  <a:schemeClr val="dk1"/>
                </a:solidFill>
              </a:rPr>
              <a:t>, </a:t>
            </a:r>
            <a:r>
              <a:rPr lang="ru" sz="1700">
                <a:solidFill>
                  <a:schemeClr val="dk1"/>
                </a:solidFill>
              </a:rPr>
              <a:t>картопля</a:t>
            </a:r>
            <a:r>
              <a:rPr lang="ru" sz="1850">
                <a:solidFill>
                  <a:schemeClr val="dk1"/>
                </a:solidFill>
              </a:rPr>
              <a:t>, </a:t>
            </a:r>
            <a:r>
              <a:rPr lang="ru" sz="1700">
                <a:solidFill>
                  <a:schemeClr val="dk1"/>
                </a:solidFill>
              </a:rPr>
              <a:t> абрикоси та сливи.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25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526625" y="4627850"/>
            <a:ext cx="644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https://urok-ua.com/prezentatsiya-na-temu-vitaminy-ta-jih-znachennya/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https://1plus1.ua/snidanok-z-1-1/novyny/comu-potribno-vzivati-vitamin-a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950" y="80975"/>
            <a:ext cx="1880300" cy="7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00" y="3699700"/>
            <a:ext cx="1583175" cy="12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4550" y="3532000"/>
            <a:ext cx="2035025" cy="10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350" y="3590705"/>
            <a:ext cx="1306275" cy="97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5525" y="3250800"/>
            <a:ext cx="2371725" cy="12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19150" y="257825"/>
            <a:ext cx="5285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С</a:t>
            </a:r>
            <a:endParaRPr b="1"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(Аскорбінова кислота)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Допомогає організму боротися з інфекціями, краще бачити, стимулює оновлення клітин. Міститься: в цитрусових, солодкому перці, ягодах, моркві.</a:t>
            </a:r>
            <a:endParaRPr sz="2000"/>
          </a:p>
        </p:txBody>
      </p:sp>
      <p:sp>
        <p:nvSpPr>
          <p:cNvPr id="88" name="Google Shape;88;p17"/>
          <p:cNvSpPr txBox="1"/>
          <p:nvPr/>
        </p:nvSpPr>
        <p:spPr>
          <a:xfrm>
            <a:off x="4344250" y="3042275"/>
            <a:ext cx="35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918850" y="2771550"/>
            <a:ext cx="502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B1</a:t>
            </a:r>
            <a:endParaRPr b="1"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Бере участь в обміні речовин, регулює циркуляцію крові і кровотворення, роботу гладкої мускулатури, активізує роботу мозку. Міститься: в горіхах, апельсинах, хлібі грубого помолу, мясі птиці, зелені.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(Тіамин) </a:t>
            </a:r>
            <a:endParaRPr sz="18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500" y="180475"/>
            <a:ext cx="1845675" cy="11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975" y="180475"/>
            <a:ext cx="1549275" cy="11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5063" y="1349850"/>
            <a:ext cx="1549275" cy="11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9075" y="1476013"/>
            <a:ext cx="1729675" cy="11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300" y="2458475"/>
            <a:ext cx="1729675" cy="11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68288" y="2458475"/>
            <a:ext cx="1435962" cy="11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4050" y="3745594"/>
            <a:ext cx="2143125" cy="11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128900" y="180475"/>
            <a:ext cx="50394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B2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Регулює обмін речовин, бере участь в кровотворенні, знижує втому очей, полегшує поглинання кисню клітинами. Міститься: в мясі, молочних продуктах, зелених овочах, зернових и бобових культурах.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8"/>
          <p:cNvSpPr txBox="1"/>
          <p:nvPr/>
        </p:nvSpPr>
        <p:spPr>
          <a:xfrm>
            <a:off x="3918850" y="2964925"/>
            <a:ext cx="39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782550" y="2571750"/>
            <a:ext cx="4086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B5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Регулює роботу наднирковиків, засвоєння вітамінів, синтез антитіл, жировий обмін. Міститься: в горосі, дріжжах, фундуці, листових овочах, курчатах, крупах, ікрі.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348" y="1432900"/>
            <a:ext cx="3020675" cy="10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250" y="3746250"/>
            <a:ext cx="2152825" cy="11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750" y="180475"/>
            <a:ext cx="1779863" cy="11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4975" y="2423500"/>
            <a:ext cx="1949850" cy="13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925" y="2227675"/>
            <a:ext cx="2036775" cy="14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1025" y="180500"/>
            <a:ext cx="1704050" cy="11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154700" y="232050"/>
            <a:ext cx="4537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B6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Бере участь в обміні амінокислот, жирів, роботі нервової системи, понижує рівень холестерину. Міститься: в сої, бананах, в морепродуктах, картоплі, моркві, бобових.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5" name="Google Shape;115;p19"/>
          <p:cNvSpPr txBox="1"/>
          <p:nvPr/>
        </p:nvSpPr>
        <p:spPr>
          <a:xfrm>
            <a:off x="4073550" y="2796550"/>
            <a:ext cx="460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B9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Бере участь у синтезі нуклеїнових кислот, амінокислот, регюлює роботу органів кровотворення Міститься: в мясі, коренеплодах, фініках, абрикосах, грибах, гарбузі, висівках.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111588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150" y="232050"/>
            <a:ext cx="1884400" cy="10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4100" y="1514300"/>
            <a:ext cx="2348450" cy="10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50" y="2116173"/>
            <a:ext cx="1701600" cy="10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1375" y="2292825"/>
            <a:ext cx="1701600" cy="10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175" y="3516025"/>
            <a:ext cx="2552700" cy="12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348050" y="296500"/>
            <a:ext cx="5220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B13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Стимулює обмін білків, нормалізує роботу печінки, покращує репродуктивне здоров'я. Міститься: у молоці і молочних продуктах, печінці, дріжжах.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7" name="Google Shape;127;p20"/>
          <p:cNvSpPr txBox="1"/>
          <p:nvPr/>
        </p:nvSpPr>
        <p:spPr>
          <a:xfrm>
            <a:off x="4009100" y="2720000"/>
            <a:ext cx="462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4572000" y="2571750"/>
            <a:ext cx="44388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B8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Впливає на обмінні процеси, входить до складу багатьох ферментів, регулює перистальтику ЖКТ, знижує тиск, регулює кількість холестерину. Основна корисна властивість вітаміну В8 – активізація ліпідного обміну.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00" y="2511450"/>
            <a:ext cx="2773925" cy="20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375" y="165300"/>
            <a:ext cx="29930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141800" y="167575"/>
            <a:ext cx="5220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D</a:t>
            </a:r>
            <a:endParaRPr b="1"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Відповідає за обмін фосфору і кальцію, правильний ріст кісток. При недостачі - рахіт (деформація кісток, порушення нервової системи, слабкість, роздратованість) Виробляється в шкірі під дією УФВ, ним багаті: яєчний жовток, масло, риб'ячий жир, ікра.</a:t>
            </a:r>
            <a:endParaRPr sz="2000"/>
          </a:p>
        </p:txBody>
      </p:sp>
      <p:sp>
        <p:nvSpPr>
          <p:cNvPr id="136" name="Google Shape;136;p21"/>
          <p:cNvSpPr txBox="1"/>
          <p:nvPr/>
        </p:nvSpPr>
        <p:spPr>
          <a:xfrm>
            <a:off x="3854400" y="291335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215350" y="2568775"/>
            <a:ext cx="4527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ВІТАМІН E </a:t>
            </a:r>
            <a:endParaRPr b="1" sz="1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Допомагає організму стимулювати оновлення кліток, підтримує нервову систему, відповідає за репродуктивне здоров'я.Міститься: в молоці, зародках пшениці, соняшниковій оліі, листях салату, м'ясі, печінці, маслі.</a:t>
            </a:r>
            <a:endParaRPr sz="190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900" y="167575"/>
            <a:ext cx="3173475" cy="12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50" y="2657763"/>
            <a:ext cx="31129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