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9"/>
  </p:notesMasterIdLst>
  <p:sldIdLst>
    <p:sldId id="271" r:id="rId2"/>
    <p:sldId id="277" r:id="rId3"/>
    <p:sldId id="273" r:id="rId4"/>
    <p:sldId id="264" r:id="rId5"/>
    <p:sldId id="259" r:id="rId6"/>
    <p:sldId id="274" r:id="rId7"/>
    <p:sldId id="265" r:id="rId8"/>
    <p:sldId id="261" r:id="rId9"/>
    <p:sldId id="276" r:id="rId10"/>
    <p:sldId id="272" r:id="rId11"/>
    <p:sldId id="266" r:id="rId12"/>
    <p:sldId id="267" r:id="rId13"/>
    <p:sldId id="268" r:id="rId14"/>
    <p:sldId id="280" r:id="rId15"/>
    <p:sldId id="278" r:id="rId16"/>
    <p:sldId id="279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769D"/>
    <a:srgbClr val="5273A4"/>
    <a:srgbClr val="5E7EAE"/>
    <a:srgbClr val="6B89B5"/>
    <a:srgbClr val="5790C9"/>
    <a:srgbClr val="3C7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86" d="100"/>
          <a:sy n="86" d="100"/>
        </p:scale>
        <p:origin x="11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D2586-C023-47D4-B512-721B21439F3D}" type="datetimeFigureOut">
              <a:rPr lang="ru-RU" smtClean="0"/>
              <a:t>19.05.2022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76002-7407-420A-928D-461E9D1C72D7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76002-7407-420A-928D-461E9D1C72D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E7CB2-6570-4F2B-AA81-0093E0BD7E92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647E4E-9E71-4CD4-8142-FA54F581E47A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4F984-7BF3-42EA-8CA7-2A81ED70051A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AD719D-1CFB-457D-A8A0-115F0FBE6087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E8307-A224-41AB-8E82-70E556110E8F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29370-0348-4077-BECD-DD6D10365102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FEC957-CE3E-452C-8992-334812E23ED2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E4421-F17B-4300-BAC5-88435421D0C3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BBDAD-E753-4E2B-AAEB-A23FAFEA74AD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6CDAD1-AA40-4C36-84D6-4C2B8CDEE1AA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68EE6-B981-4E88-B0FD-FFFE35DDA208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EEB56646-382B-4A2D-86AD-76DE379E1CB9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zIjVB6VG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Ul8nIIvTGps" TargetMode="External"/><Relationship Id="rId4" Type="http://schemas.openxmlformats.org/officeDocument/2006/relationships/hyperlink" Target="https://www.youtube.com/watch?v=RSGrsNXogy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1002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6000" b="1" dirty="0" err="1"/>
              <a:t>Отруйні</a:t>
            </a:r>
            <a:r>
              <a:rPr lang="ru-RU" altLang="ru-RU" sz="6000" b="1" dirty="0"/>
              <a:t> </a:t>
            </a:r>
            <a:r>
              <a:rPr lang="ru-RU" altLang="ru-RU" sz="6000" b="1" dirty="0" err="1"/>
              <a:t>рослини</a:t>
            </a:r>
            <a:r>
              <a:rPr lang="ru-RU" altLang="ru-RU" sz="6000" b="1" dirty="0"/>
              <a:t> </a:t>
            </a:r>
            <a:r>
              <a:rPr lang="ru-RU" altLang="ru-RU" sz="6000" b="1" dirty="0" err="1"/>
              <a:t>України</a:t>
            </a:r>
            <a:endParaRPr lang="ru-RU" altLang="ru-RU" sz="6000" b="1" dirty="0"/>
          </a:p>
        </p:txBody>
      </p:sp>
      <p:pic>
        <p:nvPicPr>
          <p:cNvPr id="2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632200"/>
            <a:ext cx="3863975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boligolov-pjatnistyj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2770188"/>
            <a:ext cx="4581525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00" y="6093296"/>
            <a:ext cx="8229600" cy="2379662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err="1"/>
              <a:t>Підготувала</a:t>
            </a:r>
            <a:r>
              <a:rPr lang="ru-RU" sz="2000" dirty="0"/>
              <a:t>: </a:t>
            </a:r>
            <a:r>
              <a:rPr lang="ru-RU" sz="2000" dirty="0" err="1"/>
              <a:t>Світлана</a:t>
            </a:r>
            <a:r>
              <a:rPr lang="ru-RU" sz="2000" dirty="0"/>
              <a:t> </a:t>
            </a:r>
            <a:r>
              <a:rPr lang="ru-RU" sz="2000" dirty="0" err="1"/>
              <a:t>Гаєва</a:t>
            </a:r>
            <a:r>
              <a:rPr lang="ru-RU" sz="20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1365" y="178281"/>
            <a:ext cx="8271420" cy="1013800"/>
          </a:xfrm>
        </p:spPr>
        <p:txBody>
          <a:bodyPr rtlCol="0" anchor="b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БЛЕКОТА ЧОРНА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4294967295"/>
          </p:nvPr>
        </p:nvSpPr>
        <p:spPr>
          <a:xfrm>
            <a:off x="0" y="2022475"/>
            <a:ext cx="9144000" cy="1446213"/>
          </a:xfrm>
        </p:spPr>
        <p:txBody>
          <a:bodyPr anchor="ctr"/>
          <a:lstStyle/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sz="2400" b="1" dirty="0"/>
              <a:t>Росте </a:t>
            </a:r>
            <a:r>
              <a:rPr lang="ru-RU" altLang="ru-RU" sz="2400" b="1" dirty="0" err="1"/>
              <a:t>скрізь</a:t>
            </a:r>
            <a:r>
              <a:rPr lang="ru-RU" altLang="ru-RU" sz="2400" b="1" dirty="0"/>
              <a:t> – на дворах, </a:t>
            </a:r>
            <a:r>
              <a:rPr lang="ru-RU" altLang="ru-RU" sz="2400" b="1" dirty="0" err="1"/>
              <a:t>пустирях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вздовж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парканів</a:t>
            </a:r>
            <a:r>
              <a:rPr lang="ru-RU" altLang="ru-RU" sz="2400" b="1" dirty="0"/>
              <a:t> </a:t>
            </a:r>
          </a:p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sz="2400" b="1" dirty="0"/>
              <a:t>та </a:t>
            </a:r>
            <a:r>
              <a:rPr lang="ru-RU" altLang="ru-RU" sz="2400" b="1" dirty="0" err="1"/>
              <a:t>доріг</a:t>
            </a:r>
            <a:r>
              <a:rPr lang="ru-RU" altLang="ru-RU" sz="2400" b="1" dirty="0"/>
              <a:t>. </a:t>
            </a:r>
            <a:r>
              <a:rPr lang="ru-RU" altLang="ru-RU" sz="2400" b="1" dirty="0" err="1"/>
              <a:t>Стебло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рослини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клейкувате</a:t>
            </a:r>
            <a:r>
              <a:rPr lang="ru-RU" altLang="ru-RU" sz="2400" b="1" dirty="0"/>
              <a:t>, в </a:t>
            </a:r>
            <a:r>
              <a:rPr lang="ru-RU" altLang="ru-RU" sz="2400" b="1" dirty="0" err="1"/>
              <a:t>пухнастих</a:t>
            </a:r>
            <a:r>
              <a:rPr lang="ru-RU" altLang="ru-RU" sz="2400" b="1" dirty="0"/>
              <a:t> волосках.  </a:t>
            </a:r>
            <a:r>
              <a:rPr lang="ru-RU" altLang="ru-RU" sz="2400" b="1" dirty="0" err="1"/>
              <a:t>Плід</a:t>
            </a:r>
            <a:r>
              <a:rPr lang="ru-RU" altLang="ru-RU" sz="2400" b="1" dirty="0"/>
              <a:t> – </a:t>
            </a:r>
            <a:r>
              <a:rPr lang="ru-RU" altLang="ru-RU" sz="2400" b="1" dirty="0" err="1"/>
              <a:t>двогнізда</a:t>
            </a:r>
            <a:r>
              <a:rPr lang="ru-RU" altLang="ru-RU" sz="2400" b="1" dirty="0"/>
              <a:t> коробочка з </a:t>
            </a:r>
            <a:r>
              <a:rPr lang="ru-RU" altLang="ru-RU" sz="2400" b="1" dirty="0" err="1"/>
              <a:t>кришкою</a:t>
            </a:r>
            <a:r>
              <a:rPr lang="ru-RU" altLang="ru-RU" sz="2400" b="1" dirty="0"/>
              <a:t>. </a:t>
            </a:r>
            <a:r>
              <a:rPr lang="ru-RU" altLang="ru-RU" sz="2400" b="1" dirty="0" err="1"/>
              <a:t>Розкривши</a:t>
            </a:r>
            <a:r>
              <a:rPr lang="ru-RU" altLang="ru-RU" sz="2400" b="1" dirty="0"/>
              <a:t> коробочку і </a:t>
            </a:r>
            <a:r>
              <a:rPr lang="ru-RU" altLang="ru-RU" sz="2400" b="1" dirty="0" err="1"/>
              <a:t>висипавши</a:t>
            </a:r>
            <a:r>
              <a:rPr lang="ru-RU" altLang="ru-RU" sz="2400" b="1" dirty="0"/>
              <a:t> на руку </a:t>
            </a:r>
            <a:r>
              <a:rPr lang="ru-RU" altLang="ru-RU" sz="2400" b="1" dirty="0" err="1"/>
              <a:t>насіння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маленькі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діти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можуть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вкинути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його</a:t>
            </a:r>
            <a:r>
              <a:rPr lang="ru-RU" altLang="ru-RU" sz="2400" b="1" dirty="0"/>
              <a:t> до рота, </a:t>
            </a:r>
            <a:r>
              <a:rPr lang="ru-RU" altLang="ru-RU" sz="2400" b="1" dirty="0" err="1"/>
              <a:t>приймаючи</a:t>
            </a:r>
            <a:r>
              <a:rPr lang="ru-RU" altLang="ru-RU" sz="2400" b="1" dirty="0"/>
              <a:t> за зерна маку. </a:t>
            </a:r>
          </a:p>
          <a:p>
            <a:pPr marL="304800" indent="-304800" defTabSz="457200" eaLnBrk="1" hangingPunct="1">
              <a:defRPr/>
            </a:pPr>
            <a:endParaRPr lang="ru-RU" alt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076700"/>
            <a:ext cx="15049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149725"/>
            <a:ext cx="267335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838" y="4076700"/>
            <a:ext cx="1604962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45781" y="-235136"/>
            <a:ext cx="8208012" cy="1524186"/>
          </a:xfrm>
        </p:spPr>
        <p:txBody>
          <a:bodyPr rtlCol="0" anchor="b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ru-RU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БЕЛАДОННА ЗВИЧАЙНА</a:t>
            </a:r>
          </a:p>
        </p:txBody>
      </p:sp>
      <p:sp>
        <p:nvSpPr>
          <p:cNvPr id="18435" name="Объект 2"/>
          <p:cNvSpPr>
            <a:spLocks noGrp="1"/>
          </p:cNvSpPr>
          <p:nvPr>
            <p:ph idx="4294967295"/>
          </p:nvPr>
        </p:nvSpPr>
        <p:spPr>
          <a:xfrm>
            <a:off x="436563" y="2181225"/>
            <a:ext cx="8272462" cy="782638"/>
          </a:xfrm>
        </p:spPr>
        <p:txBody>
          <a:bodyPr anchor="ctr"/>
          <a:lstStyle/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dirty="0"/>
              <a:t>Особливо </a:t>
            </a:r>
            <a:r>
              <a:rPr lang="ru-RU" altLang="ru-RU" dirty="0" err="1"/>
              <a:t>небезпечний</a:t>
            </a:r>
            <a:r>
              <a:rPr lang="ru-RU" altLang="ru-RU" dirty="0"/>
              <a:t> </a:t>
            </a:r>
            <a:r>
              <a:rPr lang="ru-RU" altLang="ru-RU" dirty="0" err="1"/>
              <a:t>плід</a:t>
            </a:r>
            <a:r>
              <a:rPr lang="ru-RU" altLang="ru-RU" dirty="0"/>
              <a:t> – </a:t>
            </a:r>
            <a:r>
              <a:rPr lang="ru-RU" altLang="ru-RU" dirty="0" err="1"/>
              <a:t>фіолетово-чорна</a:t>
            </a:r>
            <a:r>
              <a:rPr lang="ru-RU" altLang="ru-RU" dirty="0"/>
              <a:t>, </a:t>
            </a:r>
            <a:r>
              <a:rPr lang="ru-RU" altLang="ru-RU" dirty="0" err="1"/>
              <a:t>блискуча</a:t>
            </a:r>
            <a:r>
              <a:rPr lang="ru-RU" altLang="ru-RU" dirty="0"/>
              <a:t>, </a:t>
            </a:r>
            <a:r>
              <a:rPr lang="ru-RU" altLang="ru-RU" dirty="0" err="1"/>
              <a:t>соковита</a:t>
            </a:r>
            <a:r>
              <a:rPr lang="ru-RU" altLang="ru-RU" dirty="0"/>
              <a:t> ягода з темно-</a:t>
            </a:r>
            <a:r>
              <a:rPr lang="ru-RU" altLang="ru-RU" dirty="0" err="1"/>
              <a:t>фіолетовим</a:t>
            </a:r>
            <a:r>
              <a:rPr lang="ru-RU" altLang="ru-RU" dirty="0"/>
              <a:t> соком, тому </a:t>
            </a:r>
            <a:r>
              <a:rPr lang="ru-RU" altLang="ru-RU" dirty="0" err="1"/>
              <a:t>діти</a:t>
            </a:r>
            <a:r>
              <a:rPr lang="ru-RU" altLang="ru-RU" dirty="0"/>
              <a:t> </a:t>
            </a:r>
            <a:r>
              <a:rPr lang="ru-RU" altLang="ru-RU" dirty="0" err="1"/>
              <a:t>плутають</a:t>
            </a:r>
            <a:r>
              <a:rPr lang="ru-RU" altLang="ru-RU" dirty="0"/>
              <a:t> </a:t>
            </a:r>
            <a:r>
              <a:rPr lang="ru-RU" altLang="ru-RU" dirty="0" err="1"/>
              <a:t>її</a:t>
            </a:r>
            <a:r>
              <a:rPr lang="ru-RU" altLang="ru-RU" dirty="0"/>
              <a:t> з вишнею. </a:t>
            </a:r>
            <a:r>
              <a:rPr lang="ru-RU" altLang="ru-RU" dirty="0" err="1"/>
              <a:t>Ознаки</a:t>
            </a:r>
            <a:r>
              <a:rPr lang="ru-RU" altLang="ru-RU" dirty="0"/>
              <a:t> </a:t>
            </a:r>
            <a:r>
              <a:rPr lang="ru-RU" altLang="ru-RU" dirty="0" err="1"/>
              <a:t>отруєння</a:t>
            </a:r>
            <a:r>
              <a:rPr lang="ru-RU" altLang="ru-RU" dirty="0"/>
              <a:t> </a:t>
            </a:r>
            <a:r>
              <a:rPr lang="ru-RU" altLang="ru-RU" dirty="0" err="1"/>
              <a:t>такі</a:t>
            </a:r>
            <a:r>
              <a:rPr lang="ru-RU" altLang="ru-RU" dirty="0"/>
              <a:t> ж, як і при </a:t>
            </a:r>
            <a:r>
              <a:rPr lang="ru-RU" altLang="ru-RU" dirty="0" err="1"/>
              <a:t>отруєнні</a:t>
            </a:r>
            <a:r>
              <a:rPr lang="ru-RU" altLang="ru-RU" dirty="0"/>
              <a:t> </a:t>
            </a:r>
            <a:r>
              <a:rPr lang="ru-RU" altLang="ru-RU" dirty="0" err="1"/>
              <a:t>блекотою</a:t>
            </a:r>
            <a:r>
              <a:rPr lang="ru-RU" altLang="ru-RU" dirty="0"/>
              <a:t> </a:t>
            </a:r>
            <a:r>
              <a:rPr lang="ru-RU" altLang="ru-RU" dirty="0" err="1"/>
              <a:t>чорною</a:t>
            </a:r>
            <a:r>
              <a:rPr lang="ru-RU" alt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9738" y="4441825"/>
            <a:ext cx="209550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581525"/>
            <a:ext cx="20685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1188" y="3856038"/>
            <a:ext cx="3054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7265" y="-97944"/>
            <a:ext cx="8271420" cy="1654736"/>
          </a:xfrm>
        </p:spPr>
        <p:txBody>
          <a:bodyPr rtlCol="0" anchor="b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КОНВАЛІЯ ТРАВНЕВА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6563" y="1557338"/>
            <a:ext cx="8272462" cy="2886075"/>
          </a:xfrm>
        </p:spPr>
        <p:txBody>
          <a:bodyPr anchor="ctr">
            <a:normAutofit fontScale="92500" lnSpcReduction="10000"/>
          </a:bodyPr>
          <a:lstStyle/>
          <a:p>
            <a:pPr marL="0" indent="0" defTabSz="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dirty="0" err="1"/>
              <a:t>Отруйні</a:t>
            </a:r>
            <a:r>
              <a:rPr lang="ru-RU" altLang="ru-RU" dirty="0"/>
              <a:t> </a:t>
            </a:r>
            <a:r>
              <a:rPr lang="ru-RU" altLang="ru-RU" dirty="0" err="1"/>
              <a:t>всі</a:t>
            </a:r>
            <a:r>
              <a:rPr lang="ru-RU" altLang="ru-RU" dirty="0"/>
              <a:t> </a:t>
            </a:r>
            <a:r>
              <a:rPr lang="ru-RU" altLang="ru-RU" dirty="0" err="1"/>
              <a:t>її</a:t>
            </a:r>
            <a:r>
              <a:rPr lang="ru-RU" altLang="ru-RU" dirty="0"/>
              <a:t> </a:t>
            </a:r>
            <a:r>
              <a:rPr lang="ru-RU" altLang="ru-RU" dirty="0" err="1"/>
              <a:t>частини</a:t>
            </a:r>
            <a:r>
              <a:rPr lang="ru-RU" altLang="ru-RU" dirty="0"/>
              <a:t> – листки, </a:t>
            </a:r>
            <a:r>
              <a:rPr lang="ru-RU" altLang="ru-RU" dirty="0" err="1"/>
              <a:t>квіти</a:t>
            </a:r>
            <a:r>
              <a:rPr lang="ru-RU" altLang="ru-RU" dirty="0"/>
              <a:t>, плоди. </a:t>
            </a:r>
            <a:r>
              <a:rPr lang="ru-RU" altLang="ru-RU" dirty="0" err="1"/>
              <a:t>Легке</a:t>
            </a:r>
            <a:r>
              <a:rPr lang="ru-RU" altLang="ru-RU" dirty="0"/>
              <a:t> </a:t>
            </a:r>
            <a:r>
              <a:rPr lang="ru-RU" altLang="ru-RU" dirty="0" err="1"/>
              <a:t>отруєння</a:t>
            </a:r>
            <a:r>
              <a:rPr lang="ru-RU" altLang="ru-RU" dirty="0"/>
              <a:t> </a:t>
            </a:r>
            <a:r>
              <a:rPr lang="ru-RU" altLang="ru-RU" dirty="0" err="1"/>
              <a:t>рослиною</a:t>
            </a:r>
            <a:r>
              <a:rPr lang="ru-RU" altLang="ru-RU" dirty="0"/>
              <a:t> </a:t>
            </a:r>
            <a:r>
              <a:rPr lang="ru-RU" altLang="ru-RU" dirty="0" err="1"/>
              <a:t>проявляється</a:t>
            </a:r>
            <a:r>
              <a:rPr lang="ru-RU" altLang="ru-RU" dirty="0"/>
              <a:t> </a:t>
            </a:r>
            <a:r>
              <a:rPr lang="ru-RU" altLang="ru-RU" dirty="0" err="1"/>
              <a:t>нудотою</a:t>
            </a:r>
            <a:r>
              <a:rPr lang="ru-RU" altLang="ru-RU" dirty="0"/>
              <a:t>, </a:t>
            </a:r>
            <a:r>
              <a:rPr lang="ru-RU" altLang="ru-RU" dirty="0" err="1"/>
              <a:t>блювотою</a:t>
            </a:r>
            <a:r>
              <a:rPr lang="ru-RU" altLang="ru-RU" dirty="0"/>
              <a:t>, проносом, </a:t>
            </a:r>
            <a:r>
              <a:rPr lang="ru-RU" altLang="ru-RU" dirty="0" err="1"/>
              <a:t>сильним</a:t>
            </a:r>
            <a:r>
              <a:rPr lang="ru-RU" altLang="ru-RU" dirty="0"/>
              <a:t> </a:t>
            </a:r>
            <a:r>
              <a:rPr lang="ru-RU" altLang="ru-RU" dirty="0" err="1"/>
              <a:t>головним</a:t>
            </a:r>
            <a:r>
              <a:rPr lang="ru-RU" altLang="ru-RU" dirty="0"/>
              <a:t> </a:t>
            </a:r>
            <a:r>
              <a:rPr lang="ru-RU" altLang="ru-RU" dirty="0" err="1"/>
              <a:t>болем</a:t>
            </a:r>
            <a:r>
              <a:rPr lang="ru-RU" altLang="ru-RU" dirty="0"/>
              <a:t>. У </a:t>
            </a:r>
            <a:r>
              <a:rPr lang="ru-RU" altLang="ru-RU" dirty="0" err="1"/>
              <a:t>важких</a:t>
            </a:r>
            <a:r>
              <a:rPr lang="ru-RU" altLang="ru-RU" dirty="0"/>
              <a:t> </a:t>
            </a:r>
            <a:r>
              <a:rPr lang="ru-RU" altLang="ru-RU" dirty="0" err="1"/>
              <a:t>випадках</a:t>
            </a:r>
            <a:r>
              <a:rPr lang="ru-RU" altLang="ru-RU" dirty="0"/>
              <a:t> </a:t>
            </a:r>
            <a:r>
              <a:rPr lang="ru-RU" altLang="ru-RU" dirty="0" err="1"/>
              <a:t>порушуються</a:t>
            </a:r>
            <a:r>
              <a:rPr lang="ru-RU" altLang="ru-RU" dirty="0"/>
              <a:t> ритм і частота </a:t>
            </a:r>
            <a:r>
              <a:rPr lang="ru-RU" altLang="ru-RU" dirty="0" err="1"/>
              <a:t>серцевих</a:t>
            </a:r>
            <a:r>
              <a:rPr lang="ru-RU" altLang="ru-RU" dirty="0"/>
              <a:t> </a:t>
            </a:r>
            <a:r>
              <a:rPr lang="ru-RU" altLang="ru-RU" dirty="0" err="1"/>
              <a:t>скорочень</a:t>
            </a:r>
            <a:r>
              <a:rPr lang="ru-RU" altLang="ru-RU" dirty="0"/>
              <a:t>.  </a:t>
            </a:r>
            <a:r>
              <a:rPr lang="ru-RU" altLang="ru-RU" dirty="0" err="1"/>
              <a:t>Може</a:t>
            </a:r>
            <a:r>
              <a:rPr lang="ru-RU" altLang="ru-RU" dirty="0"/>
              <a:t> </a:t>
            </a:r>
            <a:r>
              <a:rPr lang="ru-RU" altLang="ru-RU" dirty="0" err="1"/>
              <a:t>наступити</a:t>
            </a:r>
            <a:r>
              <a:rPr lang="ru-RU" altLang="ru-RU" dirty="0"/>
              <a:t> смерть </a:t>
            </a:r>
            <a:r>
              <a:rPr lang="ru-RU" altLang="ru-RU" dirty="0" err="1"/>
              <a:t>від</a:t>
            </a:r>
            <a:r>
              <a:rPr lang="ru-RU" altLang="ru-RU" dirty="0"/>
              <a:t> </a:t>
            </a:r>
            <a:r>
              <a:rPr lang="ru-RU" altLang="ru-RU" dirty="0" err="1"/>
              <a:t>зупинки</a:t>
            </a:r>
            <a:r>
              <a:rPr lang="ru-RU" altLang="ru-RU" dirty="0"/>
              <a:t> </a:t>
            </a:r>
            <a:r>
              <a:rPr lang="ru-RU" altLang="ru-RU" dirty="0" err="1"/>
              <a:t>серця</a:t>
            </a:r>
            <a:r>
              <a:rPr lang="ru-RU" alt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4503738"/>
            <a:ext cx="2562225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4503738"/>
            <a:ext cx="3065462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443413"/>
            <a:ext cx="1789112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-97945"/>
            <a:ext cx="8709173" cy="1664807"/>
          </a:xfrm>
        </p:spPr>
        <p:txBody>
          <a:bodyPr rtlCol="0" anchor="b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ЧИСТОТІЛ ЗВИЧАЙНИЙ</a:t>
            </a:r>
          </a:p>
        </p:txBody>
      </p:sp>
      <p:sp>
        <p:nvSpPr>
          <p:cNvPr id="20483" name="Объект 2"/>
          <p:cNvSpPr>
            <a:spLocks noGrp="1"/>
          </p:cNvSpPr>
          <p:nvPr>
            <p:ph idx="4294967295"/>
          </p:nvPr>
        </p:nvSpPr>
        <p:spPr>
          <a:xfrm>
            <a:off x="179388" y="2128838"/>
            <a:ext cx="8964612" cy="2125662"/>
          </a:xfrm>
        </p:spPr>
        <p:txBody>
          <a:bodyPr anchor="ctr"/>
          <a:lstStyle/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dirty="0" err="1"/>
              <a:t>Багаторічна</a:t>
            </a:r>
            <a:r>
              <a:rPr lang="ru-RU" altLang="ru-RU" dirty="0"/>
              <a:t> </a:t>
            </a:r>
            <a:r>
              <a:rPr lang="ru-RU" altLang="ru-RU" dirty="0" err="1"/>
              <a:t>трав’яниста</a:t>
            </a:r>
            <a:r>
              <a:rPr lang="ru-RU" altLang="ru-RU" dirty="0"/>
              <a:t> </a:t>
            </a:r>
            <a:r>
              <a:rPr lang="ru-RU" altLang="ru-RU" dirty="0" err="1"/>
              <a:t>рослина</a:t>
            </a:r>
            <a:r>
              <a:rPr lang="ru-RU" altLang="ru-RU" dirty="0"/>
              <a:t> (30-100 см </a:t>
            </a:r>
            <a:r>
              <a:rPr lang="ru-RU" altLang="ru-RU" dirty="0" err="1"/>
              <a:t>заввишки</a:t>
            </a:r>
            <a:r>
              <a:rPr lang="ru-RU" altLang="ru-RU" dirty="0"/>
              <a:t>) . </a:t>
            </a:r>
            <a:r>
              <a:rPr lang="ru-RU" altLang="ru-RU" dirty="0" err="1"/>
              <a:t>Лікарська</a:t>
            </a:r>
            <a:r>
              <a:rPr lang="ru-RU" altLang="ru-RU" dirty="0"/>
              <a:t>, </a:t>
            </a:r>
            <a:r>
              <a:rPr lang="ru-RU" altLang="ru-RU" dirty="0" err="1"/>
              <a:t>вітамінозна</a:t>
            </a:r>
            <a:r>
              <a:rPr lang="ru-RU" altLang="ru-RU" dirty="0"/>
              <a:t>, </a:t>
            </a:r>
            <a:r>
              <a:rPr lang="ru-RU" altLang="ru-RU" dirty="0" err="1"/>
              <a:t>бактерицидна</a:t>
            </a:r>
            <a:r>
              <a:rPr lang="ru-RU" altLang="ru-RU" dirty="0"/>
              <a:t>, декоративна, </a:t>
            </a:r>
            <a:r>
              <a:rPr lang="ru-RU" altLang="ru-RU" dirty="0" err="1"/>
              <a:t>отруйна</a:t>
            </a:r>
            <a:r>
              <a:rPr lang="ru-RU" altLang="ru-RU" dirty="0"/>
              <a:t> </a:t>
            </a:r>
            <a:r>
              <a:rPr lang="ru-RU" altLang="ru-RU" dirty="0" err="1"/>
              <a:t>рослина</a:t>
            </a:r>
            <a:r>
              <a:rPr lang="ru-RU" altLang="ru-RU" dirty="0"/>
              <a:t>.  Росте </a:t>
            </a:r>
            <a:r>
              <a:rPr lang="ru-RU" altLang="ru-RU" dirty="0" err="1"/>
              <a:t>чистотіл</a:t>
            </a:r>
            <a:r>
              <a:rPr lang="ru-RU" altLang="ru-RU" dirty="0"/>
              <a:t> </a:t>
            </a:r>
            <a:r>
              <a:rPr lang="ru-RU" altLang="ru-RU" dirty="0" err="1"/>
              <a:t>усюди</a:t>
            </a:r>
            <a:r>
              <a:rPr lang="ru-RU" altLang="ru-RU" dirty="0"/>
              <a:t>: на </a:t>
            </a:r>
            <a:r>
              <a:rPr lang="ru-RU" altLang="ru-RU" dirty="0" err="1"/>
              <a:t>узліссях</a:t>
            </a:r>
            <a:r>
              <a:rPr lang="ru-RU" altLang="ru-RU" dirty="0"/>
              <a:t>, </a:t>
            </a:r>
          </a:p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dirty="0"/>
              <a:t>в </a:t>
            </a:r>
            <a:r>
              <a:rPr lang="ru-RU" altLang="ru-RU" dirty="0" err="1"/>
              <a:t>лісах</a:t>
            </a:r>
            <a:r>
              <a:rPr lang="ru-RU" altLang="ru-RU" dirty="0"/>
              <a:t>, </a:t>
            </a:r>
            <a:r>
              <a:rPr lang="ru-RU" altLang="ru-RU" dirty="0" err="1"/>
              <a:t>навіть</a:t>
            </a:r>
            <a:r>
              <a:rPr lang="ru-RU" altLang="ru-RU" dirty="0"/>
              <a:t> на </a:t>
            </a:r>
            <a:r>
              <a:rPr lang="ru-RU" altLang="ru-RU" dirty="0" err="1"/>
              <a:t>смітниках</a:t>
            </a:r>
            <a:r>
              <a:rPr lang="ru-RU" altLang="ru-RU" dirty="0"/>
              <a:t>. </a:t>
            </a:r>
          </a:p>
          <a:p>
            <a:pPr marL="304800" indent="-304800" defTabSz="457200" eaLnBrk="1" hangingPunct="1">
              <a:defRPr/>
            </a:pPr>
            <a:endParaRPr lang="ru-RU" alt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88" y="4292600"/>
            <a:ext cx="1871662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1913" y="4254500"/>
            <a:ext cx="24495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2963" y="4327525"/>
            <a:ext cx="2378075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988" y="1016000"/>
            <a:ext cx="7058025" cy="4826000"/>
          </a:xfrm>
          <a:prstGeom prst="rect">
            <a:avLst/>
          </a:prstGeom>
          <a:solidFill>
            <a:srgbClr val="5976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uk-U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МУЗИЧНА ХВИЛИНКА</a:t>
            </a:r>
          </a:p>
          <a:p>
            <a:pPr algn="ctr">
              <a:defRPr/>
            </a:pP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r>
              <a:rPr lang="en-US" dirty="0">
                <a:hlinkClick r:id="rId3"/>
              </a:rPr>
              <a:t>https://www.youtube.com/watch?v=5izIjVB6VG0</a:t>
            </a: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r>
              <a:rPr lang="en-US" dirty="0">
                <a:hlinkClick r:id="rId4"/>
              </a:rPr>
              <a:t>https://www.youtube.com/watch?v=RSGrsNXogyI</a:t>
            </a: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endParaRPr lang="uk-UA" dirty="0"/>
          </a:p>
          <a:p>
            <a:pPr algn="ctr">
              <a:defRPr/>
            </a:pPr>
            <a:r>
              <a:rPr lang="en-US" dirty="0">
                <a:hlinkClick r:id="rId5"/>
              </a:rPr>
              <a:t>https://www.youtube.com/watch?v=Ul8nIIvTGps</a:t>
            </a:r>
            <a:endParaRPr lang="uk-UA" dirty="0"/>
          </a:p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ВІКТОРИНА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96975"/>
            <a:ext cx="9036050" cy="56610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1.Цієї рослини об’їлася бабця у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   казці про рибака і рибку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                  2.Деякі види цієї рослини здавна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                  користувалися поганою славою в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                  Індії. Там навіть існувала професія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                  «отруйник </a:t>
            </a:r>
            <a:r>
              <a:rPr lang="uk-UA" dirty="0" err="1"/>
              <a:t>датурою</a:t>
            </a:r>
            <a:r>
              <a:rPr lang="uk-UA" dirty="0"/>
              <a:t>».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3.Головна героїня казки про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поросятко Фунтик має ім’я за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 назвою цієї рослини.</a:t>
            </a:r>
            <a:endParaRPr lang="ru-RU" dirty="0"/>
          </a:p>
        </p:txBody>
      </p:sp>
      <p:pic>
        <p:nvPicPr>
          <p:cNvPr id="4100" name="Picture 2" descr="Блекота - Фактосві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889000"/>
            <a:ext cx="188277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Дурман в ароматах | Отзывы покупателей | Косметис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708275"/>
            <a:ext cx="194310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Рослина беладона звичайна . Будова, поширення, біологічна класифікація |  ІАС &quot;Аграрії разом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1713" y="478948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6325" y="765175"/>
            <a:ext cx="2808288" cy="1019175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0"/>
            <a:ext cx="8856662" cy="63817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5. Усі частини цієї ніжної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весняної квітки отруйні.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Можна навіть отруїтися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водою, у якій </a:t>
            </a:r>
            <a:r>
              <a:rPr lang="uk-UA" sz="3000" dirty="0" err="1"/>
              <a:t>постоять</a:t>
            </a:r>
            <a:r>
              <a:rPr lang="uk-UA" sz="3000" dirty="0"/>
              <a:t> ці квіти.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                                6. А ця рослина з ніжними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                                фіолетовими квіточками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                                може загинути від парів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                                 власних ефірних </a:t>
            </a:r>
            <a:r>
              <a:rPr lang="uk-UA" sz="3000" dirty="0" err="1"/>
              <a:t>масел</a:t>
            </a:r>
            <a:r>
              <a:rPr lang="uk-UA" sz="3000" dirty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7. Ця ніжна біла квітка має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сильний аромат і може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викликати токсичне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sz="3000" dirty="0"/>
              <a:t>ураження нирок.</a:t>
            </a:r>
            <a:endParaRPr lang="ru-RU" sz="3000" dirty="0"/>
          </a:p>
        </p:txBody>
      </p:sp>
      <p:pic>
        <p:nvPicPr>
          <p:cNvPr id="5124" name="Picture 4" descr="Конвалія Rosea (Розеа)🌱 - купити кореневища та саджанці в горшках в  Україні (Київ) недорого| FLORIUM.UA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144463"/>
            <a:ext cx="27305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Средиземноморская гостья – лаванда. Выращивание, уход, сорта. Фото —  Ботаничка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20938"/>
            <a:ext cx="335915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8" descr="Лілія (ЛА-гібрид) Роял Сансет (76323): купити цибулини поштою в Україні |  інтернет-магазин Дім і Са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4494213"/>
            <a:ext cx="2174875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1365" y="184630"/>
            <a:ext cx="8271420" cy="1444170"/>
          </a:xfrm>
        </p:spPr>
        <p:txBody>
          <a:bodyPr rtlCol="0" anchor="b">
            <a:no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uk-UA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Пам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`</a:t>
            </a:r>
            <a:r>
              <a:rPr lang="uk-UA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ятай</a:t>
            </a:r>
            <a:r>
              <a:rPr lang="uk-UA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  <a:endParaRPr lang="ru-RU" sz="7200" cap="all" dirty="0">
              <a:solidFill>
                <a:schemeClr val="bg1"/>
              </a:solidFill>
              <a:effectLst/>
            </a:endParaRPr>
          </a:p>
        </p:txBody>
      </p:sp>
      <p:sp>
        <p:nvSpPr>
          <p:cNvPr id="21507" name="Объект 2"/>
          <p:cNvSpPr>
            <a:spLocks noGrp="1"/>
          </p:cNvSpPr>
          <p:nvPr>
            <p:ph idx="4294967295"/>
          </p:nvPr>
        </p:nvSpPr>
        <p:spPr>
          <a:xfrm>
            <a:off x="436563" y="1198563"/>
            <a:ext cx="8272462" cy="5475287"/>
          </a:xfrm>
        </p:spPr>
        <p:txBody>
          <a:bodyPr anchor="ctr"/>
          <a:lstStyle/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uk-UA" altLang="ru-RU" sz="4400" dirty="0"/>
              <a:t>Перш ніж зірвати рослину або понюхати невідому квітку, добре подумай, чи не може вона завдати тобі шкоди!</a:t>
            </a:r>
          </a:p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uk-UA" altLang="ru-RU" sz="4400" dirty="0"/>
              <a:t>Ніколи не зривай і не куштуй невідомих тобі ягід!</a:t>
            </a:r>
            <a:endParaRPr lang="ru-RU" altLang="ru-RU" sz="4400" dirty="0"/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dirty="0"/>
              <a:t>СИНОПТИЧНА ХВИЛИНКА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25" y="2276475"/>
            <a:ext cx="8512175" cy="42005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1. Яка зараз пора року?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2. Який місяць?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3. Яке число?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4. Тепло чи холодно надворі?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5. Який стан неба?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6. Яка температура повітря?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uk-UA" dirty="0"/>
              <a:t>7. Що цікавого ви помітили в природі?</a:t>
            </a:r>
            <a:endParaRPr lang="ru-RU" dirty="0"/>
          </a:p>
        </p:txBody>
      </p:sp>
      <p:pic>
        <p:nvPicPr>
          <p:cNvPr id="3076" name="Picture 4" descr="Місяць травень - Вірші. Кольори рок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1950" y="1484313"/>
            <a:ext cx="3244850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/>
              <a:t>Гострі отруєння рослинами трапляються зазвичай у теплу пору року при вживанні у їжу невідомих рослин. Іноді таке трапляється при самолікуванні екстрактами чи відварами трав.</a:t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04038"/>
            <a:ext cx="8229600" cy="846137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1161" y="110632"/>
            <a:ext cx="8271419" cy="1230135"/>
          </a:xfrm>
        </p:spPr>
        <p:txBody>
          <a:bodyPr rtlCol="0" anchor="b">
            <a:no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b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endParaRPr lang="ru-RU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6563" y="476250"/>
            <a:ext cx="8272462" cy="6381750"/>
          </a:xfrm>
        </p:spPr>
        <p:txBody>
          <a:bodyPr anchor="ctr">
            <a:normAutofit/>
          </a:bodyPr>
          <a:lstStyle/>
          <a:p>
            <a:pPr marL="0" indent="0" algn="ctr" defTabSz="457200" eaLnBrk="1" hangingPunct="1">
              <a:buFont typeface="Wingdings" pitchFamily="2" charset="2"/>
              <a:buNone/>
              <a:defRPr/>
            </a:pPr>
            <a:r>
              <a:rPr lang="uk-UA" sz="4800" dirty="0">
                <a:latin typeface="+mj-lt"/>
              </a:rPr>
              <a:t>Деякі отруйні рослини спричиняють сильні опіки шкіри, слизових оболонок та алергічні реакції </a:t>
            </a:r>
            <a:r>
              <a:rPr lang="uk-UA" sz="4800" dirty="0" err="1">
                <a:latin typeface="+mj-lt"/>
              </a:rPr>
              <a:t>внасідок</a:t>
            </a:r>
            <a:r>
              <a:rPr lang="uk-UA" sz="4800" dirty="0">
                <a:latin typeface="+mj-lt"/>
              </a:rPr>
              <a:t> контакту з ними.</a:t>
            </a:r>
            <a:endParaRPr lang="uk-UA" altLang="ru-RU" sz="4800" b="1" dirty="0">
              <a:latin typeface="+mj-lt"/>
            </a:endParaRPr>
          </a:p>
          <a:p>
            <a:pPr marL="0" indent="0" algn="ctr" defTabSz="457200" eaLnBrk="1" hangingPunct="1">
              <a:buFont typeface="Wingdings" pitchFamily="2" charset="2"/>
              <a:buNone/>
              <a:defRPr/>
            </a:pPr>
            <a:r>
              <a:rPr lang="uk-UA" altLang="ru-RU" sz="4800" dirty="0">
                <a:latin typeface="+mj-lt"/>
              </a:rPr>
              <a:t>Тому щоб вберегти себе від лиха, треба знати, як вони виглядають.</a:t>
            </a:r>
          </a:p>
          <a:p>
            <a:pPr marL="0" indent="0" defTabSz="457200" eaLnBrk="1" hangingPunct="1">
              <a:defRPr/>
            </a:pPr>
            <a:endParaRPr lang="ru-RU" altLang="ru-RU" dirty="0"/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7265" y="-64607"/>
            <a:ext cx="8271420" cy="1477384"/>
          </a:xfrm>
        </p:spPr>
        <p:txBody>
          <a:bodyPr rtlCol="0" anchor="b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ДУРМАН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4294967295"/>
          </p:nvPr>
        </p:nvSpPr>
        <p:spPr>
          <a:xfrm>
            <a:off x="30163" y="981075"/>
            <a:ext cx="9144000" cy="3887788"/>
          </a:xfrm>
        </p:spPr>
        <p:txBody>
          <a:bodyPr anchor="ctr"/>
          <a:lstStyle/>
          <a:p>
            <a:pPr marL="304800" indent="-304800" defTabSz="457200" eaLnBrk="1" hangingPunct="1">
              <a:defRPr/>
            </a:pPr>
            <a:endParaRPr lang="ru-RU" altLang="ru-RU" sz="2800" dirty="0"/>
          </a:p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sz="2800" dirty="0"/>
              <a:t>   </a:t>
            </a:r>
            <a:r>
              <a:rPr lang="ru-RU" altLang="ru-RU" sz="2400" b="1" dirty="0" err="1"/>
              <a:t>Це</a:t>
            </a:r>
            <a:r>
              <a:rPr lang="ru-RU" altLang="ru-RU" sz="2400" b="1" dirty="0"/>
              <a:t> одна з </a:t>
            </a:r>
            <a:r>
              <a:rPr lang="ru-RU" altLang="ru-RU" sz="2400" b="1" dirty="0" err="1"/>
              <a:t>найбільш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отруйних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рослин</a:t>
            </a:r>
            <a:r>
              <a:rPr lang="ru-RU" altLang="ru-RU" sz="2400" b="1" dirty="0"/>
              <a:t>.</a:t>
            </a:r>
          </a:p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sz="2400" b="1" dirty="0"/>
              <a:t>   Вся </a:t>
            </a:r>
            <a:r>
              <a:rPr lang="ru-RU" altLang="ru-RU" sz="2400" b="1" dirty="0" err="1"/>
              <a:t>рослина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отруйна</a:t>
            </a:r>
            <a:r>
              <a:rPr lang="ru-RU" altLang="ru-RU" sz="2400" b="1" dirty="0"/>
              <a:t>, особливо  </a:t>
            </a:r>
            <a:r>
              <a:rPr lang="ru-RU" altLang="ru-RU" sz="2400" b="1" dirty="0" err="1"/>
              <a:t>коріння</a:t>
            </a:r>
            <a:r>
              <a:rPr lang="ru-RU" altLang="ru-RU" sz="2400" b="1" dirty="0"/>
              <a:t>.  Тому при</a:t>
            </a:r>
          </a:p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sz="2400" b="1" dirty="0"/>
              <a:t>   </a:t>
            </a:r>
            <a:r>
              <a:rPr lang="ru-RU" altLang="ru-RU" sz="2400" b="1" dirty="0" err="1"/>
              <a:t>роботі</a:t>
            </a:r>
            <a:r>
              <a:rPr lang="ru-RU" altLang="ru-RU" sz="2400" b="1" dirty="0"/>
              <a:t> з </a:t>
            </a:r>
            <a:r>
              <a:rPr lang="ru-RU" altLang="ru-RU" sz="2400" b="1" dirty="0" err="1"/>
              <a:t>рослиною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використовують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рукавиці</a:t>
            </a:r>
            <a:endParaRPr lang="ru-RU" altLang="ru-RU" sz="2400" b="1" dirty="0"/>
          </a:p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sz="2400" b="1" dirty="0"/>
              <a:t>   </a:t>
            </a:r>
            <a:r>
              <a:rPr lang="ru-RU" altLang="ru-RU" sz="2400" b="1" dirty="0" err="1"/>
              <a:t>Ознаки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отруєння</a:t>
            </a:r>
            <a:r>
              <a:rPr lang="ru-RU" altLang="ru-RU" sz="2400" b="1" dirty="0"/>
              <a:t>: </a:t>
            </a:r>
            <a:r>
              <a:rPr lang="ru-RU" altLang="ru-RU" sz="2400" b="1" dirty="0" err="1"/>
              <a:t>посилене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серцебиття,сильний</a:t>
            </a:r>
            <a:endParaRPr lang="ru-RU" altLang="ru-RU" sz="2400" b="1" dirty="0"/>
          </a:p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sz="2400" b="1" dirty="0"/>
              <a:t>   </a:t>
            </a:r>
            <a:r>
              <a:rPr lang="ru-RU" altLang="ru-RU" sz="2400" b="1" dirty="0" err="1"/>
              <a:t>головний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біль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сухість</a:t>
            </a:r>
            <a:r>
              <a:rPr lang="ru-RU" altLang="ru-RU" sz="2400" b="1" dirty="0"/>
              <a:t> у </a:t>
            </a:r>
            <a:r>
              <a:rPr lang="ru-RU" altLang="ru-RU" sz="2400" b="1" dirty="0" err="1"/>
              <a:t>роті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нервове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збудження</a:t>
            </a:r>
            <a:r>
              <a:rPr lang="ru-RU" altLang="ru-RU" sz="2400" b="1" dirty="0"/>
              <a:t>,</a:t>
            </a:r>
          </a:p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sz="2400" b="1" dirty="0"/>
              <a:t>   </a:t>
            </a:r>
            <a:r>
              <a:rPr lang="ru-RU" altLang="ru-RU" sz="2400" b="1" dirty="0" err="1"/>
              <a:t>психічні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розлади</a:t>
            </a:r>
            <a:r>
              <a:rPr lang="ru-RU" altLang="ru-RU" sz="2400" b="1" dirty="0"/>
              <a:t>, </a:t>
            </a:r>
            <a:r>
              <a:rPr lang="ru-RU" altLang="ru-RU" sz="2400" b="1" dirty="0" err="1"/>
              <a:t>порушення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або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втрата</a:t>
            </a:r>
            <a:r>
              <a:rPr lang="ru-RU" altLang="ru-RU" sz="2400" b="1" dirty="0"/>
              <a:t> </a:t>
            </a:r>
            <a:r>
              <a:rPr lang="ru-RU" altLang="ru-RU" sz="2400" b="1" dirty="0" err="1"/>
              <a:t>зору</a:t>
            </a:r>
            <a:r>
              <a:rPr lang="ru-RU" altLang="ru-RU" sz="2400" b="1" dirty="0"/>
              <a:t>.</a:t>
            </a:r>
          </a:p>
          <a:p>
            <a:pPr marL="304800" indent="-304800" defTabSz="457200" eaLnBrk="1" hangingPunct="1">
              <a:defRPr/>
            </a:pPr>
            <a:endParaRPr lang="ru-RU" alt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637088"/>
            <a:ext cx="2232025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2788" y="4540250"/>
            <a:ext cx="3095625" cy="205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165100" y="238125"/>
            <a:ext cx="8813800" cy="638175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ru-RU" dirty="0"/>
              <a:t>                  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ВОРОНЯЧЕ  ОКО</a:t>
            </a:r>
          </a:p>
          <a:p>
            <a:pPr marL="0" indent="0" eaLnBrk="1" hangingPunct="1">
              <a:buFontTx/>
              <a:buNone/>
              <a:defRPr/>
            </a:pP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sz="2300" b="1" dirty="0">
                <a:latin typeface="+mj-lt"/>
                <a:cs typeface="Times New Roman" panose="02020603050405020304" pitchFamily="18" charset="0"/>
              </a:rPr>
              <a:t>ВАЖЛИВО! У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всіх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частинах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рослини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корінь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листі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і ягодах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міститься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отруйна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речовина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сапонін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паристифин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, яке смертельно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небезпечно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!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300" b="1" dirty="0">
                <a:latin typeface="+mj-lt"/>
                <a:cs typeface="Times New Roman" panose="02020603050405020304" pitchFamily="18" charset="0"/>
              </a:rPr>
              <a:t>Часто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воронячим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оком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отруюються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діти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які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зривають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велику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красиву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ягоду.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Після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поїдання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плода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порушується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робота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серця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що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може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призвести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до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його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зупинки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Листя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негативно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впливають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на ЦНС,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з'являються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судоми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запаморочення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.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Кореневища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викликають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діарею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блювоту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болі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 в </a:t>
            </a:r>
            <a:r>
              <a:rPr lang="ru-RU" sz="2300" b="1" dirty="0" err="1">
                <a:latin typeface="+mj-lt"/>
                <a:cs typeface="Times New Roman" panose="02020603050405020304" pitchFamily="18" charset="0"/>
              </a:rPr>
              <a:t>животі</a:t>
            </a:r>
            <a:r>
              <a:rPr lang="ru-RU" sz="2300" b="1" dirty="0">
                <a:latin typeface="+mj-lt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buFontTx/>
              <a:buNone/>
              <a:defRPr/>
            </a:pPr>
            <a:endParaRPr lang="ru-RU" sz="2300" b="1" dirty="0">
              <a:latin typeface="+mj-lt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240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sz="2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113" y="238125"/>
            <a:ext cx="272891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66502" y="6831"/>
            <a:ext cx="8271420" cy="1013800"/>
          </a:xfrm>
        </p:spPr>
        <p:txBody>
          <a:bodyPr rtlCol="0" anchor="b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ru-RU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ВОВЧЕ ЛИКО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23838" y="1020763"/>
            <a:ext cx="8696325" cy="3114675"/>
          </a:xfrm>
        </p:spPr>
        <p:txBody>
          <a:bodyPr anchor="ctr">
            <a:normAutofit lnSpcReduction="10000"/>
          </a:bodyPr>
          <a:lstStyle/>
          <a:p>
            <a:pPr marL="0" indent="0" defTabSz="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3000" b="1" dirty="0"/>
              <a:t>ВОВЧЕ ЛИКО (</a:t>
            </a:r>
            <a:r>
              <a:rPr lang="ru-RU" altLang="ru-RU" sz="3000" b="1" dirty="0" err="1"/>
              <a:t>вовча</a:t>
            </a:r>
            <a:r>
              <a:rPr lang="ru-RU" altLang="ru-RU" sz="3000" b="1" dirty="0"/>
              <a:t> ягода) – одна з </a:t>
            </a:r>
            <a:r>
              <a:rPr lang="ru-RU" altLang="ru-RU" sz="3000" b="1" dirty="0" err="1"/>
              <a:t>найотруйніших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рослин</a:t>
            </a:r>
            <a:r>
              <a:rPr lang="ru-RU" altLang="ru-RU" sz="3000" b="1" dirty="0"/>
              <a:t> . </a:t>
            </a:r>
            <a:r>
              <a:rPr lang="ru-RU" altLang="ru-RU" sz="3000" b="1" dirty="0" err="1"/>
              <a:t>Невисокий</a:t>
            </a:r>
            <a:r>
              <a:rPr lang="ru-RU" altLang="ru-RU" sz="3000" b="1" dirty="0"/>
              <a:t> кущ, </a:t>
            </a:r>
            <a:r>
              <a:rPr lang="ru-RU" altLang="ru-RU" sz="3000" b="1" dirty="0" err="1"/>
              <a:t>який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переважно</a:t>
            </a:r>
            <a:r>
              <a:rPr lang="ru-RU" altLang="ru-RU" sz="3000" b="1" dirty="0"/>
              <a:t> росте в </a:t>
            </a:r>
            <a:r>
              <a:rPr lang="ru-RU" altLang="ru-RU" sz="3000" b="1" dirty="0" err="1"/>
              <a:t>листяних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лісах</a:t>
            </a:r>
            <a:r>
              <a:rPr lang="ru-RU" altLang="ru-RU" sz="3000" b="1" dirty="0"/>
              <a:t>.  Плоди – </a:t>
            </a:r>
            <a:r>
              <a:rPr lang="ru-RU" altLang="ru-RU" sz="3000" b="1" dirty="0" err="1"/>
              <a:t>яскраво-червоні</a:t>
            </a:r>
            <a:r>
              <a:rPr lang="ru-RU" altLang="ru-RU" sz="3000" b="1" dirty="0"/>
              <a:t>, овально-</a:t>
            </a:r>
            <a:r>
              <a:rPr lang="ru-RU" altLang="ru-RU" sz="3000" b="1" dirty="0" err="1"/>
              <a:t>довгасті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ягоди</a:t>
            </a:r>
            <a:r>
              <a:rPr lang="ru-RU" altLang="ru-RU" sz="3000" b="1" dirty="0"/>
              <a:t>, </a:t>
            </a:r>
            <a:r>
              <a:rPr lang="ru-RU" altLang="ru-RU" sz="3000" b="1" dirty="0" err="1"/>
              <a:t>солодкі</a:t>
            </a:r>
            <a:r>
              <a:rPr lang="ru-RU" altLang="ru-RU" sz="3000" b="1" dirty="0"/>
              <a:t> на смак. </a:t>
            </a:r>
            <a:r>
              <a:rPr lang="ru-RU" altLang="ru-RU" sz="3000" b="1" dirty="0" err="1"/>
              <a:t>Кілька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з’їдених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ягід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можуть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спричинити</a:t>
            </a:r>
            <a:r>
              <a:rPr lang="ru-RU" altLang="ru-RU" sz="3000" b="1" dirty="0"/>
              <a:t> смерть.  </a:t>
            </a:r>
            <a:r>
              <a:rPr lang="ru-RU" altLang="ru-RU" sz="3000" b="1" dirty="0" err="1"/>
              <a:t>Квіти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подібні</a:t>
            </a:r>
            <a:r>
              <a:rPr lang="ru-RU" altLang="ru-RU" sz="3000" b="1" dirty="0"/>
              <a:t> до </a:t>
            </a:r>
            <a:r>
              <a:rPr lang="ru-RU" altLang="ru-RU" sz="3000" b="1" dirty="0" err="1"/>
              <a:t>бузку</a:t>
            </a:r>
            <a:r>
              <a:rPr lang="ru-RU" altLang="ru-RU" sz="3000" b="1" dirty="0"/>
              <a:t> і </a:t>
            </a:r>
            <a:r>
              <a:rPr lang="ru-RU" altLang="ru-RU" sz="3000" b="1" dirty="0" err="1"/>
              <a:t>мають</a:t>
            </a:r>
            <a:r>
              <a:rPr lang="ru-RU" altLang="ru-RU" sz="3000" b="1" dirty="0"/>
              <a:t> тонкий аромат, схожий на запах </a:t>
            </a:r>
            <a:r>
              <a:rPr lang="ru-RU" altLang="ru-RU" sz="3000" b="1" dirty="0" err="1"/>
              <a:t>гіацинта</a:t>
            </a:r>
            <a:endParaRPr lang="ru-RU" altLang="ru-RU" sz="3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360863"/>
            <a:ext cx="24034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6050" y="4356100"/>
            <a:ext cx="2401888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Otravlenie_volchimi_yagodami_priznaki-_simptomi-_lechen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8" y="4324350"/>
            <a:ext cx="2595562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0290" y="73506"/>
            <a:ext cx="8271420" cy="1013800"/>
          </a:xfrm>
        </p:spPr>
        <p:txBody>
          <a:bodyPr rtlCol="0" anchor="b">
            <a:normAutofit/>
          </a:bodyPr>
          <a:lstStyle/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ЖИМОЛОСТЬ 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4294967295"/>
          </p:nvPr>
        </p:nvSpPr>
        <p:spPr>
          <a:xfrm>
            <a:off x="436563" y="1341438"/>
            <a:ext cx="8272462" cy="2592387"/>
          </a:xfrm>
        </p:spPr>
        <p:txBody>
          <a:bodyPr anchor="ctr"/>
          <a:lstStyle/>
          <a:p>
            <a:pPr marL="0" indent="0" defTabSz="457200" eaLnBrk="1" hangingPunct="1">
              <a:buFont typeface="Wingdings" pitchFamily="2" charset="2"/>
              <a:buNone/>
              <a:defRPr/>
            </a:pPr>
            <a:r>
              <a:rPr lang="ru-RU" altLang="ru-RU" b="1" dirty="0"/>
              <a:t>Кущ </a:t>
            </a:r>
            <a:r>
              <a:rPr lang="ru-RU" altLang="ru-RU" b="1" dirty="0" err="1"/>
              <a:t>заввишки</a:t>
            </a:r>
            <a:r>
              <a:rPr lang="ru-RU" altLang="ru-RU" b="1" dirty="0"/>
              <a:t> до </a:t>
            </a:r>
            <a:r>
              <a:rPr lang="ru-RU" altLang="ru-RU" b="1" dirty="0" err="1"/>
              <a:t>двох</a:t>
            </a:r>
            <a:r>
              <a:rPr lang="ru-RU" altLang="ru-RU" b="1" dirty="0"/>
              <a:t> </a:t>
            </a:r>
            <a:r>
              <a:rPr lang="ru-RU" altLang="ru-RU" b="1" dirty="0" err="1"/>
              <a:t>метрів</a:t>
            </a:r>
            <a:r>
              <a:rPr lang="ru-RU" altLang="ru-RU" b="1" dirty="0"/>
              <a:t>.  Темно-</a:t>
            </a:r>
            <a:r>
              <a:rPr lang="ru-RU" altLang="ru-RU" b="1" dirty="0" err="1"/>
              <a:t>червоні</a:t>
            </a:r>
            <a:r>
              <a:rPr lang="ru-RU" altLang="ru-RU" b="1" dirty="0"/>
              <a:t> </a:t>
            </a:r>
            <a:r>
              <a:rPr lang="ru-RU" altLang="ru-RU" b="1" dirty="0" err="1"/>
              <a:t>ягоди</a:t>
            </a:r>
            <a:r>
              <a:rPr lang="ru-RU" altLang="ru-RU" b="1" dirty="0"/>
              <a:t> </a:t>
            </a:r>
            <a:r>
              <a:rPr lang="ru-RU" altLang="ru-RU" b="1" dirty="0" err="1"/>
              <a:t>сидять</a:t>
            </a:r>
            <a:r>
              <a:rPr lang="ru-RU" altLang="ru-RU" b="1" dirty="0"/>
              <a:t> попарно, так само </a:t>
            </a:r>
            <a:r>
              <a:rPr lang="ru-RU" altLang="ru-RU" b="1" dirty="0" err="1"/>
              <a:t>розташовані</a:t>
            </a:r>
            <a:r>
              <a:rPr lang="ru-RU" altLang="ru-RU" b="1" dirty="0"/>
              <a:t> і </a:t>
            </a:r>
            <a:r>
              <a:rPr lang="ru-RU" altLang="ru-RU" b="1" dirty="0" err="1"/>
              <a:t>квіти</a:t>
            </a:r>
            <a:r>
              <a:rPr lang="ru-RU" altLang="ru-RU" b="1" dirty="0"/>
              <a:t> (</a:t>
            </a:r>
            <a:r>
              <a:rPr lang="ru-RU" altLang="ru-RU" b="1" dirty="0" err="1"/>
              <a:t>травень</a:t>
            </a:r>
            <a:r>
              <a:rPr lang="ru-RU" altLang="ru-RU" b="1" dirty="0"/>
              <a:t>-червень), </a:t>
            </a:r>
            <a:r>
              <a:rPr lang="ru-RU" altLang="ru-RU" b="1" dirty="0" err="1"/>
              <a:t>що</a:t>
            </a:r>
            <a:r>
              <a:rPr lang="ru-RU" altLang="ru-RU" b="1" dirty="0"/>
              <a:t> </a:t>
            </a:r>
            <a:r>
              <a:rPr lang="ru-RU" altLang="ru-RU" b="1" dirty="0" err="1"/>
              <a:t>мають</a:t>
            </a:r>
            <a:r>
              <a:rPr lang="ru-RU" altLang="ru-RU" b="1" dirty="0"/>
              <a:t> </a:t>
            </a:r>
            <a:r>
              <a:rPr lang="ru-RU" altLang="ru-RU" b="1" dirty="0" err="1"/>
              <a:t>жовто-білий</a:t>
            </a:r>
            <a:r>
              <a:rPr lang="ru-RU" altLang="ru-RU" b="1" dirty="0"/>
              <a:t> </a:t>
            </a:r>
            <a:r>
              <a:rPr lang="ru-RU" altLang="ru-RU" b="1" dirty="0" err="1"/>
              <a:t>колір</a:t>
            </a:r>
            <a:r>
              <a:rPr lang="ru-RU" alt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4149725"/>
            <a:ext cx="2520950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933825"/>
            <a:ext cx="2789238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076700"/>
            <a:ext cx="2655888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ChangeArrowheads="1"/>
          </p:cNvSpPr>
          <p:nvPr/>
        </p:nvSpPr>
        <p:spPr>
          <a:xfrm>
            <a:off x="125413" y="0"/>
            <a:ext cx="8893175" cy="704691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endParaRPr lang="ru-RU" altLang="ru-RU" sz="20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000" dirty="0"/>
              <a:t>                                 </a:t>
            </a:r>
            <a:r>
              <a:rPr lang="ru-RU" altLang="ru-RU" sz="4400" dirty="0"/>
              <a:t> </a:t>
            </a:r>
            <a:r>
              <a:rPr lang="ru-RU" altLang="ru-RU" sz="4800" b="1" dirty="0"/>
              <a:t>БОРЩІВНИК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err="1"/>
              <a:t>Борщівник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також</a:t>
            </a:r>
            <a:r>
              <a:rPr lang="ru-RU" altLang="ru-RU" sz="2800" dirty="0"/>
              <a:t> є </a:t>
            </a:r>
            <a:r>
              <a:rPr lang="ru-RU" altLang="ru-RU" sz="2800" dirty="0" err="1"/>
              <a:t>контактним</a:t>
            </a:r>
            <a:r>
              <a:rPr lang="ru-RU" altLang="ru-RU" sz="2800" dirty="0"/>
              <a:t> і </a:t>
            </a:r>
            <a:r>
              <a:rPr lang="ru-RU" altLang="ru-RU" sz="2800" dirty="0" err="1"/>
              <a:t>дихальним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алергеном</a:t>
            </a:r>
            <a:r>
              <a:rPr lang="ru-RU" altLang="ru-RU" sz="2800" dirty="0"/>
              <a:t> і </a:t>
            </a:r>
            <a:r>
              <a:rPr lang="ru-RU" altLang="ru-RU" sz="2800" dirty="0" err="1"/>
              <a:t>має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сильний</a:t>
            </a:r>
            <a:r>
              <a:rPr lang="ru-RU" altLang="ru-RU" sz="2800" dirty="0"/>
              <a:t> запах, </a:t>
            </a:r>
            <a:r>
              <a:rPr lang="ru-RU" altLang="ru-RU" sz="2800" dirty="0" err="1"/>
              <a:t>який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відчувається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вже</a:t>
            </a:r>
            <a:r>
              <a:rPr lang="ru-RU" altLang="ru-RU" sz="2800" dirty="0"/>
              <a:t> в </a:t>
            </a:r>
            <a:r>
              <a:rPr lang="ru-RU" altLang="ru-RU" sz="2800" dirty="0" err="1"/>
              <a:t>п'яти</a:t>
            </a:r>
            <a:r>
              <a:rPr lang="ru-RU" altLang="ru-RU" sz="2800" dirty="0"/>
              <a:t> метрах </a:t>
            </a:r>
            <a:r>
              <a:rPr lang="ru-RU" altLang="ru-RU" sz="2800" dirty="0" err="1"/>
              <a:t>від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рослини</a:t>
            </a:r>
            <a:r>
              <a:rPr lang="ru-RU" altLang="ru-RU" sz="2800" dirty="0"/>
              <a:t>.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/>
              <a:t>При </a:t>
            </a:r>
            <a:r>
              <a:rPr lang="ru-RU" altLang="ru-RU" sz="2800" dirty="0" err="1"/>
              <a:t>дотику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викликає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сильні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опіки</a:t>
            </a:r>
            <a:r>
              <a:rPr lang="ru-RU" altLang="ru-RU" sz="2800" dirty="0"/>
              <a:t>. </a:t>
            </a:r>
            <a:r>
              <a:rPr lang="ru-RU" altLang="ru-RU" sz="2800" dirty="0" err="1"/>
              <a:t>Піднімається</a:t>
            </a:r>
            <a:r>
              <a:rPr lang="ru-RU" altLang="ru-RU" sz="2800" dirty="0"/>
              <a:t> температура, </a:t>
            </a:r>
            <a:r>
              <a:rPr lang="ru-RU" altLang="ru-RU" sz="2800" dirty="0" err="1"/>
              <a:t>починається</a:t>
            </a:r>
            <a:r>
              <a:rPr lang="ru-RU" altLang="ru-RU" sz="2800" dirty="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/>
              <a:t>лихоманка, </a:t>
            </a:r>
            <a:r>
              <a:rPr lang="ru-RU" altLang="ru-RU" sz="2800" dirty="0" err="1"/>
              <a:t>з’являються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виразки</a:t>
            </a:r>
            <a:r>
              <a:rPr lang="ru-RU" altLang="ru-RU" sz="2800" dirty="0"/>
              <a:t>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err="1"/>
              <a:t>Після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лікування</a:t>
            </a:r>
            <a:r>
              <a:rPr lang="ru-RU" altLang="ru-RU" sz="2800" dirty="0"/>
              <a:t> на </a:t>
            </a:r>
            <a:r>
              <a:rPr lang="ru-RU" altLang="ru-RU" sz="2800" dirty="0" err="1"/>
              <a:t>їх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місці</a:t>
            </a:r>
            <a:r>
              <a:rPr lang="ru-RU" altLang="ru-RU" sz="2800" dirty="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err="1"/>
              <a:t>залишаються</a:t>
            </a:r>
            <a:r>
              <a:rPr lang="ru-RU" altLang="ru-RU" sz="2800" dirty="0"/>
              <a:t> </a:t>
            </a:r>
            <a:r>
              <a:rPr lang="ru-RU" altLang="ru-RU" sz="2800" dirty="0" err="1"/>
              <a:t>темні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плями</a:t>
            </a:r>
            <a:r>
              <a:rPr lang="ru-RU" altLang="ru-RU" sz="2800" dirty="0"/>
              <a:t>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err="1"/>
              <a:t>Можливі</a:t>
            </a:r>
            <a:r>
              <a:rPr lang="ru-RU" altLang="ru-RU" sz="2800" dirty="0"/>
              <a:t> і </a:t>
            </a:r>
            <a:r>
              <a:rPr lang="ru-RU" altLang="ru-RU" sz="2800" dirty="0" err="1"/>
              <a:t>смертельні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випадки</a:t>
            </a:r>
            <a:r>
              <a:rPr lang="ru-RU" altLang="ru-RU" sz="2800" dirty="0"/>
              <a:t>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 err="1"/>
              <a:t>після</a:t>
            </a:r>
            <a:r>
              <a:rPr lang="ru-RU" altLang="ru-RU" sz="2800" dirty="0"/>
              <a:t> контакту з </a:t>
            </a:r>
            <a:r>
              <a:rPr lang="ru-RU" altLang="ru-RU" sz="2800" dirty="0" err="1"/>
              <a:t>борщівником</a:t>
            </a:r>
            <a:r>
              <a:rPr lang="ru-RU" altLang="ru-RU" sz="2800" dirty="0"/>
              <a:t>. 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ru-RU" altLang="ru-RU" sz="2800" dirty="0"/>
              <a:t>Особливо, </a:t>
            </a:r>
            <a:r>
              <a:rPr lang="ru-RU" altLang="ru-RU" sz="2800" dirty="0" err="1"/>
              <a:t>якщо</a:t>
            </a:r>
            <a:r>
              <a:rPr lang="ru-RU" altLang="ru-RU" sz="2800" dirty="0"/>
              <a:t> </a:t>
            </a:r>
            <a:r>
              <a:rPr lang="ru-RU" altLang="ru-RU" sz="2800" dirty="0" err="1"/>
              <a:t>вражаються</a:t>
            </a:r>
            <a:r>
              <a:rPr lang="ru-RU" altLang="ru-RU" sz="2800" dirty="0"/>
              <a:t> рот </a:t>
            </a:r>
            <a:r>
              <a:rPr lang="ru-RU" altLang="ru-RU" sz="2800" dirty="0" err="1"/>
              <a:t>чи</a:t>
            </a:r>
            <a:r>
              <a:rPr lang="ru-RU" altLang="ru-RU" sz="2800" dirty="0"/>
              <a:t> горло. 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3763" y="34417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211</TotalTime>
  <Words>752</Words>
  <Application>Microsoft Office PowerPoint</Application>
  <PresentationFormat>Екран (4:3)</PresentationFormat>
  <Paragraphs>109</Paragraphs>
  <Slides>17</Slides>
  <Notes>17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Times New Roman</vt:lpstr>
      <vt:lpstr>Wingdings</vt:lpstr>
      <vt:lpstr>Текстура</vt:lpstr>
      <vt:lpstr>Отруйні рослини України</vt:lpstr>
      <vt:lpstr>СИНОПТИЧНА ХВИЛИНКА</vt:lpstr>
      <vt:lpstr>Гострі отруєння рослинами трапляються зазвичай у теплу пору року при вживанні у їжу невідомих рослин. Іноді таке трапляється при самолікуванні екстрактами чи відварами трав. </vt:lpstr>
      <vt:lpstr>   </vt:lpstr>
      <vt:lpstr>ДУРМАН</vt:lpstr>
      <vt:lpstr>Презентація PowerPoint</vt:lpstr>
      <vt:lpstr>ВОВЧЕ ЛИКО </vt:lpstr>
      <vt:lpstr>ЖИМОЛОСТЬ </vt:lpstr>
      <vt:lpstr>Презентація PowerPoint</vt:lpstr>
      <vt:lpstr>БЛЕКОТА ЧОРНА</vt:lpstr>
      <vt:lpstr>БЕЛАДОННА ЗВИЧАЙНА</vt:lpstr>
      <vt:lpstr>КОНВАЛІЯ ТРАВНЕВА</vt:lpstr>
      <vt:lpstr>ЧИСТОТІЛ ЗВИЧАЙНИЙ</vt:lpstr>
      <vt:lpstr>Презентація PowerPoint</vt:lpstr>
      <vt:lpstr>ВІКТОРИНА</vt:lpstr>
      <vt:lpstr>Презентація PowerPoint</vt:lpstr>
      <vt:lpstr>Пам`ятай !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user</cp:lastModifiedBy>
  <cp:revision>9</cp:revision>
  <dcterms:created xsi:type="dcterms:W3CDTF">2018-04-17T15:02:26Z</dcterms:created>
  <dcterms:modified xsi:type="dcterms:W3CDTF">2022-05-19T09:18:04Z</dcterms:modified>
</cp:coreProperties>
</file>