
<file path=[Content_Types].xml><?xml version="1.0" encoding="utf-8"?>
<Types xmlns="http://schemas.openxmlformats.org/package/2006/content-types">
  <Default Extension="bmp" ContentType="image/bmp"/>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60" r:id="rId4"/>
    <p:sldId id="258" r:id="rId5"/>
    <p:sldId id="261" r:id="rId6"/>
    <p:sldId id="262" r:id="rId7"/>
    <p:sldId id="263" r:id="rId8"/>
    <p:sldId id="259" r:id="rId9"/>
    <p:sldId id="264" r:id="rId10"/>
    <p:sldId id="265" r:id="rId11"/>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1DB3"/>
    <a:srgbClr val="EFCE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image" Target="../media/image5.jpg"/><Relationship Id="rId5" Type="http://schemas.openxmlformats.org/officeDocument/2006/relationships/package" Target="../embeddings/Microsoft_Excel_Worksheet.xlsx"/><Relationship Id="rId4" Type="http://schemas.openxmlformats.org/officeDocument/2006/relationships/image" Target="../media/image8.bmp"/></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uk-U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Лист1!$B$1</c:f>
              <c:strCache>
                <c:ptCount val="1"/>
                <c:pt idx="0">
                  <c:v>Продажи</c:v>
                </c:pt>
              </c:strCache>
            </c:strRef>
          </c:tx>
          <c:dPt>
            <c:idx val="0"/>
            <c:bubble3D val="0"/>
            <c:spPr>
              <a:blipFill dpi="0" rotWithShape="1">
                <a:blip xmlns:r="http://schemas.openxmlformats.org/officeDocument/2006/relationships" r:embed="rId1">
                  <a:extLst>
                    <a:ext uri="{28A0092B-C50C-407E-A947-70E740481C1C}">
                      <a14:useLocalDpi xmlns:a14="http://schemas.microsoft.com/office/drawing/2010/main" val="0"/>
                    </a:ext>
                  </a:extLst>
                </a:blip>
                <a:srcRect/>
                <a:stretch>
                  <a:fillRect/>
                </a:stretch>
              </a:blipFill>
            </c:spPr>
            <c:extLst>
              <c:ext xmlns:c16="http://schemas.microsoft.com/office/drawing/2014/chart" uri="{C3380CC4-5D6E-409C-BE32-E72D297353CC}">
                <c16:uniqueId val="{00000001-6A35-4F7C-B98D-D3CE320282AC}"/>
              </c:ext>
            </c:extLst>
          </c:dPt>
          <c:dPt>
            <c:idx val="1"/>
            <c:bubble3D val="0"/>
            <c:spPr>
              <a:blipFill dpi="0" rotWithShape="1">
                <a:blip xmlns:r="http://schemas.openxmlformats.org/officeDocument/2006/relationships" r:embed="rId2">
                  <a:extLst>
                    <a:ext uri="{28A0092B-C50C-407E-A947-70E740481C1C}">
                      <a14:useLocalDpi xmlns:a14="http://schemas.microsoft.com/office/drawing/2010/main" val="0"/>
                    </a:ext>
                  </a:extLst>
                </a:blip>
                <a:srcRect/>
                <a:stretch>
                  <a:fillRect/>
                </a:stretch>
              </a:blipFill>
            </c:spPr>
            <c:extLst>
              <c:ext xmlns:c16="http://schemas.microsoft.com/office/drawing/2014/chart" uri="{C3380CC4-5D6E-409C-BE32-E72D297353CC}">
                <c16:uniqueId val="{00000003-6A35-4F7C-B98D-D3CE320282AC}"/>
              </c:ext>
            </c:extLst>
          </c:dPt>
          <c:dPt>
            <c:idx val="2"/>
            <c:bubble3D val="0"/>
            <c:spPr>
              <a:blipFill dpi="0" rotWithShape="1">
                <a:blip xmlns:r="http://schemas.openxmlformats.org/officeDocument/2006/relationships" r:embed="rId3">
                  <a:extLst>
                    <a:ext uri="{28A0092B-C50C-407E-A947-70E740481C1C}">
                      <a14:useLocalDpi xmlns:a14="http://schemas.microsoft.com/office/drawing/2010/main" val="0"/>
                    </a:ext>
                  </a:extLst>
                </a:blip>
                <a:srcRect/>
                <a:stretch>
                  <a:fillRect/>
                </a:stretch>
              </a:blipFill>
            </c:spPr>
            <c:extLst>
              <c:ext xmlns:c16="http://schemas.microsoft.com/office/drawing/2014/chart" uri="{C3380CC4-5D6E-409C-BE32-E72D297353CC}">
                <c16:uniqueId val="{00000005-6A35-4F7C-B98D-D3CE320282AC}"/>
              </c:ext>
            </c:extLst>
          </c:dPt>
          <c:dPt>
            <c:idx val="3"/>
            <c:bubble3D val="0"/>
            <c:spPr>
              <a:blipFill dpi="0" rotWithShape="1">
                <a:blip xmlns:r="http://schemas.openxmlformats.org/officeDocument/2006/relationships" r:embed="rId4">
                  <a:extLst>
                    <a:ext uri="{28A0092B-C50C-407E-A947-70E740481C1C}">
                      <a14:useLocalDpi xmlns:a14="http://schemas.microsoft.com/office/drawing/2010/main" val="0"/>
                    </a:ext>
                  </a:extLst>
                </a:blip>
                <a:srcRect/>
                <a:stretch>
                  <a:fillRect/>
                </a:stretch>
              </a:blipFill>
            </c:spPr>
            <c:extLst>
              <c:ext xmlns:c16="http://schemas.microsoft.com/office/drawing/2014/chart" uri="{C3380CC4-5D6E-409C-BE32-E72D297353CC}">
                <c16:uniqueId val="{00000007-6A35-4F7C-B98D-D3CE320282AC}"/>
              </c:ext>
            </c:extLst>
          </c:dPt>
          <c:dLbls>
            <c:dLbl>
              <c:idx val="0"/>
              <c:layout>
                <c:manualLayout>
                  <c:x val="5.8403169849814668E-2"/>
                  <c:y val="7.5184916855873599E-2"/>
                </c:manualLayout>
              </c:layout>
              <c:tx>
                <c:rich>
                  <a:bodyPr/>
                  <a:lstStyle/>
                  <a:p>
                    <a:r>
                      <a:rPr lang="uk-UA" dirty="0"/>
                      <a:t>50% спосіб життя</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A35-4F7C-B98D-D3CE320282AC}"/>
                </c:ext>
              </c:extLst>
            </c:dLbl>
            <c:dLbl>
              <c:idx val="1"/>
              <c:layout>
                <c:manualLayout>
                  <c:x val="-9.0136323236812074E-2"/>
                  <c:y val="-6.527756696830242E-2"/>
                </c:manualLayout>
              </c:layout>
              <c:tx>
                <c:rich>
                  <a:bodyPr/>
                  <a:lstStyle/>
                  <a:p>
                    <a:r>
                      <a:rPr lang="uk-UA" dirty="0"/>
                      <a:t>20%</a:t>
                    </a:r>
                    <a:r>
                      <a:rPr lang="uk-UA" baseline="0" dirty="0"/>
                      <a:t> екології</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A35-4F7C-B98D-D3CE320282AC}"/>
                </c:ext>
              </c:extLst>
            </c:dLbl>
            <c:dLbl>
              <c:idx val="2"/>
              <c:layout>
                <c:manualLayout>
                  <c:x val="-0.11706767429881529"/>
                  <c:y val="5.2157350278764017E-2"/>
                </c:manualLayout>
              </c:layout>
              <c:tx>
                <c:rich>
                  <a:bodyPr/>
                  <a:lstStyle/>
                  <a:p>
                    <a:r>
                      <a:rPr lang="uk-UA" dirty="0"/>
                      <a:t>20%</a:t>
                    </a:r>
                    <a:r>
                      <a:rPr lang="uk-UA" baseline="0" dirty="0"/>
                      <a:t> спадковості</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A35-4F7C-B98D-D3CE320282AC}"/>
                </c:ext>
              </c:extLst>
            </c:dLbl>
            <c:dLbl>
              <c:idx val="3"/>
              <c:layout>
                <c:manualLayout>
                  <c:x val="-0.15344191554473746"/>
                  <c:y val="4.384293763916685E-2"/>
                </c:manualLayout>
              </c:layout>
              <c:tx>
                <c:rich>
                  <a:bodyPr/>
                  <a:lstStyle/>
                  <a:p>
                    <a:r>
                      <a:rPr lang="uk-UA" dirty="0"/>
                      <a:t>10%</a:t>
                    </a:r>
                    <a:r>
                      <a:rPr lang="uk-UA" baseline="0" dirty="0"/>
                      <a:t> рівень медицини</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A35-4F7C-B98D-D3CE320282AC}"/>
                </c:ext>
              </c:extLst>
            </c:dLbl>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Лист1!$A$2:$A$5</c:f>
              <c:strCache>
                <c:ptCount val="4"/>
                <c:pt idx="0">
                  <c:v>Кв. 1</c:v>
                </c:pt>
                <c:pt idx="1">
                  <c:v>Кв. 2</c:v>
                </c:pt>
                <c:pt idx="2">
                  <c:v>Кв. 3</c:v>
                </c:pt>
                <c:pt idx="3">
                  <c:v>Кв. 4</c:v>
                </c:pt>
              </c:strCache>
            </c:strRef>
          </c:cat>
          <c:val>
            <c:numRef>
              <c:f>Лист1!$B$2:$B$5</c:f>
              <c:numCache>
                <c:formatCode>General</c:formatCode>
                <c:ptCount val="4"/>
                <c:pt idx="0">
                  <c:v>8.1999999999999993</c:v>
                </c:pt>
                <c:pt idx="1">
                  <c:v>3.2</c:v>
                </c:pt>
                <c:pt idx="2">
                  <c:v>3.2</c:v>
                </c:pt>
                <c:pt idx="3">
                  <c:v>1.2</c:v>
                </c:pt>
              </c:numCache>
            </c:numRef>
          </c:val>
          <c:extLst>
            <c:ext xmlns:c16="http://schemas.microsoft.com/office/drawing/2014/chart" uri="{C3380CC4-5D6E-409C-BE32-E72D297353CC}">
              <c16:uniqueId val="{00000000-AD4D-EF43-8F26-236E7C1F49E8}"/>
            </c:ext>
          </c:extLst>
        </c:ser>
        <c:dLbls>
          <c:showLegendKey val="0"/>
          <c:showVal val="0"/>
          <c:showCatName val="0"/>
          <c:showSerName val="0"/>
          <c:showPercent val="0"/>
          <c:showBubbleSize val="0"/>
          <c:showLeaderLines val="1"/>
        </c:dLbls>
        <c:firstSliceAng val="0"/>
      </c:pieChart>
    </c:plotArea>
    <c:plotVisOnly val="1"/>
    <c:dispBlanksAs val="gap"/>
    <c:showDLblsOverMax val="0"/>
  </c:chart>
  <c:spPr>
    <a:ln>
      <a:solidFill>
        <a:schemeClr val="bg2">
          <a:lumMod val="50000"/>
        </a:schemeClr>
      </a:solidFill>
    </a:ln>
  </c:spPr>
  <c:txPr>
    <a:bodyPr/>
    <a:lstStyle/>
    <a:p>
      <a:pPr>
        <a:defRPr sz="1800"/>
      </a:pPr>
      <a:endParaRPr lang="en-US"/>
    </a:p>
  </c:txPr>
  <c:externalData r:id="rId5">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57A350-E610-4255-BF34-ECC0EB83C793}" type="datetimeFigureOut">
              <a:rPr lang="en-US" smtClean="0"/>
              <a:t>5/5/2022</a:t>
            </a:fld>
            <a:endParaRPr lang="en-US"/>
          </a:p>
        </p:txBody>
      </p:sp>
      <p:sp>
        <p:nvSpPr>
          <p:cNvPr id="4" name="Місце для зображення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789ED8-EEE3-45FD-9BF5-C2EDC4A2399F}" type="slidenum">
              <a:rPr lang="en-US" smtClean="0"/>
              <a:t>‹№›</a:t>
            </a:fld>
            <a:endParaRPr lang="en-US"/>
          </a:p>
        </p:txBody>
      </p:sp>
    </p:spTree>
    <p:extLst>
      <p:ext uri="{BB962C8B-B14F-4D97-AF65-F5344CB8AC3E}">
        <p14:creationId xmlns:p14="http://schemas.microsoft.com/office/powerpoint/2010/main" val="8132323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en-US" dirty="0"/>
          </a:p>
        </p:txBody>
      </p:sp>
      <p:sp>
        <p:nvSpPr>
          <p:cNvPr id="4" name="Місце для номера слайда 3"/>
          <p:cNvSpPr>
            <a:spLocks noGrp="1"/>
          </p:cNvSpPr>
          <p:nvPr>
            <p:ph type="sldNum" sz="quarter" idx="5"/>
          </p:nvPr>
        </p:nvSpPr>
        <p:spPr/>
        <p:txBody>
          <a:bodyPr/>
          <a:lstStyle/>
          <a:p>
            <a:fld id="{1E789ED8-EEE3-45FD-9BF5-C2EDC4A2399F}" type="slidenum">
              <a:rPr lang="en-US" smtClean="0"/>
              <a:t>1</a:t>
            </a:fld>
            <a:endParaRPr lang="en-US"/>
          </a:p>
        </p:txBody>
      </p:sp>
    </p:spTree>
    <p:extLst>
      <p:ext uri="{BB962C8B-B14F-4D97-AF65-F5344CB8AC3E}">
        <p14:creationId xmlns:p14="http://schemas.microsoft.com/office/powerpoint/2010/main" val="2920179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ru-RU"/>
              <a:t>Образец заголовка</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994A2041-CAD9-421C-AC2D-BE76CB5255FB}" type="datetimeFigureOut">
              <a:rPr lang="uk-UA" smtClean="0"/>
              <a:t>05.05.2022</a:t>
            </a:fld>
            <a:endParaRPr lang="uk-U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uk-U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5BE6D443-D6F0-487D-8254-C7255AECFDEA}" type="slidenum">
              <a:rPr lang="uk-UA" smtClean="0"/>
              <a:t>‹№›</a:t>
            </a:fld>
            <a:endParaRPr lang="uk-U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994A2041-CAD9-421C-AC2D-BE76CB5255FB}" type="datetimeFigureOut">
              <a:rPr lang="uk-UA" smtClean="0"/>
              <a:t>05.05.2022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5BE6D443-D6F0-487D-8254-C7255AECFDEA}"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ru-RU"/>
              <a:t>Образец заголовка</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994A2041-CAD9-421C-AC2D-BE76CB5255FB}" type="datetimeFigureOut">
              <a:rPr lang="uk-UA" smtClean="0"/>
              <a:t>05.05.2022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5BE6D443-D6F0-487D-8254-C7255AECFDEA}"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94A2041-CAD9-421C-AC2D-BE76CB5255FB}" type="datetimeFigureOut">
              <a:rPr lang="uk-UA" smtClean="0"/>
              <a:t>05.05.2022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5BE6D443-D6F0-487D-8254-C7255AECFDEA}"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ru-RU"/>
              <a:t>Образец заголовка</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94A2041-CAD9-421C-AC2D-BE76CB5255FB}" type="datetimeFigureOut">
              <a:rPr lang="uk-UA" smtClean="0"/>
              <a:t>05.05.2022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5BE6D443-D6F0-487D-8254-C7255AECFDEA}"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5" name="Date Placeholder 4"/>
          <p:cNvSpPr>
            <a:spLocks noGrp="1"/>
          </p:cNvSpPr>
          <p:nvPr>
            <p:ph type="dt" sz="half" idx="10"/>
          </p:nvPr>
        </p:nvSpPr>
        <p:spPr/>
        <p:txBody>
          <a:bodyPr/>
          <a:lstStyle/>
          <a:p>
            <a:fld id="{994A2041-CAD9-421C-AC2D-BE76CB5255FB}" type="datetimeFigureOut">
              <a:rPr lang="uk-UA" smtClean="0"/>
              <a:t>05.05.2022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5BE6D443-D6F0-487D-8254-C7255AECFDEA}" type="slidenum">
              <a:rPr lang="uk-UA" smtClean="0"/>
              <a:t>‹№›</a:t>
            </a:fld>
            <a:endParaRPr lang="uk-UA"/>
          </a:p>
        </p:txBody>
      </p:sp>
      <p:sp>
        <p:nvSpPr>
          <p:cNvPr id="9" name="Content Placeholder 8"/>
          <p:cNvSpPr>
            <a:spLocks noGrp="1"/>
          </p:cNvSpPr>
          <p:nvPr>
            <p:ph sz="quarter" idx="13"/>
          </p:nvPr>
        </p:nvSpPr>
        <p:spPr>
          <a:xfrm>
            <a:off x="1042416" y="2313432"/>
            <a:ext cx="3419856" cy="349300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994A2041-CAD9-421C-AC2D-BE76CB5255FB}" type="datetimeFigureOut">
              <a:rPr lang="uk-UA" smtClean="0"/>
              <a:t>05.05.2022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5BE6D443-D6F0-487D-8254-C7255AECFDEA}"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994A2041-CAD9-421C-AC2D-BE76CB5255FB}" type="datetimeFigureOut">
              <a:rPr lang="uk-UA" smtClean="0"/>
              <a:t>05.05.2022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5BE6D443-D6F0-487D-8254-C7255AECFDEA}"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4A2041-CAD9-421C-AC2D-BE76CB5255FB}" type="datetimeFigureOut">
              <a:rPr lang="uk-UA" smtClean="0"/>
              <a:t>05.05.2022</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5BE6D443-D6F0-487D-8254-C7255AECFDEA}"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94A2041-CAD9-421C-AC2D-BE76CB5255FB}" type="datetimeFigureOut">
              <a:rPr lang="uk-UA" smtClean="0"/>
              <a:t>05.05.2022</a:t>
            </a:fld>
            <a:endParaRPr lang="uk-UA"/>
          </a:p>
        </p:txBody>
      </p:sp>
      <p:sp>
        <p:nvSpPr>
          <p:cNvPr id="7" name="Slide Number Placeholder 6"/>
          <p:cNvSpPr>
            <a:spLocks noGrp="1"/>
          </p:cNvSpPr>
          <p:nvPr>
            <p:ph type="sldNum" sz="quarter" idx="12"/>
          </p:nvPr>
        </p:nvSpPr>
        <p:spPr/>
        <p:txBody>
          <a:bodyPr/>
          <a:lstStyle/>
          <a:p>
            <a:fld id="{5BE6D443-D6F0-487D-8254-C7255AECFDEA}" type="slidenum">
              <a:rPr lang="uk-UA" smtClean="0"/>
              <a:t>‹№›</a:t>
            </a:fld>
            <a:endParaRPr lang="uk-U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uk-U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ru-RU"/>
              <a:t>Образец заголовка</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ru-RU"/>
              <a:t>Образец заголовка</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994A2041-CAD9-421C-AC2D-BE76CB5255FB}" type="datetimeFigureOut">
              <a:rPr lang="uk-UA" smtClean="0"/>
              <a:t>05.05.2022</a:t>
            </a:fld>
            <a:endParaRPr lang="uk-U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uk-UA"/>
          </a:p>
        </p:txBody>
      </p:sp>
      <p:sp>
        <p:nvSpPr>
          <p:cNvPr id="7" name="Slide Number Placeholder 6"/>
          <p:cNvSpPr>
            <a:spLocks noGrp="1"/>
          </p:cNvSpPr>
          <p:nvPr>
            <p:ph type="sldNum" sz="quarter" idx="12"/>
          </p:nvPr>
        </p:nvSpPr>
        <p:spPr/>
        <p:txBody>
          <a:bodyPr/>
          <a:lstStyle/>
          <a:p>
            <a:fld id="{5BE6D443-D6F0-487D-8254-C7255AECFDEA}" type="slidenum">
              <a:rPr lang="uk-UA" smtClean="0"/>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994A2041-CAD9-421C-AC2D-BE76CB5255FB}" type="datetimeFigureOut">
              <a:rPr lang="uk-UA" smtClean="0"/>
              <a:t>05.05.2022</a:t>
            </a:fld>
            <a:endParaRPr lang="uk-U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uk-U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5BE6D443-D6F0-487D-8254-C7255AECFDEA}"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95536" y="1674674"/>
            <a:ext cx="7704856" cy="1754326"/>
          </a:xfrm>
          <a:prstGeom prst="rect">
            <a:avLst/>
          </a:prstGeom>
          <a:noFill/>
        </p:spPr>
        <p:txBody>
          <a:bodyPr wrap="square" rtlCol="0">
            <a:spAutoFit/>
          </a:bodyPr>
          <a:lstStyle/>
          <a:p>
            <a:r>
              <a:rPr lang="uk-UA"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ЗДОРОВ</a:t>
            </a:r>
            <a:r>
              <a:rPr lang="en-US"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r>
              <a:rPr lang="uk-UA" sz="36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Я</a:t>
            </a:r>
            <a:r>
              <a:rPr lang="uk-UA" sz="3200" dirty="0"/>
              <a:t> </a:t>
            </a:r>
            <a:r>
              <a:rPr lang="uk-UA"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r>
              <a:rPr lang="uk-UA" sz="3200" dirty="0"/>
              <a:t> </a:t>
            </a:r>
          </a:p>
          <a:p>
            <a:pPr algn="r"/>
            <a:r>
              <a:rPr lang="uk-UA"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ЦЕ</a:t>
            </a:r>
            <a:r>
              <a:rPr lang="uk-UA" sz="3200" dirty="0"/>
              <a:t> </a:t>
            </a:r>
            <a:r>
              <a:rPr lang="uk-UA" sz="36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ТВІЙ</a:t>
            </a:r>
            <a:r>
              <a:rPr lang="uk-UA" sz="32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r>
              <a:rPr lang="uk-UA"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НАЙДОРОЖЧИЙ</a:t>
            </a:r>
            <a:r>
              <a:rPr lang="uk-UA" sz="3200" dirty="0"/>
              <a:t> </a:t>
            </a:r>
          </a:p>
          <a:p>
            <a:pPr algn="ctr"/>
            <a:r>
              <a:rPr lang="uk-UA" sz="36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СКАРБ</a:t>
            </a:r>
          </a:p>
        </p:txBody>
      </p:sp>
      <p:sp>
        <p:nvSpPr>
          <p:cNvPr id="2" name="Прямокутник 1">
            <a:extLst>
              <a:ext uri="{FF2B5EF4-FFF2-40B4-BE49-F238E27FC236}">
                <a16:creationId xmlns:a16="http://schemas.microsoft.com/office/drawing/2014/main" id="{4C87E890-280B-4F93-B6D8-04417EC25237}"/>
              </a:ext>
            </a:extLst>
          </p:cNvPr>
          <p:cNvSpPr/>
          <p:nvPr/>
        </p:nvSpPr>
        <p:spPr>
          <a:xfrm>
            <a:off x="5004048" y="6309320"/>
            <a:ext cx="3560590" cy="369332"/>
          </a:xfrm>
          <a:prstGeom prst="rect">
            <a:avLst/>
          </a:prstGeom>
        </p:spPr>
        <p:txBody>
          <a:bodyPr wrap="none">
            <a:spAutoFit/>
          </a:bodyPr>
          <a:lstStyle/>
          <a:p>
            <a:r>
              <a:rPr lang="uk-UA" dirty="0"/>
              <a:t>Підготувала: Світлана ГАЄВА </a:t>
            </a:r>
          </a:p>
        </p:txBody>
      </p:sp>
    </p:spTree>
    <p:extLst>
      <p:ext uri="{BB962C8B-B14F-4D97-AF65-F5344CB8AC3E}">
        <p14:creationId xmlns:p14="http://schemas.microsoft.com/office/powerpoint/2010/main" val="248982807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1"/>
                                        </p:tgtEl>
                                        <p:attrNameLst>
                                          <p:attrName>style.visibility</p:attrName>
                                        </p:attrNameLst>
                                      </p:cBhvr>
                                      <p:to>
                                        <p:strVal val="visible"/>
                                      </p:to>
                                    </p:set>
                                    <p:anim by="(-#ppt_w*2)" calcmode="lin" valueType="num">
                                      <p:cBhvr rctx="PPT">
                                        <p:cTn id="7" dur="500" autoRev="1" fill="hold">
                                          <p:stCondLst>
                                            <p:cond delay="0"/>
                                          </p:stCondLst>
                                        </p:cTn>
                                        <p:tgtEl>
                                          <p:spTgt spid="11"/>
                                        </p:tgtEl>
                                        <p:attrNameLst>
                                          <p:attrName>ppt_w</p:attrName>
                                        </p:attrNameLst>
                                      </p:cBhvr>
                                    </p:anim>
                                    <p:anim by="(#ppt_w*0.50)" calcmode="lin" valueType="num">
                                      <p:cBhvr>
                                        <p:cTn id="8" dur="500" decel="50000" autoRev="1" fill="hold">
                                          <p:stCondLst>
                                            <p:cond delay="0"/>
                                          </p:stCondLst>
                                        </p:cTn>
                                        <p:tgtEl>
                                          <p:spTgt spid="11"/>
                                        </p:tgtEl>
                                        <p:attrNameLst>
                                          <p:attrName>ppt_x</p:attrName>
                                        </p:attrNameLst>
                                      </p:cBhvr>
                                    </p:anim>
                                    <p:anim from="(-#ppt_h/2)" to="(#ppt_y)" calcmode="lin" valueType="num">
                                      <p:cBhvr>
                                        <p:cTn id="9" dur="1000" fill="hold">
                                          <p:stCondLst>
                                            <p:cond delay="0"/>
                                          </p:stCondLst>
                                        </p:cTn>
                                        <p:tgtEl>
                                          <p:spTgt spid="11"/>
                                        </p:tgtEl>
                                        <p:attrNameLst>
                                          <p:attrName>ppt_y</p:attrName>
                                        </p:attrNameLst>
                                      </p:cBhvr>
                                    </p:anim>
                                    <p:animRot by="21600000">
                                      <p:cBhvr>
                                        <p:cTn id="10" dur="1000" fill="hold">
                                          <p:stCondLst>
                                            <p:cond delay="0"/>
                                          </p:stCondLst>
                                        </p:cTn>
                                        <p:tgtEl>
                                          <p:spTgt spid="1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600353" y="794334"/>
            <a:ext cx="1872208" cy="504056"/>
          </a:xfrm>
          <a:prstGeom prst="rect">
            <a:avLst/>
          </a:prstGeom>
          <a:scene3d>
            <a:camera prst="isometricOffAxis2Left"/>
            <a:lightRig rig="threePt" dir="tl">
              <a:rot lat="0" lon="0" rev="20400000"/>
            </a:lightRig>
          </a:scene3d>
          <a:sp3d>
            <a:bevelT w="50800" h="12700" prst="softRound"/>
          </a:sp3d>
        </p:spPr>
        <p:style>
          <a:lnRef idx="1">
            <a:schemeClr val="accent3"/>
          </a:lnRef>
          <a:fillRef idx="3">
            <a:schemeClr val="accent3"/>
          </a:fillRef>
          <a:effectRef idx="2">
            <a:schemeClr val="accent3"/>
          </a:effectRef>
          <a:fontRef idx="minor">
            <a:schemeClr val="lt1"/>
          </a:fontRef>
        </p:style>
        <p:txBody>
          <a:bodyPr rtlCol="0" anchor="ctr">
            <a:sp3d extrusionH="57150">
              <a:bevelT w="38100" h="38100" prst="relaxedInset"/>
            </a:sp3d>
          </a:bodyPr>
          <a:lstStyle/>
          <a:p>
            <a:pPr algn="ctr"/>
            <a:r>
              <a:rPr lang="uk-UA" sz="2000" dirty="0">
                <a:solidFill>
                  <a:schemeClr val="tx1">
                    <a:lumMod val="95000"/>
                    <a:lumOff val="5000"/>
                  </a:schemeClr>
                </a:solidFill>
              </a:rPr>
              <a:t>7 ПОРАДА</a:t>
            </a:r>
          </a:p>
        </p:txBody>
      </p:sp>
      <p:sp>
        <p:nvSpPr>
          <p:cNvPr id="3" name="TextBox 2"/>
          <p:cNvSpPr txBox="1"/>
          <p:nvPr/>
        </p:nvSpPr>
        <p:spPr>
          <a:xfrm>
            <a:off x="539552" y="794334"/>
            <a:ext cx="6120680" cy="646331"/>
          </a:xfrm>
          <a:prstGeom prst="rect">
            <a:avLst/>
          </a:prstGeom>
          <a:noFill/>
        </p:spPr>
        <p:txBody>
          <a:bodyPr wrap="square" rtlCol="0">
            <a:spAutoFit/>
          </a:bodyPr>
          <a:lstStyle/>
          <a:p>
            <a:r>
              <a:rPr lang="uk-UA" dirty="0">
                <a:latin typeface="Arial" pitchFamily="34" charset="0"/>
                <a:cs typeface="Arial" pitchFamily="34" charset="0"/>
              </a:rPr>
              <a:t>частіше рухайся. Вченими доведено, що навіть вісім хвилин занять спортом у день продовжують життя.</a:t>
            </a:r>
          </a:p>
        </p:txBody>
      </p:sp>
      <p:sp>
        <p:nvSpPr>
          <p:cNvPr id="4" name="Прямоугольник 3"/>
          <p:cNvSpPr/>
          <p:nvPr/>
        </p:nvSpPr>
        <p:spPr>
          <a:xfrm>
            <a:off x="624186" y="1628800"/>
            <a:ext cx="1872208" cy="504056"/>
          </a:xfrm>
          <a:prstGeom prst="rect">
            <a:avLst/>
          </a:prstGeom>
          <a:scene3d>
            <a:camera prst="isometricOffAxis1Right"/>
            <a:lightRig rig="threePt" dir="tl">
              <a:rot lat="0" lon="0" rev="20400000"/>
            </a:lightRig>
          </a:scene3d>
          <a:sp3d>
            <a:bevelT w="50800" h="12700" prst="angle"/>
          </a:sp3d>
        </p:spPr>
        <p:style>
          <a:lnRef idx="1">
            <a:schemeClr val="accent3"/>
          </a:lnRef>
          <a:fillRef idx="3">
            <a:schemeClr val="accent3"/>
          </a:fillRef>
          <a:effectRef idx="2">
            <a:schemeClr val="accent3"/>
          </a:effectRef>
          <a:fontRef idx="minor">
            <a:schemeClr val="lt1"/>
          </a:fontRef>
        </p:style>
        <p:txBody>
          <a:bodyPr rtlCol="0" anchor="ctr">
            <a:sp3d extrusionH="57150">
              <a:bevelT w="38100" h="38100" prst="relaxedInset"/>
            </a:sp3d>
          </a:bodyPr>
          <a:lstStyle/>
          <a:p>
            <a:pPr algn="ctr"/>
            <a:r>
              <a:rPr lang="uk-UA" sz="2000" dirty="0">
                <a:solidFill>
                  <a:schemeClr val="tx1">
                    <a:lumMod val="95000"/>
                    <a:lumOff val="5000"/>
                  </a:schemeClr>
                </a:solidFill>
              </a:rPr>
              <a:t>8 ПОРАДА</a:t>
            </a:r>
          </a:p>
        </p:txBody>
      </p:sp>
      <p:sp>
        <p:nvSpPr>
          <p:cNvPr id="5" name="TextBox 4"/>
          <p:cNvSpPr txBox="1"/>
          <p:nvPr/>
        </p:nvSpPr>
        <p:spPr>
          <a:xfrm>
            <a:off x="2496394" y="1628800"/>
            <a:ext cx="6108054" cy="1200329"/>
          </a:xfrm>
          <a:prstGeom prst="rect">
            <a:avLst/>
          </a:prstGeom>
          <a:noFill/>
        </p:spPr>
        <p:txBody>
          <a:bodyPr wrap="square" rtlCol="0">
            <a:spAutoFit/>
          </a:bodyPr>
          <a:lstStyle/>
          <a:p>
            <a:r>
              <a:rPr lang="uk-UA" dirty="0">
                <a:latin typeface="Arial" pitchFamily="34" charset="0"/>
                <a:cs typeface="Arial" pitchFamily="34" charset="0"/>
              </a:rPr>
              <a:t>довше зберегти молодість допоможуть любов і ніжність,тому знайди собі пару. Зміцненню імунної системи сприяє гормон щастя (ендорфін), який виробляється в організмі, коли людина закохана.</a:t>
            </a:r>
          </a:p>
        </p:txBody>
      </p:sp>
      <p:sp>
        <p:nvSpPr>
          <p:cNvPr id="6" name="Прямоугольник 5"/>
          <p:cNvSpPr/>
          <p:nvPr/>
        </p:nvSpPr>
        <p:spPr>
          <a:xfrm>
            <a:off x="6600353" y="3056186"/>
            <a:ext cx="1872208" cy="504056"/>
          </a:xfrm>
          <a:prstGeom prst="rect">
            <a:avLst/>
          </a:prstGeom>
          <a:scene3d>
            <a:camera prst="isometricOffAxis2Left"/>
            <a:lightRig rig="threePt" dir="tl">
              <a:rot lat="0" lon="0" rev="20400000"/>
            </a:lightRig>
          </a:scene3d>
          <a:sp3d>
            <a:bevelT w="50800" h="12700" prst="softRound"/>
          </a:sp3d>
        </p:spPr>
        <p:style>
          <a:lnRef idx="1">
            <a:schemeClr val="accent3"/>
          </a:lnRef>
          <a:fillRef idx="3">
            <a:schemeClr val="accent3"/>
          </a:fillRef>
          <a:effectRef idx="2">
            <a:schemeClr val="accent3"/>
          </a:effectRef>
          <a:fontRef idx="minor">
            <a:schemeClr val="lt1"/>
          </a:fontRef>
        </p:style>
        <p:txBody>
          <a:bodyPr rtlCol="0" anchor="ctr">
            <a:sp3d extrusionH="57150">
              <a:bevelT w="38100" h="38100" prst="relaxedInset"/>
            </a:sp3d>
          </a:bodyPr>
          <a:lstStyle/>
          <a:p>
            <a:pPr algn="ctr"/>
            <a:r>
              <a:rPr lang="uk-UA" sz="2000" dirty="0">
                <a:solidFill>
                  <a:schemeClr val="tx1">
                    <a:lumMod val="95000"/>
                    <a:lumOff val="5000"/>
                  </a:schemeClr>
                </a:solidFill>
              </a:rPr>
              <a:t>9 ПОРАДА</a:t>
            </a:r>
          </a:p>
        </p:txBody>
      </p:sp>
      <p:sp>
        <p:nvSpPr>
          <p:cNvPr id="7" name="TextBox 6"/>
          <p:cNvSpPr txBox="1"/>
          <p:nvPr/>
        </p:nvSpPr>
        <p:spPr>
          <a:xfrm>
            <a:off x="569491" y="2996952"/>
            <a:ext cx="6060801" cy="923330"/>
          </a:xfrm>
          <a:prstGeom prst="rect">
            <a:avLst/>
          </a:prstGeom>
          <a:noFill/>
        </p:spPr>
        <p:txBody>
          <a:bodyPr wrap="square" rtlCol="0">
            <a:spAutoFit/>
          </a:bodyPr>
          <a:lstStyle/>
          <a:p>
            <a:r>
              <a:rPr lang="uk-UA" dirty="0">
                <a:latin typeface="Arial" pitchFamily="34" charset="0"/>
                <a:cs typeface="Arial" pitchFamily="34" charset="0"/>
              </a:rPr>
              <a:t>май на все свою думку. Усвідомлення життя допоможе якомога рідше впадати в депресію і не бути пригніченим.</a:t>
            </a:r>
          </a:p>
        </p:txBody>
      </p:sp>
      <p:sp>
        <p:nvSpPr>
          <p:cNvPr id="8" name="Прямоугольник 7"/>
          <p:cNvSpPr/>
          <p:nvPr/>
        </p:nvSpPr>
        <p:spPr>
          <a:xfrm>
            <a:off x="592610" y="4132498"/>
            <a:ext cx="1872208" cy="504056"/>
          </a:xfrm>
          <a:prstGeom prst="rect">
            <a:avLst/>
          </a:prstGeom>
          <a:scene3d>
            <a:camera prst="isometricOffAxis1Right"/>
            <a:lightRig rig="threePt" dir="tl">
              <a:rot lat="0" lon="0" rev="20400000"/>
            </a:lightRig>
          </a:scene3d>
          <a:sp3d>
            <a:bevelT w="50800" h="12700" prst="angle"/>
          </a:sp3d>
        </p:spPr>
        <p:style>
          <a:lnRef idx="1">
            <a:schemeClr val="accent3"/>
          </a:lnRef>
          <a:fillRef idx="3">
            <a:schemeClr val="accent3"/>
          </a:fillRef>
          <a:effectRef idx="2">
            <a:schemeClr val="accent3"/>
          </a:effectRef>
          <a:fontRef idx="minor">
            <a:schemeClr val="lt1"/>
          </a:fontRef>
        </p:style>
        <p:txBody>
          <a:bodyPr rtlCol="0" anchor="ctr">
            <a:sp3d extrusionH="57150">
              <a:bevelT w="38100" h="38100" prst="relaxedInset"/>
            </a:sp3d>
          </a:bodyPr>
          <a:lstStyle/>
          <a:p>
            <a:pPr algn="ctr"/>
            <a:r>
              <a:rPr lang="uk-UA" sz="2000" dirty="0">
                <a:solidFill>
                  <a:schemeClr val="tx1">
                    <a:lumMod val="95000"/>
                    <a:lumOff val="5000"/>
                  </a:schemeClr>
                </a:solidFill>
              </a:rPr>
              <a:t>10 ПОРАДА</a:t>
            </a:r>
          </a:p>
        </p:txBody>
      </p:sp>
      <p:sp>
        <p:nvSpPr>
          <p:cNvPr id="9" name="TextBox 8"/>
          <p:cNvSpPr txBox="1"/>
          <p:nvPr/>
        </p:nvSpPr>
        <p:spPr>
          <a:xfrm>
            <a:off x="2496394" y="4005064"/>
            <a:ext cx="5748014" cy="2308324"/>
          </a:xfrm>
          <a:prstGeom prst="rect">
            <a:avLst/>
          </a:prstGeom>
          <a:noFill/>
        </p:spPr>
        <p:txBody>
          <a:bodyPr wrap="square" rtlCol="0">
            <a:spAutoFit/>
          </a:bodyPr>
          <a:lstStyle/>
          <a:p>
            <a:r>
              <a:rPr lang="uk-UA" dirty="0">
                <a:latin typeface="Arial" pitchFamily="34" charset="0"/>
                <a:cs typeface="Arial" pitchFamily="34" charset="0"/>
              </a:rPr>
              <a:t>створи сам собі настрій. Позитивне мислення є профілактичним засобом збереження врівноваженого стану душі, чудового настрою. Окрім того, позитивне мислення є зціленням від багатьох хвороб. Позитивний настрій має супроводжуватися зусиллям і підкріплюватись реальними діями. Є мрія – має бути дія! Не знаєш, що робити?ПРАЦЮЙ!</a:t>
            </a:r>
          </a:p>
        </p:txBody>
      </p:sp>
    </p:spTree>
    <p:extLst>
      <p:ext uri="{BB962C8B-B14F-4D97-AF65-F5344CB8AC3E}">
        <p14:creationId xmlns:p14="http://schemas.microsoft.com/office/powerpoint/2010/main" val="2771808000"/>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2080" y="517848"/>
            <a:ext cx="2125588" cy="300618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Овал 4"/>
          <p:cNvSpPr/>
          <p:nvPr/>
        </p:nvSpPr>
        <p:spPr>
          <a:xfrm>
            <a:off x="2807668" y="620688"/>
            <a:ext cx="5868788" cy="280831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r>
              <a:rPr lang="uk-UA" dirty="0">
                <a:latin typeface="Arial" pitchFamily="34" charset="0"/>
                <a:cs typeface="Arial" pitchFamily="34" charset="0"/>
              </a:rPr>
              <a:t>Здоров‘Я – це безцінний дар природи, воно дається, на жаль, не на вік, його треба берегти.</a:t>
            </a:r>
          </a:p>
          <a:p>
            <a:pPr algn="r"/>
            <a:r>
              <a:rPr lang="uk-UA" dirty="0">
                <a:latin typeface="Arial" pitchFamily="34" charset="0"/>
                <a:cs typeface="Arial" pitchFamily="34" charset="0"/>
              </a:rPr>
              <a:t>Але здоров‘Я людини багато в чому залежить від неї самої, від її способу життя, умов праці, харчування, її звичок та духовності.</a:t>
            </a:r>
          </a:p>
        </p:txBody>
      </p:sp>
      <p:pic>
        <p:nvPicPr>
          <p:cNvPr id="6" name="Рисунок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2160" y="3404220"/>
            <a:ext cx="2625468" cy="3052870"/>
          </a:xfrm>
          <a:prstGeom prst="rect">
            <a:avLst/>
          </a:prstGeom>
        </p:spPr>
      </p:pic>
      <p:sp>
        <p:nvSpPr>
          <p:cNvPr id="7" name="Скругленный прямоугольник 6"/>
          <p:cNvSpPr/>
          <p:nvPr/>
        </p:nvSpPr>
        <p:spPr>
          <a:xfrm>
            <a:off x="682080" y="4509120"/>
            <a:ext cx="5186064" cy="108012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uk-UA" dirty="0"/>
              <a:t>Єдина краса, котру я знаю – це здоров'я.</a:t>
            </a:r>
          </a:p>
        </p:txBody>
      </p:sp>
    </p:spTree>
    <p:extLst>
      <p:ext uri="{BB962C8B-B14F-4D97-AF65-F5344CB8AC3E}">
        <p14:creationId xmlns:p14="http://schemas.microsoft.com/office/powerpoint/2010/main" val="273433114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withEffect">
                                  <p:stCondLst>
                                    <p:cond delay="0"/>
                                  </p:stCondLst>
                                  <p:childTnLst>
                                    <p:animRot by="21600000">
                                      <p:cBhvr>
                                        <p:cTn id="6" dur="2000" fill="hold"/>
                                        <p:tgtEl>
                                          <p:spTgt spid="4"/>
                                        </p:tgtEl>
                                        <p:attrNameLst>
                                          <p:attrName>r</p:attrName>
                                        </p:attrNameLst>
                                      </p:cBhvr>
                                    </p:animRot>
                                  </p:childTnLst>
                                </p:cTn>
                              </p:par>
                            </p:childTnLst>
                          </p:cTn>
                        </p:par>
                        <p:par>
                          <p:cTn id="7" fill="hold">
                            <p:stCondLst>
                              <p:cond delay="2000"/>
                            </p:stCondLst>
                            <p:childTnLst>
                              <p:par>
                                <p:cTn id="8" presetID="42" presetClass="entr" presetSubtype="0" fill="hold" grpId="0" nodeType="after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1000"/>
                                        <p:tgtEl>
                                          <p:spTgt spid="5"/>
                                        </p:tgtEl>
                                      </p:cBhvr>
                                    </p:animEffect>
                                    <p:anim calcmode="lin" valueType="num">
                                      <p:cBhvr>
                                        <p:cTn id="11" dur="1000" fill="hold"/>
                                        <p:tgtEl>
                                          <p:spTgt spid="5"/>
                                        </p:tgtEl>
                                        <p:attrNameLst>
                                          <p:attrName>ppt_x</p:attrName>
                                        </p:attrNameLst>
                                      </p:cBhvr>
                                      <p:tavLst>
                                        <p:tav tm="0">
                                          <p:val>
                                            <p:strVal val="#ppt_x"/>
                                          </p:val>
                                        </p:tav>
                                        <p:tav tm="100000">
                                          <p:val>
                                            <p:strVal val="#ppt_x"/>
                                          </p:val>
                                        </p:tav>
                                      </p:tavLst>
                                    </p:anim>
                                    <p:anim calcmode="lin" valueType="num">
                                      <p:cBhvr>
                                        <p:cTn id="12" dur="1000" fill="hold"/>
                                        <p:tgtEl>
                                          <p:spTgt spid="5"/>
                                        </p:tgtEl>
                                        <p:attrNameLst>
                                          <p:attrName>ppt_y</p:attrName>
                                        </p:attrNameLst>
                                      </p:cBhvr>
                                      <p:tavLst>
                                        <p:tav tm="0">
                                          <p:val>
                                            <p:strVal val="#ppt_y+.1"/>
                                          </p:val>
                                        </p:tav>
                                        <p:tav tm="100000">
                                          <p:val>
                                            <p:strVal val="#ppt_y"/>
                                          </p:val>
                                        </p:tav>
                                      </p:tavLst>
                                    </p:anim>
                                  </p:childTnLst>
                                </p:cTn>
                              </p:par>
                              <p:par>
                                <p:cTn id="13" presetID="26" presetClass="emph" presetSubtype="0" fill="hold" nodeType="withEffect">
                                  <p:stCondLst>
                                    <p:cond delay="0"/>
                                  </p:stCondLst>
                                  <p:childTnLst>
                                    <p:animEffect transition="out" filter="fade">
                                      <p:cBhvr>
                                        <p:cTn id="14" dur="500" tmFilter="0, 0; .2, .5; .8, .5; 1, 0"/>
                                        <p:tgtEl>
                                          <p:spTgt spid="6"/>
                                        </p:tgtEl>
                                      </p:cBhvr>
                                    </p:animEffect>
                                    <p:animScale>
                                      <p:cBhvr>
                                        <p:cTn id="15" dur="250" autoRev="1" fill="hold"/>
                                        <p:tgtEl>
                                          <p:spTgt spid="6"/>
                                        </p:tgtEl>
                                      </p:cBhvr>
                                      <p:by x="105000" y="105000"/>
                                    </p:animScale>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1000"/>
                                        <p:tgtEl>
                                          <p:spTgt spid="7"/>
                                        </p:tgtEl>
                                      </p:cBhvr>
                                    </p:animEffect>
                                    <p:anim calcmode="lin" valueType="num">
                                      <p:cBhvr>
                                        <p:cTn id="21" dur="1000" fill="hold"/>
                                        <p:tgtEl>
                                          <p:spTgt spid="7"/>
                                        </p:tgtEl>
                                        <p:attrNameLst>
                                          <p:attrName>ppt_x</p:attrName>
                                        </p:attrNameLst>
                                      </p:cBhvr>
                                      <p:tavLst>
                                        <p:tav tm="0">
                                          <p:val>
                                            <p:strVal val="#ppt_x"/>
                                          </p:val>
                                        </p:tav>
                                        <p:tav tm="100000">
                                          <p:val>
                                            <p:strVal val="#ppt_x"/>
                                          </p:val>
                                        </p:tav>
                                      </p:tavLst>
                                    </p:anim>
                                    <p:anim calcmode="lin" valueType="num">
                                      <p:cBhvr>
                                        <p:cTn id="2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692696"/>
            <a:ext cx="7992888" cy="1015663"/>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ru-RU" sz="2000" dirty="0"/>
              <a:t>«</a:t>
            </a:r>
            <a:r>
              <a:rPr lang="uk-UA" sz="2000" dirty="0"/>
              <a:t>Здоров‘я - це стан повного фізичного, духовного та соціального благополуччя, а не тільки відсутність хвороб або фізичних вад</a:t>
            </a:r>
            <a:r>
              <a:rPr lang="ru-RU" sz="2000" dirty="0"/>
              <a:t>».</a:t>
            </a:r>
            <a:endParaRPr lang="uk-UA" sz="2000"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4048" y="2204864"/>
            <a:ext cx="3427879" cy="3015456"/>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6" name="TextBox 5"/>
          <p:cNvSpPr txBox="1"/>
          <p:nvPr/>
        </p:nvSpPr>
        <p:spPr>
          <a:xfrm>
            <a:off x="537320" y="2708920"/>
            <a:ext cx="4392488" cy="2308324"/>
          </a:xfrm>
          <a:prstGeom prst="rect">
            <a:avLst/>
          </a:prstGeom>
          <a:noFill/>
        </p:spPr>
        <p:txBody>
          <a:bodyPr wrap="square" rtlCol="0">
            <a:spAutoFit/>
          </a:bodyPr>
          <a:lstStyle/>
          <a:p>
            <a:r>
              <a:rPr lang="uk-UA" sz="2400" dirty="0">
                <a:latin typeface="Arial" pitchFamily="34" charset="0"/>
                <a:cs typeface="Arial" pitchFamily="34" charset="0"/>
              </a:rPr>
              <a:t>Здорова людина – це така людина, яка життєрадісно й охоче виконує обов'язки, покладені на неї життям, і повністю реалізує свої фізичні й розумові здібності.</a:t>
            </a:r>
          </a:p>
        </p:txBody>
      </p:sp>
    </p:spTree>
    <p:extLst>
      <p:ext uri="{BB962C8B-B14F-4D97-AF65-F5344CB8AC3E}">
        <p14:creationId xmlns:p14="http://schemas.microsoft.com/office/powerpoint/2010/main" val="257495504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par>
                          <p:cTn id="8" fill="hold">
                            <p:stCondLst>
                              <p:cond delay="2000"/>
                            </p:stCondLst>
                            <p:childTnLst>
                              <p:par>
                                <p:cTn id="9" presetID="20"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edge">
                                      <p:cBhvr>
                                        <p:cTn id="11" dur="2000"/>
                                        <p:tgtEl>
                                          <p:spTgt spid="5"/>
                                        </p:tgtEl>
                                      </p:cBhvr>
                                    </p:animEffect>
                                  </p:childTnLst>
                                </p:cTn>
                              </p:par>
                            </p:childTnLst>
                          </p:cTn>
                        </p:par>
                        <p:par>
                          <p:cTn id="12" fill="hold">
                            <p:stCondLst>
                              <p:cond delay="4000"/>
                            </p:stCondLst>
                            <p:childTnLst>
                              <p:par>
                                <p:cTn id="13" presetID="15"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1000" fill="hold"/>
                                        <p:tgtEl>
                                          <p:spTgt spid="6"/>
                                        </p:tgtEl>
                                        <p:attrNameLst>
                                          <p:attrName>ppt_w</p:attrName>
                                        </p:attrNameLst>
                                      </p:cBhvr>
                                      <p:tavLst>
                                        <p:tav tm="0">
                                          <p:val>
                                            <p:fltVal val="0"/>
                                          </p:val>
                                        </p:tav>
                                        <p:tav tm="100000">
                                          <p:val>
                                            <p:strVal val="#ppt_w"/>
                                          </p:val>
                                        </p:tav>
                                      </p:tavLst>
                                    </p:anim>
                                    <p:anim calcmode="lin" valueType="num">
                                      <p:cBhvr>
                                        <p:cTn id="16" dur="1000" fill="hold"/>
                                        <p:tgtEl>
                                          <p:spTgt spid="6"/>
                                        </p:tgtEl>
                                        <p:attrNameLst>
                                          <p:attrName>ppt_h</p:attrName>
                                        </p:attrNameLst>
                                      </p:cBhvr>
                                      <p:tavLst>
                                        <p:tav tm="0">
                                          <p:val>
                                            <p:fltVal val="0"/>
                                          </p:val>
                                        </p:tav>
                                        <p:tav tm="100000">
                                          <p:val>
                                            <p:strVal val="#ppt_h"/>
                                          </p:val>
                                        </p:tav>
                                      </p:tavLst>
                                    </p:anim>
                                    <p:anim calcmode="lin" valueType="num">
                                      <p:cBhvr>
                                        <p:cTn id="17" dur="1000" fill="hold"/>
                                        <p:tgtEl>
                                          <p:spTgt spid="6"/>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6"/>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Диаграмма 1"/>
          <p:cNvGraphicFramePr/>
          <p:nvPr>
            <p:extLst>
              <p:ext uri="{D42A27DB-BD31-4B8C-83A1-F6EECF244321}">
                <p14:modId xmlns:p14="http://schemas.microsoft.com/office/powerpoint/2010/main" val="1117977193"/>
              </p:ext>
            </p:extLst>
          </p:nvPr>
        </p:nvGraphicFramePr>
        <p:xfrm>
          <a:off x="683568" y="1220455"/>
          <a:ext cx="7920880" cy="5112568"/>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267744" y="692696"/>
            <a:ext cx="4896544" cy="523220"/>
          </a:xfrm>
          <a:prstGeom prst="rect">
            <a:avLst/>
          </a:prstGeom>
          <a:noFill/>
        </p:spPr>
        <p:txBody>
          <a:bodyPr wrap="square" rtlCol="0">
            <a:spAutoFit/>
          </a:bodyPr>
          <a:lstStyle/>
          <a:p>
            <a:r>
              <a:rPr lang="uk-UA" sz="2800" b="1" i="1" dirty="0">
                <a:solidFill>
                  <a:srgbClr val="FF0000"/>
                </a:solidFill>
              </a:rPr>
              <a:t>Основні чинники здоров'я </a:t>
            </a:r>
          </a:p>
        </p:txBody>
      </p:sp>
    </p:spTree>
    <p:extLst>
      <p:ext uri="{BB962C8B-B14F-4D97-AF65-F5344CB8AC3E}">
        <p14:creationId xmlns:p14="http://schemas.microsoft.com/office/powerpoint/2010/main" val="3563743769"/>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32240" y="332656"/>
            <a:ext cx="1877338" cy="202691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Рисунок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2358802"/>
            <a:ext cx="1872208" cy="2035245"/>
          </a:xfrm>
          <a:prstGeom prst="rect">
            <a:avLst/>
          </a:prstGeom>
        </p:spPr>
      </p:pic>
      <p:sp>
        <p:nvSpPr>
          <p:cNvPr id="7" name="TextBox 6"/>
          <p:cNvSpPr txBox="1"/>
          <p:nvPr/>
        </p:nvSpPr>
        <p:spPr>
          <a:xfrm>
            <a:off x="539552" y="4509120"/>
            <a:ext cx="7992888" cy="1107996"/>
          </a:xfrm>
          <a:prstGeom prst="rect">
            <a:avLst/>
          </a:prstGeom>
          <a:noFill/>
        </p:spPr>
        <p:txBody>
          <a:bodyPr wrap="square" rtlCol="0">
            <a:spAutoFit/>
          </a:bodyPr>
          <a:lstStyle/>
          <a:p>
            <a:r>
              <a:rPr lang="uk-UA" b="1" dirty="0"/>
              <a:t>Спосіб життя </a:t>
            </a:r>
            <a:r>
              <a:rPr lang="uk-UA" dirty="0"/>
              <a:t>– </a:t>
            </a:r>
            <a:r>
              <a:rPr lang="uk-UA" sz="1600" dirty="0"/>
              <a:t>це той чинник здоров'я, який майже повністю залежить від нашої поведінки. Так, що половина здоров'я залежить від тебе, тому, саме своє здоров'я можна поліпшувати або псувати. Зруйнувати значно легше, ніж створити. Дуже важливо зберегти те, що маємо.</a:t>
            </a:r>
          </a:p>
        </p:txBody>
      </p:sp>
      <p:sp>
        <p:nvSpPr>
          <p:cNvPr id="9" name="TextBox 8"/>
          <p:cNvSpPr txBox="1"/>
          <p:nvPr/>
        </p:nvSpPr>
        <p:spPr>
          <a:xfrm>
            <a:off x="539552" y="5733256"/>
            <a:ext cx="8070026" cy="646331"/>
          </a:xfrm>
          <a:prstGeom prst="rect">
            <a:avLst/>
          </a:prstGeom>
          <a:noFill/>
        </p:spPr>
        <p:txBody>
          <a:bodyPr wrap="square" rtlCol="0">
            <a:spAutoFit/>
          </a:bodyPr>
          <a:lstStyle/>
          <a:p>
            <a:r>
              <a:rPr lang="uk-UA" b="1" dirty="0">
                <a:solidFill>
                  <a:srgbClr val="002060"/>
                </a:solidFill>
              </a:rPr>
              <a:t>Дивовижно: здоров'я не купиш, але розплачуватися ним можна скільки завгодно.</a:t>
            </a:r>
          </a:p>
        </p:txBody>
      </p:sp>
      <p:sp>
        <p:nvSpPr>
          <p:cNvPr id="10" name="TextBox 9"/>
          <p:cNvSpPr txBox="1"/>
          <p:nvPr/>
        </p:nvSpPr>
        <p:spPr>
          <a:xfrm>
            <a:off x="755576" y="692696"/>
            <a:ext cx="5616624" cy="646331"/>
          </a:xfrm>
          <a:prstGeom prst="rect">
            <a:avLst/>
          </a:prstGeom>
          <a:noFill/>
        </p:spPr>
        <p:txBody>
          <a:bodyPr wrap="square" rtlCol="0">
            <a:spAutoFit/>
          </a:bodyPr>
          <a:lstStyle/>
          <a:p>
            <a:r>
              <a:rPr lang="uk-UA" dirty="0"/>
              <a:t>Здоров'я набагато більше  залежить від наших звичок і харчування.</a:t>
            </a:r>
          </a:p>
        </p:txBody>
      </p:sp>
      <p:sp>
        <p:nvSpPr>
          <p:cNvPr id="11" name="TextBox 10"/>
          <p:cNvSpPr txBox="1"/>
          <p:nvPr/>
        </p:nvSpPr>
        <p:spPr>
          <a:xfrm>
            <a:off x="571228" y="1436241"/>
            <a:ext cx="5832648" cy="923330"/>
          </a:xfrm>
          <a:prstGeom prst="rect">
            <a:avLst/>
          </a:prstGeom>
          <a:noFill/>
        </p:spPr>
        <p:txBody>
          <a:bodyPr wrap="square" rtlCol="0">
            <a:spAutoFit/>
          </a:bodyPr>
          <a:lstStyle/>
          <a:p>
            <a:r>
              <a:rPr lang="uk-UA" dirty="0"/>
              <a:t>Погані і шкідливі для себе справи – робити легко. Те, що добре і корисно – робити вкрай важко. </a:t>
            </a:r>
            <a:r>
              <a:rPr lang="uk-UA" i="1" dirty="0"/>
              <a:t>(</a:t>
            </a:r>
            <a:r>
              <a:rPr lang="uk-UA" i="1" dirty="0" err="1"/>
              <a:t>Джаммапада</a:t>
            </a:r>
            <a:r>
              <a:rPr lang="uk-UA" i="1" dirty="0"/>
              <a:t>)</a:t>
            </a:r>
          </a:p>
        </p:txBody>
      </p:sp>
      <p:sp>
        <p:nvSpPr>
          <p:cNvPr id="12" name="TextBox 11"/>
          <p:cNvSpPr txBox="1"/>
          <p:nvPr/>
        </p:nvSpPr>
        <p:spPr>
          <a:xfrm>
            <a:off x="2699792" y="2924944"/>
            <a:ext cx="5400600" cy="1200329"/>
          </a:xfrm>
          <a:prstGeom prst="rect">
            <a:avLst/>
          </a:prstGeom>
          <a:noFill/>
        </p:spPr>
        <p:txBody>
          <a:bodyPr wrap="square" rtlCol="0">
            <a:spAutoFit/>
          </a:bodyPr>
          <a:lstStyle/>
          <a:p>
            <a:r>
              <a:rPr lang="uk-UA" i="1" dirty="0"/>
              <a:t>Навіть найміцніший організм надломлюється або принаймні зношується і стомлюється, коли він занадто розкішно користується дарами природи.</a:t>
            </a:r>
          </a:p>
        </p:txBody>
      </p:sp>
    </p:spTree>
    <p:extLst>
      <p:ext uri="{BB962C8B-B14F-4D97-AF65-F5344CB8AC3E}">
        <p14:creationId xmlns:p14="http://schemas.microsoft.com/office/powerpoint/2010/main" val="289000530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5" presetClass="entr" presetSubtype="0"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4"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5"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6" dur="1000" fill="hold"/>
                                        <p:tgtEl>
                                          <p:spTgt spid="10"/>
                                        </p:tgtEl>
                                        <p:attrNameLst>
                                          <p:attrName>ppt_h</p:attrName>
                                        </p:attrNameLst>
                                      </p:cBhvr>
                                      <p:tavLst>
                                        <p:tav tm="0">
                                          <p:val>
                                            <p:strVal val="#ppt_h"/>
                                          </p:val>
                                        </p:tav>
                                        <p:tav tm="100000">
                                          <p:val>
                                            <p:strVal val="#ppt_h"/>
                                          </p:val>
                                        </p:tav>
                                      </p:tavLst>
                                    </p:anim>
                                    <p:anim calcmode="lin" valueType="num">
                                      <p:cBhvr>
                                        <p:cTn id="17"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8"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9"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20" dur="1000" decel="50000">
                                          <p:stCondLst>
                                            <p:cond delay="0"/>
                                          </p:stCondLst>
                                        </p:cTn>
                                        <p:tgtEl>
                                          <p:spTgt spid="10"/>
                                        </p:tgtEl>
                                      </p:cBhvr>
                                    </p:animEffect>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500"/>
                                        <p:tgtEl>
                                          <p:spTgt spid="11"/>
                                        </p:tgtEl>
                                      </p:cBhvr>
                                    </p:animEffect>
                                  </p:childTnLst>
                                </p:cTn>
                              </p:par>
                            </p:childTnLst>
                          </p:cTn>
                        </p:par>
                        <p:par>
                          <p:cTn id="25" fill="hold">
                            <p:stCondLst>
                              <p:cond delay="2500"/>
                            </p:stCondLst>
                            <p:childTnLst>
                              <p:par>
                                <p:cTn id="26" presetID="42" presetClass="entr" presetSubtype="0" fill="hold" nodeType="after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par>
                          <p:cTn id="31" fill="hold">
                            <p:stCondLst>
                              <p:cond delay="3500"/>
                            </p:stCondLst>
                            <p:childTnLst>
                              <p:par>
                                <p:cTn id="32" presetID="22" presetClass="entr" presetSubtype="4" fill="hold" grpId="0" nodeType="after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wipe(down)">
                                      <p:cBhvr>
                                        <p:cTn id="34" dur="500"/>
                                        <p:tgtEl>
                                          <p:spTgt spid="12"/>
                                        </p:tgtEl>
                                      </p:cBhvr>
                                    </p:animEffect>
                                  </p:childTnLst>
                                </p:cTn>
                              </p:par>
                            </p:childTnLst>
                          </p:cTn>
                        </p:par>
                        <p:par>
                          <p:cTn id="35" fill="hold">
                            <p:stCondLst>
                              <p:cond delay="4000"/>
                            </p:stCondLst>
                            <p:childTnLst>
                              <p:par>
                                <p:cTn id="36" presetID="52" presetClass="entr" presetSubtype="0" fill="hold" grpId="0" nodeType="afterEffect">
                                  <p:stCondLst>
                                    <p:cond delay="0"/>
                                  </p:stCondLst>
                                  <p:childTnLst>
                                    <p:set>
                                      <p:cBhvr>
                                        <p:cTn id="37" dur="1" fill="hold">
                                          <p:stCondLst>
                                            <p:cond delay="0"/>
                                          </p:stCondLst>
                                        </p:cTn>
                                        <p:tgtEl>
                                          <p:spTgt spid="7"/>
                                        </p:tgtEl>
                                        <p:attrNameLst>
                                          <p:attrName>style.visibility</p:attrName>
                                        </p:attrNameLst>
                                      </p:cBhvr>
                                      <p:to>
                                        <p:strVal val="visible"/>
                                      </p:to>
                                    </p:set>
                                    <p:animScale>
                                      <p:cBhvr>
                                        <p:cTn id="38" dur="1000" decel="50000" fill="hold">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9" dur="1000" decel="50000" fill="hold">
                                          <p:stCondLst>
                                            <p:cond delay="0"/>
                                          </p:stCondLst>
                                        </p:cTn>
                                        <p:tgtEl>
                                          <p:spTgt spid="7"/>
                                        </p:tgtEl>
                                        <p:attrNameLst>
                                          <p:attrName>ppt_x</p:attrName>
                                          <p:attrName>ppt_y</p:attrName>
                                        </p:attrNameLst>
                                      </p:cBhvr>
                                    </p:animMotion>
                                    <p:animEffect transition="in" filter="fade">
                                      <p:cBhvr>
                                        <p:cTn id="40" dur="1000"/>
                                        <p:tgtEl>
                                          <p:spTgt spid="7"/>
                                        </p:tgtEl>
                                      </p:cBhvr>
                                    </p:animEffect>
                                  </p:childTnLst>
                                </p:cTn>
                              </p:par>
                            </p:childTnLst>
                          </p:cTn>
                        </p:par>
                        <p:par>
                          <p:cTn id="41" fill="hold">
                            <p:stCondLst>
                              <p:cond delay="5000"/>
                            </p:stCondLst>
                            <p:childTnLst>
                              <p:par>
                                <p:cTn id="42" presetID="49" presetClass="entr" presetSubtype="0" decel="100000" fill="hold" grpId="0" nodeType="afterEffect">
                                  <p:stCondLst>
                                    <p:cond delay="0"/>
                                  </p:stCondLst>
                                  <p:childTnLst>
                                    <p:set>
                                      <p:cBhvr>
                                        <p:cTn id="43" dur="1" fill="hold">
                                          <p:stCondLst>
                                            <p:cond delay="0"/>
                                          </p:stCondLst>
                                        </p:cTn>
                                        <p:tgtEl>
                                          <p:spTgt spid="9"/>
                                        </p:tgtEl>
                                        <p:attrNameLst>
                                          <p:attrName>style.visibility</p:attrName>
                                        </p:attrNameLst>
                                      </p:cBhvr>
                                      <p:to>
                                        <p:strVal val="visible"/>
                                      </p:to>
                                    </p:set>
                                    <p:anim calcmode="lin" valueType="num">
                                      <p:cBhvr>
                                        <p:cTn id="44" dur="500" fill="hold"/>
                                        <p:tgtEl>
                                          <p:spTgt spid="9"/>
                                        </p:tgtEl>
                                        <p:attrNameLst>
                                          <p:attrName>ppt_w</p:attrName>
                                        </p:attrNameLst>
                                      </p:cBhvr>
                                      <p:tavLst>
                                        <p:tav tm="0">
                                          <p:val>
                                            <p:fltVal val="0"/>
                                          </p:val>
                                        </p:tav>
                                        <p:tav tm="100000">
                                          <p:val>
                                            <p:strVal val="#ppt_w"/>
                                          </p:val>
                                        </p:tav>
                                      </p:tavLst>
                                    </p:anim>
                                    <p:anim calcmode="lin" valueType="num">
                                      <p:cBhvr>
                                        <p:cTn id="45" dur="500" fill="hold"/>
                                        <p:tgtEl>
                                          <p:spTgt spid="9"/>
                                        </p:tgtEl>
                                        <p:attrNameLst>
                                          <p:attrName>ppt_h</p:attrName>
                                        </p:attrNameLst>
                                      </p:cBhvr>
                                      <p:tavLst>
                                        <p:tav tm="0">
                                          <p:val>
                                            <p:fltVal val="0"/>
                                          </p:val>
                                        </p:tav>
                                        <p:tav tm="100000">
                                          <p:val>
                                            <p:strVal val="#ppt_h"/>
                                          </p:val>
                                        </p:tav>
                                      </p:tavLst>
                                    </p:anim>
                                    <p:anim calcmode="lin" valueType="num">
                                      <p:cBhvr>
                                        <p:cTn id="46" dur="500" fill="hold"/>
                                        <p:tgtEl>
                                          <p:spTgt spid="9"/>
                                        </p:tgtEl>
                                        <p:attrNameLst>
                                          <p:attrName>style.rotation</p:attrName>
                                        </p:attrNameLst>
                                      </p:cBhvr>
                                      <p:tavLst>
                                        <p:tav tm="0">
                                          <p:val>
                                            <p:fltVal val="360"/>
                                          </p:val>
                                        </p:tav>
                                        <p:tav tm="100000">
                                          <p:val>
                                            <p:fltVal val="0"/>
                                          </p:val>
                                        </p:tav>
                                      </p:tavLst>
                                    </p:anim>
                                    <p:animEffect transition="in" filter="fade">
                                      <p:cBhvr>
                                        <p:cTn id="4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4276" y="361653"/>
            <a:ext cx="4320480" cy="400110"/>
          </a:xfrm>
          <a:prstGeom prst="rect">
            <a:avLst/>
          </a:prstGeom>
          <a:noFill/>
        </p:spPr>
        <p:txBody>
          <a:bodyPr wrap="square" rtlCol="0">
            <a:spAutoFit/>
          </a:bodyPr>
          <a:lstStyle/>
          <a:p>
            <a:r>
              <a:rPr lang="uk-UA" sz="2000" b="1" i="1" dirty="0">
                <a:solidFill>
                  <a:srgbClr val="0070C0"/>
                </a:solidFill>
              </a:rPr>
              <a:t>Фактори, що шкодять здоров‘ю </a:t>
            </a:r>
          </a:p>
        </p:txBody>
      </p:sp>
      <p:sp>
        <p:nvSpPr>
          <p:cNvPr id="5" name="Выноска-облако 4"/>
          <p:cNvSpPr/>
          <p:nvPr/>
        </p:nvSpPr>
        <p:spPr>
          <a:xfrm>
            <a:off x="827584" y="2293640"/>
            <a:ext cx="2237321" cy="1431382"/>
          </a:xfrm>
          <a:prstGeom prst="cloudCallout">
            <a:avLst/>
          </a:prstGeom>
        </p:spPr>
        <p:style>
          <a:lnRef idx="1">
            <a:schemeClr val="dk1"/>
          </a:lnRef>
          <a:fillRef idx="2">
            <a:schemeClr val="dk1"/>
          </a:fillRef>
          <a:effectRef idx="1">
            <a:schemeClr val="dk1"/>
          </a:effectRef>
          <a:fontRef idx="minor">
            <a:schemeClr val="dk1"/>
          </a:fontRef>
        </p:style>
        <p:txBody>
          <a:bodyPr rtlCol="0" anchor="ctr"/>
          <a:lstStyle/>
          <a:p>
            <a:pPr algn="ctr"/>
            <a:r>
              <a:rPr lang="uk-U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Стресові </a:t>
            </a:r>
          </a:p>
          <a:p>
            <a:pPr algn="ctr"/>
            <a:r>
              <a:rPr lang="uk-U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ситуації.</a:t>
            </a:r>
          </a:p>
        </p:txBody>
      </p:sp>
      <p:sp>
        <p:nvSpPr>
          <p:cNvPr id="6" name="Выноска-облако 5"/>
          <p:cNvSpPr/>
          <p:nvPr/>
        </p:nvSpPr>
        <p:spPr>
          <a:xfrm>
            <a:off x="6156176" y="845096"/>
            <a:ext cx="2206771" cy="1296144"/>
          </a:xfrm>
          <a:prstGeom prst="cloudCallout">
            <a:avLst/>
          </a:prstGeom>
          <a:solidFill>
            <a:schemeClr val="accent1">
              <a:lumMod val="75000"/>
            </a:schemeClr>
          </a:solidFill>
        </p:spPr>
        <p:style>
          <a:lnRef idx="2">
            <a:schemeClr val="accent4"/>
          </a:lnRef>
          <a:fillRef idx="1">
            <a:schemeClr val="lt1"/>
          </a:fillRef>
          <a:effectRef idx="0">
            <a:schemeClr val="accent4"/>
          </a:effectRef>
          <a:fontRef idx="minor">
            <a:schemeClr val="dk1"/>
          </a:fontRef>
        </p:style>
        <p:txBody>
          <a:bodyPr rtlCol="0" anchor="ctr"/>
          <a:lstStyle/>
          <a:p>
            <a:pPr algn="ctr"/>
            <a:r>
              <a:rPr lang="uk-U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Наркотики</a:t>
            </a:r>
          </a:p>
        </p:txBody>
      </p:sp>
      <p:sp>
        <p:nvSpPr>
          <p:cNvPr id="7" name="Выноска-облако 6"/>
          <p:cNvSpPr/>
          <p:nvPr/>
        </p:nvSpPr>
        <p:spPr>
          <a:xfrm>
            <a:off x="3966511" y="2361259"/>
            <a:ext cx="2088232" cy="1296144"/>
          </a:xfrm>
          <a:prstGeom prst="cloudCallout">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r>
              <a:rPr lang="uk-U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Алкоголь</a:t>
            </a:r>
          </a:p>
        </p:txBody>
      </p:sp>
      <p:sp>
        <p:nvSpPr>
          <p:cNvPr id="8" name="Выноска-облако 7"/>
          <p:cNvSpPr/>
          <p:nvPr/>
        </p:nvSpPr>
        <p:spPr>
          <a:xfrm>
            <a:off x="642566" y="735233"/>
            <a:ext cx="2088232" cy="1296144"/>
          </a:xfrm>
          <a:prstGeom prst="cloudCallout">
            <a:avLst/>
          </a:prstGeom>
          <a:solidFill>
            <a:srgbClr val="A51DB3"/>
          </a:solidFill>
          <a:ln w="57150">
            <a:solidFill>
              <a:schemeClr val="bg1"/>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uk-UA"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rPr>
              <a:t>Куріння</a:t>
            </a:r>
          </a:p>
        </p:txBody>
      </p:sp>
      <p:sp>
        <p:nvSpPr>
          <p:cNvPr id="9" name="Выноска-облако 8"/>
          <p:cNvSpPr/>
          <p:nvPr/>
        </p:nvSpPr>
        <p:spPr>
          <a:xfrm>
            <a:off x="6054743" y="2458988"/>
            <a:ext cx="2409636" cy="1296144"/>
          </a:xfrm>
          <a:prstGeom prst="cloudCallout">
            <a:avLst/>
          </a:prstGeom>
          <a:solidFill>
            <a:srgbClr val="EFCE0B"/>
          </a:solidFill>
          <a:ln>
            <a:solidFill>
              <a:srgbClr val="C00000"/>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uk-U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Надмірне</a:t>
            </a:r>
          </a:p>
          <a:p>
            <a:pPr algn="ctr"/>
            <a:r>
              <a:rPr lang="uk-U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засмагання</a:t>
            </a:r>
          </a:p>
        </p:txBody>
      </p:sp>
      <p:sp>
        <p:nvSpPr>
          <p:cNvPr id="10" name="Выноска-облако 9"/>
          <p:cNvSpPr/>
          <p:nvPr/>
        </p:nvSpPr>
        <p:spPr>
          <a:xfrm>
            <a:off x="2915816" y="997496"/>
            <a:ext cx="2808312" cy="1296144"/>
          </a:xfrm>
          <a:prstGeom prst="cloudCallout">
            <a:avLst/>
          </a:prstGeom>
          <a:solidFill>
            <a:schemeClr val="accent3">
              <a:lumMod val="60000"/>
              <a:lumOff val="40000"/>
            </a:schemeClr>
          </a:solidFill>
        </p:spPr>
        <p:style>
          <a:lnRef idx="2">
            <a:schemeClr val="accent4"/>
          </a:lnRef>
          <a:fillRef idx="1">
            <a:schemeClr val="lt1"/>
          </a:fillRef>
          <a:effectRef idx="0">
            <a:schemeClr val="accent4"/>
          </a:effectRef>
          <a:fontRef idx="minor">
            <a:schemeClr val="dk1"/>
          </a:fontRef>
        </p:style>
        <p:txBody>
          <a:bodyPr rtlCol="0" anchor="ctr"/>
          <a:lstStyle/>
          <a:p>
            <a:pPr algn="ctr"/>
            <a:r>
              <a:rPr lang="uk-UA" b="1" dirty="0">
                <a:ln w="12700">
                  <a:solidFill>
                    <a:schemeClr val="accent1">
                      <a:lumMod val="60000"/>
                      <a:lumOff val="40000"/>
                    </a:schemeClr>
                  </a:solidFill>
                  <a:prstDash val="solid"/>
                </a:ln>
                <a:solidFill>
                  <a:srgbClr val="0070C0"/>
                </a:solidFill>
                <a:effectLst>
                  <a:outerShdw blurRad="41275" dist="20320" dir="1800000" algn="tl" rotWithShape="0">
                    <a:srgbClr val="000000">
                      <a:alpha val="40000"/>
                    </a:srgbClr>
                  </a:outerShdw>
                </a:effectLst>
              </a:rPr>
              <a:t>Надмірне</a:t>
            </a:r>
          </a:p>
          <a:p>
            <a:pPr algn="ctr"/>
            <a:r>
              <a:rPr lang="uk-UA" b="1" dirty="0">
                <a:ln w="12700">
                  <a:solidFill>
                    <a:schemeClr val="accent1">
                      <a:lumMod val="60000"/>
                      <a:lumOff val="40000"/>
                    </a:schemeClr>
                  </a:solidFill>
                  <a:prstDash val="solid"/>
                </a:ln>
                <a:solidFill>
                  <a:srgbClr val="0070C0"/>
                </a:solidFill>
                <a:effectLst>
                  <a:outerShdw blurRad="41275" dist="20320" dir="1800000" algn="tl" rotWithShape="0">
                    <a:srgbClr val="000000">
                      <a:alpha val="40000"/>
                    </a:srgbClr>
                  </a:outerShdw>
                </a:effectLst>
              </a:rPr>
              <a:t>використання</a:t>
            </a:r>
          </a:p>
          <a:p>
            <a:pPr algn="ctr"/>
            <a:r>
              <a:rPr lang="uk-UA" b="1" dirty="0">
                <a:ln w="12700">
                  <a:solidFill>
                    <a:schemeClr val="accent1">
                      <a:lumMod val="60000"/>
                      <a:lumOff val="40000"/>
                    </a:schemeClr>
                  </a:solidFill>
                  <a:prstDash val="solid"/>
                </a:ln>
                <a:solidFill>
                  <a:srgbClr val="0070C0"/>
                </a:solidFill>
                <a:effectLst>
                  <a:outerShdw blurRad="41275" dist="20320" dir="1800000" algn="tl" rotWithShape="0">
                    <a:srgbClr val="000000">
                      <a:alpha val="40000"/>
                    </a:srgbClr>
                  </a:outerShdw>
                </a:effectLst>
              </a:rPr>
              <a:t>комп'ютерів</a:t>
            </a:r>
          </a:p>
        </p:txBody>
      </p:sp>
      <p:sp>
        <p:nvSpPr>
          <p:cNvPr id="11" name="Выноска-облако 10"/>
          <p:cNvSpPr/>
          <p:nvPr/>
        </p:nvSpPr>
        <p:spPr>
          <a:xfrm>
            <a:off x="3008232" y="4963058"/>
            <a:ext cx="2880319" cy="1296144"/>
          </a:xfrm>
          <a:prstGeom prst="cloudCallout">
            <a:avLst/>
          </a:prstGeom>
          <a:solidFill>
            <a:srgbClr val="7030A0"/>
          </a:solidFill>
        </p:spPr>
        <p:style>
          <a:lnRef idx="2">
            <a:schemeClr val="accent4"/>
          </a:lnRef>
          <a:fillRef idx="1">
            <a:schemeClr val="lt1"/>
          </a:fillRef>
          <a:effectRef idx="0">
            <a:schemeClr val="accent4"/>
          </a:effectRef>
          <a:fontRef idx="minor">
            <a:schemeClr val="dk1"/>
          </a:fontRef>
        </p:style>
        <p:txBody>
          <a:bodyPr rtlCol="0" anchor="ctr"/>
          <a:lstStyle/>
          <a:p>
            <a:pPr algn="ctr"/>
            <a:r>
              <a:rPr lang="uk-U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Малорухливий спосіб життя</a:t>
            </a:r>
          </a:p>
        </p:txBody>
      </p:sp>
      <p:sp>
        <p:nvSpPr>
          <p:cNvPr id="12" name="Выноска-облако 11"/>
          <p:cNvSpPr/>
          <p:nvPr/>
        </p:nvSpPr>
        <p:spPr>
          <a:xfrm>
            <a:off x="516990" y="4365104"/>
            <a:ext cx="2088232" cy="1800200"/>
          </a:xfrm>
          <a:prstGeom prst="cloudCallout">
            <a:avLst/>
          </a:prstGeom>
          <a:solidFill>
            <a:schemeClr val="accent6">
              <a:lumMod val="75000"/>
            </a:schemeClr>
          </a:solidFill>
        </p:spPr>
        <p:style>
          <a:lnRef idx="2">
            <a:schemeClr val="accent4"/>
          </a:lnRef>
          <a:fillRef idx="1">
            <a:schemeClr val="lt1"/>
          </a:fillRef>
          <a:effectRef idx="0">
            <a:schemeClr val="accent4"/>
          </a:effectRef>
          <a:fontRef idx="minor">
            <a:schemeClr val="dk1"/>
          </a:fontRef>
        </p:style>
        <p:txBody>
          <a:bodyPr rtlCol="0" anchor="ctr"/>
          <a:lstStyle/>
          <a:p>
            <a:pPr algn="ctr"/>
            <a:r>
              <a:rPr lang="uk-UA" sz="1600" b="1" dirty="0">
                <a:ln w="12700">
                  <a:solidFill>
                    <a:schemeClr val="tx2">
                      <a:satMod val="155000"/>
                    </a:schemeClr>
                  </a:solidFill>
                  <a:prstDash val="solid"/>
                </a:ln>
                <a:solidFill>
                  <a:schemeClr val="tx1">
                    <a:lumMod val="95000"/>
                    <a:lumOff val="5000"/>
                  </a:schemeClr>
                </a:solidFill>
                <a:effectLst>
                  <a:outerShdw blurRad="41275" dist="20320" dir="1800000" algn="tl" rotWithShape="0">
                    <a:srgbClr val="000000">
                      <a:alpha val="40000"/>
                    </a:srgbClr>
                  </a:outerShdw>
                </a:effectLst>
              </a:rPr>
              <a:t>Мобільний</a:t>
            </a:r>
          </a:p>
          <a:p>
            <a:pPr algn="ctr"/>
            <a:r>
              <a:rPr lang="uk-UA" sz="1600" b="1" dirty="0">
                <a:ln w="12700">
                  <a:solidFill>
                    <a:schemeClr val="tx2">
                      <a:satMod val="155000"/>
                    </a:schemeClr>
                  </a:solidFill>
                  <a:prstDash val="solid"/>
                </a:ln>
                <a:solidFill>
                  <a:schemeClr val="tx1">
                    <a:lumMod val="95000"/>
                    <a:lumOff val="5000"/>
                  </a:schemeClr>
                </a:solidFill>
                <a:effectLst>
                  <a:outerShdw blurRad="41275" dist="20320" dir="1800000" algn="tl" rotWithShape="0">
                    <a:srgbClr val="000000">
                      <a:alpha val="40000"/>
                    </a:srgbClr>
                  </a:outerShdw>
                </a:effectLst>
              </a:rPr>
              <a:t>телефон</a:t>
            </a:r>
          </a:p>
          <a:p>
            <a:pPr algn="ctr"/>
            <a:r>
              <a:rPr lang="uk-UA" sz="1600" b="1" dirty="0">
                <a:ln w="12700">
                  <a:solidFill>
                    <a:schemeClr val="tx2">
                      <a:satMod val="155000"/>
                    </a:schemeClr>
                  </a:solidFill>
                  <a:prstDash val="solid"/>
                </a:ln>
                <a:solidFill>
                  <a:schemeClr val="tx1">
                    <a:lumMod val="95000"/>
                    <a:lumOff val="5000"/>
                  </a:schemeClr>
                </a:solidFill>
                <a:effectLst>
                  <a:outerShdw blurRad="41275" dist="20320" dir="1800000" algn="tl" rotWithShape="0">
                    <a:srgbClr val="000000">
                      <a:alpha val="40000"/>
                    </a:srgbClr>
                  </a:outerShdw>
                </a:effectLst>
              </a:rPr>
              <a:t>має приховану</a:t>
            </a:r>
          </a:p>
          <a:p>
            <a:pPr algn="ctr"/>
            <a:r>
              <a:rPr lang="uk-UA" sz="1600" b="1" dirty="0">
                <a:ln w="12700">
                  <a:solidFill>
                    <a:schemeClr val="tx2">
                      <a:satMod val="155000"/>
                    </a:schemeClr>
                  </a:solidFill>
                  <a:prstDash val="solid"/>
                </a:ln>
                <a:solidFill>
                  <a:schemeClr val="tx1">
                    <a:lumMod val="95000"/>
                    <a:lumOff val="5000"/>
                  </a:schemeClr>
                </a:solidFill>
                <a:effectLst>
                  <a:outerShdw blurRad="41275" dist="20320" dir="1800000" algn="tl" rotWithShape="0">
                    <a:srgbClr val="000000">
                      <a:alpha val="40000"/>
                    </a:srgbClr>
                  </a:outerShdw>
                </a:effectLst>
              </a:rPr>
              <a:t>загрозу</a:t>
            </a:r>
          </a:p>
        </p:txBody>
      </p:sp>
      <p:sp>
        <p:nvSpPr>
          <p:cNvPr id="13" name="Выноска-облако 12"/>
          <p:cNvSpPr/>
          <p:nvPr/>
        </p:nvSpPr>
        <p:spPr>
          <a:xfrm>
            <a:off x="2360159" y="3566745"/>
            <a:ext cx="2088232" cy="1296144"/>
          </a:xfrm>
          <a:prstGeom prst="cloudCallout">
            <a:avLst/>
          </a:prstGeom>
          <a:solidFill>
            <a:srgbClr val="00B0F0"/>
          </a:solidFill>
        </p:spPr>
        <p:style>
          <a:lnRef idx="2">
            <a:schemeClr val="accent4"/>
          </a:lnRef>
          <a:fillRef idx="1">
            <a:schemeClr val="lt1"/>
          </a:fillRef>
          <a:effectRef idx="0">
            <a:schemeClr val="accent4"/>
          </a:effectRef>
          <a:fontRef idx="minor">
            <a:schemeClr val="dk1"/>
          </a:fontRef>
        </p:style>
        <p:txBody>
          <a:bodyPr rtlCol="0" anchor="ctr"/>
          <a:lstStyle/>
          <a:p>
            <a:pPr algn="ctr"/>
            <a:r>
              <a:rPr lang="uk-U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Безладне статеве життя</a:t>
            </a:r>
          </a:p>
        </p:txBody>
      </p:sp>
      <p:sp>
        <p:nvSpPr>
          <p:cNvPr id="14" name="Выноска-облако 13"/>
          <p:cNvSpPr/>
          <p:nvPr/>
        </p:nvSpPr>
        <p:spPr>
          <a:xfrm>
            <a:off x="5914675" y="4278838"/>
            <a:ext cx="2448272" cy="1296144"/>
          </a:xfrm>
          <a:prstGeom prst="cloudCallout">
            <a:avLst/>
          </a:prstGeom>
          <a:solidFill>
            <a:schemeClr val="accent1">
              <a:lumMod val="60000"/>
              <a:lumOff val="40000"/>
            </a:schemeClr>
          </a:solidFill>
        </p:spPr>
        <p:style>
          <a:lnRef idx="2">
            <a:schemeClr val="accent4"/>
          </a:lnRef>
          <a:fillRef idx="1">
            <a:schemeClr val="lt1"/>
          </a:fillRef>
          <a:effectRef idx="0">
            <a:schemeClr val="accent4"/>
          </a:effectRef>
          <a:fontRef idx="minor">
            <a:schemeClr val="dk1"/>
          </a:fontRef>
        </p:style>
        <p:txBody>
          <a:bodyPr rtlCol="0" anchor="ctr"/>
          <a:lstStyle/>
          <a:p>
            <a:pPr algn="ctr"/>
            <a:r>
              <a:rPr lang="uk-UA" i="1" dirty="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Переїдання або</a:t>
            </a:r>
          </a:p>
          <a:p>
            <a:pPr algn="ctr"/>
            <a:r>
              <a:rPr lang="uk-UA" i="1" dirty="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rPr>
              <a:t>недоїдання</a:t>
            </a:r>
          </a:p>
        </p:txBody>
      </p:sp>
    </p:spTree>
    <p:extLst>
      <p:ext uri="{BB962C8B-B14F-4D97-AF65-F5344CB8AC3E}">
        <p14:creationId xmlns:p14="http://schemas.microsoft.com/office/powerpoint/2010/main" val="182184698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5" presetClass="entr" presetSubtype="0"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15" dur="1000" fill="hold"/>
                                        <p:tgtEl>
                                          <p:spTgt spid="8"/>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8"/>
                                        </p:tgtEl>
                                      </p:cBhvr>
                                    </p:animEffect>
                                  </p:childTnLst>
                                </p:cTn>
                              </p:par>
                            </p:childTnLst>
                          </p:cTn>
                        </p:par>
                        <p:par>
                          <p:cTn id="20" fill="hold">
                            <p:stCondLst>
                              <p:cond delay="1500"/>
                            </p:stCondLst>
                            <p:childTnLst>
                              <p:par>
                                <p:cTn id="21" presetID="41" presetClass="entr" presetSubtype="0" fill="hold" grpId="0" nodeType="afterEffect">
                                  <p:stCondLst>
                                    <p:cond delay="0"/>
                                  </p:stCondLst>
                                  <p:iterate type="lt">
                                    <p:tmPct val="10000"/>
                                  </p:iterate>
                                  <p:childTnLst>
                                    <p:set>
                                      <p:cBhvr>
                                        <p:cTn id="22" dur="1" fill="hold">
                                          <p:stCondLst>
                                            <p:cond delay="0"/>
                                          </p:stCondLst>
                                        </p:cTn>
                                        <p:tgtEl>
                                          <p:spTgt spid="10"/>
                                        </p:tgtEl>
                                        <p:attrNameLst>
                                          <p:attrName>style.visibility</p:attrName>
                                        </p:attrNameLst>
                                      </p:cBhvr>
                                      <p:to>
                                        <p:strVal val="visible"/>
                                      </p:to>
                                    </p:set>
                                    <p:anim calcmode="lin" valueType="num">
                                      <p:cBhvr>
                                        <p:cTn id="23"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10"/>
                                        </p:tgtEl>
                                        <p:attrNameLst>
                                          <p:attrName>ppt_y</p:attrName>
                                        </p:attrNameLst>
                                      </p:cBhvr>
                                      <p:tavLst>
                                        <p:tav tm="0">
                                          <p:val>
                                            <p:strVal val="#ppt_y"/>
                                          </p:val>
                                        </p:tav>
                                        <p:tav tm="100000">
                                          <p:val>
                                            <p:strVal val="#ppt_y"/>
                                          </p:val>
                                        </p:tav>
                                      </p:tavLst>
                                    </p:anim>
                                    <p:anim calcmode="lin" valueType="num">
                                      <p:cBhvr>
                                        <p:cTn id="25"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10"/>
                                        </p:tgtEl>
                                      </p:cBhvr>
                                    </p:animEffect>
                                  </p:childTnLst>
                                </p:cTn>
                              </p:par>
                            </p:childTnLst>
                          </p:cTn>
                        </p:par>
                        <p:par>
                          <p:cTn id="28" fill="hold">
                            <p:stCondLst>
                              <p:cond delay="3500"/>
                            </p:stCondLst>
                            <p:childTnLst>
                              <p:par>
                                <p:cTn id="29" presetID="56" presetClass="entr" presetSubtype="0" fill="hold" grpId="0" nodeType="afterEffect">
                                  <p:stCondLst>
                                    <p:cond delay="0"/>
                                  </p:stCondLst>
                                  <p:iterate type="lt">
                                    <p:tmPct val="10000"/>
                                  </p:iterate>
                                  <p:childTnLst>
                                    <p:set>
                                      <p:cBhvr>
                                        <p:cTn id="30" dur="1" fill="hold">
                                          <p:stCondLst>
                                            <p:cond delay="0"/>
                                          </p:stCondLst>
                                        </p:cTn>
                                        <p:tgtEl>
                                          <p:spTgt spid="6"/>
                                        </p:tgtEl>
                                        <p:attrNameLst>
                                          <p:attrName>style.visibility</p:attrName>
                                        </p:attrNameLst>
                                      </p:cBhvr>
                                      <p:to>
                                        <p:strVal val="visible"/>
                                      </p:to>
                                    </p:set>
                                    <p:anim by="(-#ppt_w*2)" calcmode="lin" valueType="num">
                                      <p:cBhvr rctx="PPT">
                                        <p:cTn id="31" dur="500" autoRev="1" fill="hold">
                                          <p:stCondLst>
                                            <p:cond delay="0"/>
                                          </p:stCondLst>
                                        </p:cTn>
                                        <p:tgtEl>
                                          <p:spTgt spid="6"/>
                                        </p:tgtEl>
                                        <p:attrNameLst>
                                          <p:attrName>ppt_w</p:attrName>
                                        </p:attrNameLst>
                                      </p:cBhvr>
                                    </p:anim>
                                    <p:anim by="(#ppt_w*0.50)" calcmode="lin" valueType="num">
                                      <p:cBhvr>
                                        <p:cTn id="32" dur="500" decel="50000" autoRev="1" fill="hold">
                                          <p:stCondLst>
                                            <p:cond delay="0"/>
                                          </p:stCondLst>
                                        </p:cTn>
                                        <p:tgtEl>
                                          <p:spTgt spid="6"/>
                                        </p:tgtEl>
                                        <p:attrNameLst>
                                          <p:attrName>ppt_x</p:attrName>
                                        </p:attrNameLst>
                                      </p:cBhvr>
                                    </p:anim>
                                    <p:anim from="(-#ppt_h/2)" to="(#ppt_y)" calcmode="lin" valueType="num">
                                      <p:cBhvr>
                                        <p:cTn id="33" dur="1000" fill="hold">
                                          <p:stCondLst>
                                            <p:cond delay="0"/>
                                          </p:stCondLst>
                                        </p:cTn>
                                        <p:tgtEl>
                                          <p:spTgt spid="6"/>
                                        </p:tgtEl>
                                        <p:attrNameLst>
                                          <p:attrName>ppt_y</p:attrName>
                                        </p:attrNameLst>
                                      </p:cBhvr>
                                    </p:anim>
                                    <p:animRot by="21600000">
                                      <p:cBhvr>
                                        <p:cTn id="34" dur="1000" fill="hold">
                                          <p:stCondLst>
                                            <p:cond delay="0"/>
                                          </p:stCondLst>
                                        </p:cTn>
                                        <p:tgtEl>
                                          <p:spTgt spid="6"/>
                                        </p:tgtEl>
                                        <p:attrNameLst>
                                          <p:attrName>r</p:attrName>
                                        </p:attrNameLst>
                                      </p:cBhvr>
                                    </p:animRot>
                                  </p:childTnLst>
                                </p:cTn>
                              </p:par>
                            </p:childTnLst>
                          </p:cTn>
                        </p:par>
                        <p:par>
                          <p:cTn id="35" fill="hold">
                            <p:stCondLst>
                              <p:cond delay="5300"/>
                            </p:stCondLst>
                            <p:childTnLst>
                              <p:par>
                                <p:cTn id="36" presetID="38" presetClass="entr" presetSubtype="0" accel="50000" fill="hold" grpId="0" nodeType="afterEffect">
                                  <p:stCondLst>
                                    <p:cond delay="0"/>
                                  </p:stCondLst>
                                  <p:iterate type="lt">
                                    <p:tmPct val="50000"/>
                                  </p:iterate>
                                  <p:childTnLst>
                                    <p:set>
                                      <p:cBhvr>
                                        <p:cTn id="37" dur="1" fill="hold">
                                          <p:stCondLst>
                                            <p:cond delay="0"/>
                                          </p:stCondLst>
                                        </p:cTn>
                                        <p:tgtEl>
                                          <p:spTgt spid="5"/>
                                        </p:tgtEl>
                                        <p:attrNameLst>
                                          <p:attrName>style.visibility</p:attrName>
                                        </p:attrNameLst>
                                      </p:cBhvr>
                                      <p:to>
                                        <p:strVal val="visible"/>
                                      </p:to>
                                    </p:set>
                                    <p:set>
                                      <p:cBhvr>
                                        <p:cTn id="38" dur="455" fill="hold">
                                          <p:stCondLst>
                                            <p:cond delay="0"/>
                                          </p:stCondLst>
                                        </p:cTn>
                                        <p:tgtEl>
                                          <p:spTgt spid="5"/>
                                        </p:tgtEl>
                                        <p:attrNameLst>
                                          <p:attrName>style.rotation</p:attrName>
                                        </p:attrNameLst>
                                      </p:cBhvr>
                                      <p:to>
                                        <p:strVal val="-45.0"/>
                                      </p:to>
                                    </p:set>
                                    <p:anim calcmode="lin" valueType="num">
                                      <p:cBhvr>
                                        <p:cTn id="39" dur="455" fill="hold">
                                          <p:stCondLst>
                                            <p:cond delay="455"/>
                                          </p:stCondLst>
                                        </p:cTn>
                                        <p:tgtEl>
                                          <p:spTgt spid="5"/>
                                        </p:tgtEl>
                                        <p:attrNameLst>
                                          <p:attrName>style.rotation</p:attrName>
                                        </p:attrNameLst>
                                      </p:cBhvr>
                                      <p:tavLst>
                                        <p:tav tm="0">
                                          <p:val>
                                            <p:fltVal val="-45"/>
                                          </p:val>
                                        </p:tav>
                                        <p:tav tm="69900">
                                          <p:val>
                                            <p:fltVal val="45"/>
                                          </p:val>
                                        </p:tav>
                                        <p:tav tm="100000">
                                          <p:val>
                                            <p:fltVal val="0"/>
                                          </p:val>
                                        </p:tav>
                                      </p:tavLst>
                                    </p:anim>
                                    <p:anim calcmode="lin" valueType="num">
                                      <p:cBhvr>
                                        <p:cTn id="40" dur="455" fill="hold">
                                          <p:stCondLst>
                                            <p:cond delay="0"/>
                                          </p:stCondLst>
                                        </p:cTn>
                                        <p:tgtEl>
                                          <p:spTgt spid="5"/>
                                        </p:tgtEl>
                                        <p:attrNameLst>
                                          <p:attrName>ppt_y</p:attrName>
                                        </p:attrNameLst>
                                      </p:cBhvr>
                                      <p:tavLst>
                                        <p:tav tm="0">
                                          <p:val>
                                            <p:strVal val="#ppt_y-1"/>
                                          </p:val>
                                        </p:tav>
                                        <p:tav tm="100000">
                                          <p:val>
                                            <p:strVal val="#ppt_y-(0.354*#ppt_w-0.172*#ppt_h)"/>
                                          </p:val>
                                        </p:tav>
                                      </p:tavLst>
                                    </p:anim>
                                    <p:anim calcmode="lin" valueType="num">
                                      <p:cBhvr>
                                        <p:cTn id="41" dur="156" decel="50000" autoRev="1" fill="hold">
                                          <p:stCondLst>
                                            <p:cond delay="455"/>
                                          </p:stCondLst>
                                        </p:cTn>
                                        <p:tgtEl>
                                          <p:spTgt spid="5"/>
                                        </p:tgtEl>
                                        <p:attrNameLst>
                                          <p:attrName>ppt_y</p:attrName>
                                        </p:attrNameLst>
                                      </p:cBhvr>
                                      <p:tavLst>
                                        <p:tav tm="0">
                                          <p:val>
                                            <p:strVal val="#ppt_y-(0.354*#ppt_w-0.172*#ppt_h)"/>
                                          </p:val>
                                        </p:tav>
                                        <p:tav tm="100000">
                                          <p:val>
                                            <p:strVal val="#ppt_y-(0.354*#ppt_w-0.172*#ppt_h)-#ppt_h/2"/>
                                          </p:val>
                                        </p:tav>
                                      </p:tavLst>
                                    </p:anim>
                                    <p:anim calcmode="lin" valueType="num">
                                      <p:cBhvr>
                                        <p:cTn id="42" dur="136" fill="hold">
                                          <p:stCondLst>
                                            <p:cond delay="864"/>
                                          </p:stCondLst>
                                        </p:cTn>
                                        <p:tgtEl>
                                          <p:spTgt spid="5"/>
                                        </p:tgtEl>
                                        <p:attrNameLst>
                                          <p:attrName>ppt_y</p:attrName>
                                        </p:attrNameLst>
                                      </p:cBhvr>
                                      <p:tavLst>
                                        <p:tav tm="0">
                                          <p:val>
                                            <p:strVal val="#ppt_y-(0.354*#ppt_w-0.172*#ppt_h)"/>
                                          </p:val>
                                        </p:tav>
                                        <p:tav tm="100000">
                                          <p:val>
                                            <p:strVal val="#ppt_y"/>
                                          </p:val>
                                        </p:tav>
                                      </p:tavLst>
                                    </p:anim>
                                  </p:childTnLst>
                                </p:cTn>
                              </p:par>
                            </p:childTnLst>
                          </p:cTn>
                        </p:par>
                        <p:par>
                          <p:cTn id="43" fill="hold">
                            <p:stCondLst>
                              <p:cond delay="14300"/>
                            </p:stCondLst>
                            <p:childTnLst>
                              <p:par>
                                <p:cTn id="44" presetID="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 calcmode="lin" valueType="num">
                                      <p:cBhvr additive="base">
                                        <p:cTn id="46" dur="500" fill="hold"/>
                                        <p:tgtEl>
                                          <p:spTgt spid="13"/>
                                        </p:tgtEl>
                                        <p:attrNameLst>
                                          <p:attrName>ppt_x</p:attrName>
                                        </p:attrNameLst>
                                      </p:cBhvr>
                                      <p:tavLst>
                                        <p:tav tm="0">
                                          <p:val>
                                            <p:strVal val="#ppt_x"/>
                                          </p:val>
                                        </p:tav>
                                        <p:tav tm="100000">
                                          <p:val>
                                            <p:strVal val="#ppt_x"/>
                                          </p:val>
                                        </p:tav>
                                      </p:tavLst>
                                    </p:anim>
                                    <p:anim calcmode="lin" valueType="num">
                                      <p:cBhvr additive="base">
                                        <p:cTn id="47" dur="500" fill="hold"/>
                                        <p:tgtEl>
                                          <p:spTgt spid="13"/>
                                        </p:tgtEl>
                                        <p:attrNameLst>
                                          <p:attrName>ppt_y</p:attrName>
                                        </p:attrNameLst>
                                      </p:cBhvr>
                                      <p:tavLst>
                                        <p:tav tm="0">
                                          <p:val>
                                            <p:strVal val="1+#ppt_h/2"/>
                                          </p:val>
                                        </p:tav>
                                        <p:tav tm="100000">
                                          <p:val>
                                            <p:strVal val="#ppt_y"/>
                                          </p:val>
                                        </p:tav>
                                      </p:tavLst>
                                    </p:anim>
                                  </p:childTnLst>
                                </p:cTn>
                              </p:par>
                            </p:childTnLst>
                          </p:cTn>
                        </p:par>
                        <p:par>
                          <p:cTn id="48" fill="hold">
                            <p:stCondLst>
                              <p:cond delay="14800"/>
                            </p:stCondLst>
                            <p:childTnLst>
                              <p:par>
                                <p:cTn id="49" presetID="42" presetClass="entr" presetSubtype="0" fill="hold" grpId="0" nodeType="afterEffect">
                                  <p:stCondLst>
                                    <p:cond delay="0"/>
                                  </p:stCondLst>
                                  <p:childTnLst>
                                    <p:set>
                                      <p:cBhvr>
                                        <p:cTn id="50" dur="1" fill="hold">
                                          <p:stCondLst>
                                            <p:cond delay="0"/>
                                          </p:stCondLst>
                                        </p:cTn>
                                        <p:tgtEl>
                                          <p:spTgt spid="7"/>
                                        </p:tgtEl>
                                        <p:attrNameLst>
                                          <p:attrName>style.visibility</p:attrName>
                                        </p:attrNameLst>
                                      </p:cBhvr>
                                      <p:to>
                                        <p:strVal val="visible"/>
                                      </p:to>
                                    </p:set>
                                    <p:animEffect transition="in" filter="fade">
                                      <p:cBhvr>
                                        <p:cTn id="51" dur="1000"/>
                                        <p:tgtEl>
                                          <p:spTgt spid="7"/>
                                        </p:tgtEl>
                                      </p:cBhvr>
                                    </p:animEffect>
                                    <p:anim calcmode="lin" valueType="num">
                                      <p:cBhvr>
                                        <p:cTn id="52" dur="1000" fill="hold"/>
                                        <p:tgtEl>
                                          <p:spTgt spid="7"/>
                                        </p:tgtEl>
                                        <p:attrNameLst>
                                          <p:attrName>ppt_x</p:attrName>
                                        </p:attrNameLst>
                                      </p:cBhvr>
                                      <p:tavLst>
                                        <p:tav tm="0">
                                          <p:val>
                                            <p:strVal val="#ppt_x"/>
                                          </p:val>
                                        </p:tav>
                                        <p:tav tm="100000">
                                          <p:val>
                                            <p:strVal val="#ppt_x"/>
                                          </p:val>
                                        </p:tav>
                                      </p:tavLst>
                                    </p:anim>
                                    <p:anim calcmode="lin" valueType="num">
                                      <p:cBhvr>
                                        <p:cTn id="53" dur="1000" fill="hold"/>
                                        <p:tgtEl>
                                          <p:spTgt spid="7"/>
                                        </p:tgtEl>
                                        <p:attrNameLst>
                                          <p:attrName>ppt_y</p:attrName>
                                        </p:attrNameLst>
                                      </p:cBhvr>
                                      <p:tavLst>
                                        <p:tav tm="0">
                                          <p:val>
                                            <p:strVal val="#ppt_y+.1"/>
                                          </p:val>
                                        </p:tav>
                                        <p:tav tm="100000">
                                          <p:val>
                                            <p:strVal val="#ppt_y"/>
                                          </p:val>
                                        </p:tav>
                                      </p:tavLst>
                                    </p:anim>
                                  </p:childTnLst>
                                </p:cTn>
                              </p:par>
                            </p:childTnLst>
                          </p:cTn>
                        </p:par>
                        <p:par>
                          <p:cTn id="54" fill="hold">
                            <p:stCondLst>
                              <p:cond delay="15800"/>
                            </p:stCondLst>
                            <p:childTnLst>
                              <p:par>
                                <p:cTn id="55" presetID="26" presetClass="entr" presetSubtype="0" fill="hold" grpId="0" nodeType="after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wipe(down)">
                                      <p:cBhvr>
                                        <p:cTn id="57" dur="580">
                                          <p:stCondLst>
                                            <p:cond delay="0"/>
                                          </p:stCondLst>
                                        </p:cTn>
                                        <p:tgtEl>
                                          <p:spTgt spid="9"/>
                                        </p:tgtEl>
                                      </p:cBhvr>
                                    </p:animEffect>
                                    <p:anim calcmode="lin" valueType="num">
                                      <p:cBhvr>
                                        <p:cTn id="5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63" dur="26">
                                          <p:stCondLst>
                                            <p:cond delay="650"/>
                                          </p:stCondLst>
                                        </p:cTn>
                                        <p:tgtEl>
                                          <p:spTgt spid="9"/>
                                        </p:tgtEl>
                                      </p:cBhvr>
                                      <p:to x="100000" y="60000"/>
                                    </p:animScale>
                                    <p:animScale>
                                      <p:cBhvr>
                                        <p:cTn id="64" dur="166" decel="50000">
                                          <p:stCondLst>
                                            <p:cond delay="676"/>
                                          </p:stCondLst>
                                        </p:cTn>
                                        <p:tgtEl>
                                          <p:spTgt spid="9"/>
                                        </p:tgtEl>
                                      </p:cBhvr>
                                      <p:to x="100000" y="100000"/>
                                    </p:animScale>
                                    <p:animScale>
                                      <p:cBhvr>
                                        <p:cTn id="65" dur="26">
                                          <p:stCondLst>
                                            <p:cond delay="1312"/>
                                          </p:stCondLst>
                                        </p:cTn>
                                        <p:tgtEl>
                                          <p:spTgt spid="9"/>
                                        </p:tgtEl>
                                      </p:cBhvr>
                                      <p:to x="100000" y="80000"/>
                                    </p:animScale>
                                    <p:animScale>
                                      <p:cBhvr>
                                        <p:cTn id="66" dur="166" decel="50000">
                                          <p:stCondLst>
                                            <p:cond delay="1338"/>
                                          </p:stCondLst>
                                        </p:cTn>
                                        <p:tgtEl>
                                          <p:spTgt spid="9"/>
                                        </p:tgtEl>
                                      </p:cBhvr>
                                      <p:to x="100000" y="100000"/>
                                    </p:animScale>
                                    <p:animScale>
                                      <p:cBhvr>
                                        <p:cTn id="67" dur="26">
                                          <p:stCondLst>
                                            <p:cond delay="1642"/>
                                          </p:stCondLst>
                                        </p:cTn>
                                        <p:tgtEl>
                                          <p:spTgt spid="9"/>
                                        </p:tgtEl>
                                      </p:cBhvr>
                                      <p:to x="100000" y="90000"/>
                                    </p:animScale>
                                    <p:animScale>
                                      <p:cBhvr>
                                        <p:cTn id="68" dur="166" decel="50000">
                                          <p:stCondLst>
                                            <p:cond delay="1668"/>
                                          </p:stCondLst>
                                        </p:cTn>
                                        <p:tgtEl>
                                          <p:spTgt spid="9"/>
                                        </p:tgtEl>
                                      </p:cBhvr>
                                      <p:to x="100000" y="100000"/>
                                    </p:animScale>
                                    <p:animScale>
                                      <p:cBhvr>
                                        <p:cTn id="69" dur="26">
                                          <p:stCondLst>
                                            <p:cond delay="1808"/>
                                          </p:stCondLst>
                                        </p:cTn>
                                        <p:tgtEl>
                                          <p:spTgt spid="9"/>
                                        </p:tgtEl>
                                      </p:cBhvr>
                                      <p:to x="100000" y="95000"/>
                                    </p:animScale>
                                    <p:animScale>
                                      <p:cBhvr>
                                        <p:cTn id="70" dur="166" decel="50000">
                                          <p:stCondLst>
                                            <p:cond delay="1834"/>
                                          </p:stCondLst>
                                        </p:cTn>
                                        <p:tgtEl>
                                          <p:spTgt spid="9"/>
                                        </p:tgtEl>
                                      </p:cBhvr>
                                      <p:to x="100000" y="100000"/>
                                    </p:animScale>
                                  </p:childTnLst>
                                </p:cTn>
                              </p:par>
                            </p:childTnLst>
                          </p:cTn>
                        </p:par>
                        <p:par>
                          <p:cTn id="71" fill="hold">
                            <p:stCondLst>
                              <p:cond delay="17800"/>
                            </p:stCondLst>
                            <p:childTnLst>
                              <p:par>
                                <p:cTn id="72" presetID="53" presetClass="entr" presetSubtype="16" fill="hold" grpId="0" nodeType="afterEffect">
                                  <p:stCondLst>
                                    <p:cond delay="0"/>
                                  </p:stCondLst>
                                  <p:childTnLst>
                                    <p:set>
                                      <p:cBhvr>
                                        <p:cTn id="73" dur="1" fill="hold">
                                          <p:stCondLst>
                                            <p:cond delay="0"/>
                                          </p:stCondLst>
                                        </p:cTn>
                                        <p:tgtEl>
                                          <p:spTgt spid="14"/>
                                        </p:tgtEl>
                                        <p:attrNameLst>
                                          <p:attrName>style.visibility</p:attrName>
                                        </p:attrNameLst>
                                      </p:cBhvr>
                                      <p:to>
                                        <p:strVal val="visible"/>
                                      </p:to>
                                    </p:set>
                                    <p:anim calcmode="lin" valueType="num">
                                      <p:cBhvr>
                                        <p:cTn id="74" dur="500" fill="hold"/>
                                        <p:tgtEl>
                                          <p:spTgt spid="14"/>
                                        </p:tgtEl>
                                        <p:attrNameLst>
                                          <p:attrName>ppt_w</p:attrName>
                                        </p:attrNameLst>
                                      </p:cBhvr>
                                      <p:tavLst>
                                        <p:tav tm="0">
                                          <p:val>
                                            <p:fltVal val="0"/>
                                          </p:val>
                                        </p:tav>
                                        <p:tav tm="100000">
                                          <p:val>
                                            <p:strVal val="#ppt_w"/>
                                          </p:val>
                                        </p:tav>
                                      </p:tavLst>
                                    </p:anim>
                                    <p:anim calcmode="lin" valueType="num">
                                      <p:cBhvr>
                                        <p:cTn id="75" dur="500" fill="hold"/>
                                        <p:tgtEl>
                                          <p:spTgt spid="14"/>
                                        </p:tgtEl>
                                        <p:attrNameLst>
                                          <p:attrName>ppt_h</p:attrName>
                                        </p:attrNameLst>
                                      </p:cBhvr>
                                      <p:tavLst>
                                        <p:tav tm="0">
                                          <p:val>
                                            <p:fltVal val="0"/>
                                          </p:val>
                                        </p:tav>
                                        <p:tav tm="100000">
                                          <p:val>
                                            <p:strVal val="#ppt_h"/>
                                          </p:val>
                                        </p:tav>
                                      </p:tavLst>
                                    </p:anim>
                                    <p:animEffect transition="in" filter="fade">
                                      <p:cBhvr>
                                        <p:cTn id="76" dur="500"/>
                                        <p:tgtEl>
                                          <p:spTgt spid="14"/>
                                        </p:tgtEl>
                                      </p:cBhvr>
                                    </p:animEffect>
                                  </p:childTnLst>
                                </p:cTn>
                              </p:par>
                            </p:childTnLst>
                          </p:cTn>
                        </p:par>
                        <p:par>
                          <p:cTn id="77" fill="hold">
                            <p:stCondLst>
                              <p:cond delay="18300"/>
                            </p:stCondLst>
                            <p:childTnLst>
                              <p:par>
                                <p:cTn id="78" presetID="6" presetClass="entr" presetSubtype="16" fill="hold" grpId="0" nodeType="afterEffect">
                                  <p:stCondLst>
                                    <p:cond delay="0"/>
                                  </p:stCondLst>
                                  <p:childTnLst>
                                    <p:set>
                                      <p:cBhvr>
                                        <p:cTn id="79" dur="1" fill="hold">
                                          <p:stCondLst>
                                            <p:cond delay="0"/>
                                          </p:stCondLst>
                                        </p:cTn>
                                        <p:tgtEl>
                                          <p:spTgt spid="11"/>
                                        </p:tgtEl>
                                        <p:attrNameLst>
                                          <p:attrName>style.visibility</p:attrName>
                                        </p:attrNameLst>
                                      </p:cBhvr>
                                      <p:to>
                                        <p:strVal val="visible"/>
                                      </p:to>
                                    </p:set>
                                    <p:animEffect transition="in" filter="circle(in)">
                                      <p:cBhvr>
                                        <p:cTn id="80" dur="2000"/>
                                        <p:tgtEl>
                                          <p:spTgt spid="11"/>
                                        </p:tgtEl>
                                      </p:cBhvr>
                                    </p:animEffect>
                                  </p:childTnLst>
                                </p:cTn>
                              </p:par>
                            </p:childTnLst>
                          </p:cTn>
                        </p:par>
                        <p:par>
                          <p:cTn id="81" fill="hold">
                            <p:stCondLst>
                              <p:cond delay="20300"/>
                            </p:stCondLst>
                            <p:childTnLst>
                              <p:par>
                                <p:cTn id="82" presetID="45" presetClass="entr" presetSubtype="0" fill="hold" grpId="0" nodeType="afterEffect">
                                  <p:stCondLst>
                                    <p:cond delay="0"/>
                                  </p:stCondLst>
                                  <p:childTnLst>
                                    <p:set>
                                      <p:cBhvr>
                                        <p:cTn id="83" dur="1" fill="hold">
                                          <p:stCondLst>
                                            <p:cond delay="0"/>
                                          </p:stCondLst>
                                        </p:cTn>
                                        <p:tgtEl>
                                          <p:spTgt spid="12"/>
                                        </p:tgtEl>
                                        <p:attrNameLst>
                                          <p:attrName>style.visibility</p:attrName>
                                        </p:attrNameLst>
                                      </p:cBhvr>
                                      <p:to>
                                        <p:strVal val="visible"/>
                                      </p:to>
                                    </p:set>
                                    <p:animEffect transition="in" filter="fade">
                                      <p:cBhvr>
                                        <p:cTn id="84" dur="2000"/>
                                        <p:tgtEl>
                                          <p:spTgt spid="12"/>
                                        </p:tgtEl>
                                      </p:cBhvr>
                                    </p:animEffect>
                                    <p:anim calcmode="lin" valueType="num">
                                      <p:cBhvr>
                                        <p:cTn id="85" dur="2000" fill="hold"/>
                                        <p:tgtEl>
                                          <p:spTgt spid="12"/>
                                        </p:tgtEl>
                                        <p:attrNameLst>
                                          <p:attrName>ppt_w</p:attrName>
                                        </p:attrNameLst>
                                      </p:cBhvr>
                                      <p:tavLst>
                                        <p:tav tm="0" fmla="#ppt_w*sin(2.5*pi*$)">
                                          <p:val>
                                            <p:fltVal val="0"/>
                                          </p:val>
                                        </p:tav>
                                        <p:tav tm="100000">
                                          <p:val>
                                            <p:fltVal val="1"/>
                                          </p:val>
                                        </p:tav>
                                      </p:tavLst>
                                    </p:anim>
                                    <p:anim calcmode="lin" valueType="num">
                                      <p:cBhvr>
                                        <p:cTn id="86" dur="2000" fill="hold"/>
                                        <p:tgtEl>
                                          <p:spTgt spid="1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27584" y="589330"/>
            <a:ext cx="6840760"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ru-RU" sz="2800" dirty="0"/>
              <a:t>Кроки до здорового способу </a:t>
            </a:r>
            <a:r>
              <a:rPr lang="ru-RU" sz="2800" dirty="0" err="1"/>
              <a:t>життя</a:t>
            </a:r>
            <a:r>
              <a:rPr lang="ru-RU" dirty="0"/>
              <a:t>:</a:t>
            </a:r>
            <a:endParaRPr lang="uk-UA" dirty="0"/>
          </a:p>
        </p:txBody>
      </p:sp>
      <p:sp>
        <p:nvSpPr>
          <p:cNvPr id="6" name="TextBox 5"/>
          <p:cNvSpPr txBox="1"/>
          <p:nvPr/>
        </p:nvSpPr>
        <p:spPr>
          <a:xfrm>
            <a:off x="467544" y="1412776"/>
            <a:ext cx="8136904" cy="4247317"/>
          </a:xfrm>
          <a:prstGeom prst="rect">
            <a:avLst/>
          </a:prstGeom>
          <a:noFill/>
        </p:spPr>
        <p:txBody>
          <a:bodyPr wrap="square" rtlCol="0">
            <a:spAutoFit/>
          </a:bodyPr>
          <a:lstStyle/>
          <a:p>
            <a:pPr marL="285750" indent="-285750">
              <a:buFont typeface="Wingdings" pitchFamily="2" charset="2"/>
              <a:buChar char="v"/>
            </a:pPr>
            <a:r>
              <a:rPr lang="ru-RU" dirty="0"/>
              <a:t>відмова</a:t>
            </a:r>
            <a:r>
              <a:rPr lang="uk-UA" dirty="0"/>
              <a:t> від шкідливих звичок</a:t>
            </a:r>
            <a:r>
              <a:rPr lang="en-US" dirty="0"/>
              <a:t>;</a:t>
            </a:r>
            <a:endParaRPr lang="uk-UA" dirty="0"/>
          </a:p>
          <a:p>
            <a:pPr marL="285750" indent="-285750">
              <a:buFont typeface="Wingdings" pitchFamily="2" charset="2"/>
              <a:buChar char="v"/>
            </a:pPr>
            <a:r>
              <a:rPr lang="uk-UA" dirty="0"/>
              <a:t>безпечна сексуальна поведінка</a:t>
            </a:r>
            <a:r>
              <a:rPr lang="en-US" dirty="0"/>
              <a:t>;</a:t>
            </a:r>
            <a:endParaRPr lang="uk-UA" dirty="0"/>
          </a:p>
          <a:p>
            <a:pPr marL="285750" indent="-285750">
              <a:buFont typeface="Wingdings" pitchFamily="2" charset="2"/>
              <a:buChar char="v"/>
            </a:pPr>
            <a:r>
              <a:rPr lang="uk-UA" dirty="0"/>
              <a:t>висока рухова активність</a:t>
            </a:r>
            <a:r>
              <a:rPr lang="en-US" dirty="0"/>
              <a:t>;</a:t>
            </a:r>
            <a:endParaRPr lang="uk-UA" dirty="0"/>
          </a:p>
          <a:p>
            <a:pPr marL="285750" indent="-285750">
              <a:buFont typeface="Wingdings" pitchFamily="2" charset="2"/>
              <a:buChar char="v"/>
            </a:pPr>
            <a:r>
              <a:rPr lang="uk-UA" dirty="0"/>
              <a:t> загартовування</a:t>
            </a:r>
            <a:r>
              <a:rPr lang="en-US" dirty="0"/>
              <a:t>;</a:t>
            </a:r>
            <a:endParaRPr lang="uk-UA" dirty="0"/>
          </a:p>
          <a:p>
            <a:pPr marL="285750" indent="-285750">
              <a:buFont typeface="Wingdings" pitchFamily="2" charset="2"/>
              <a:buChar char="v"/>
            </a:pPr>
            <a:r>
              <a:rPr lang="uk-UA" dirty="0"/>
              <a:t>особиста гігієна</a:t>
            </a:r>
            <a:r>
              <a:rPr lang="en-US" dirty="0"/>
              <a:t>;</a:t>
            </a:r>
            <a:endParaRPr lang="uk-UA" dirty="0"/>
          </a:p>
          <a:p>
            <a:pPr marL="285750" indent="-285750">
              <a:buFont typeface="Wingdings" pitchFamily="2" charset="2"/>
              <a:buChar char="v"/>
            </a:pPr>
            <a:r>
              <a:rPr lang="uk-UA" dirty="0"/>
              <a:t>здоровий сон</a:t>
            </a:r>
            <a:r>
              <a:rPr lang="en-US" dirty="0"/>
              <a:t>;</a:t>
            </a:r>
            <a:endParaRPr lang="uk-UA" dirty="0"/>
          </a:p>
          <a:p>
            <a:pPr marL="285750" indent="-285750">
              <a:buFont typeface="Wingdings" pitchFamily="2" charset="2"/>
              <a:buChar char="v"/>
            </a:pPr>
            <a:r>
              <a:rPr lang="uk-UA" dirty="0"/>
              <a:t>раціональне харчування</a:t>
            </a:r>
            <a:r>
              <a:rPr lang="en-US" dirty="0"/>
              <a:t>;</a:t>
            </a:r>
            <a:endParaRPr lang="uk-UA" dirty="0"/>
          </a:p>
          <a:p>
            <a:pPr marL="285750" indent="-285750">
              <a:buFont typeface="Wingdings" pitchFamily="2" charset="2"/>
              <a:buChar char="v"/>
            </a:pPr>
            <a:r>
              <a:rPr lang="uk-UA" dirty="0"/>
              <a:t>режим праці і відпочинку</a:t>
            </a:r>
            <a:r>
              <a:rPr lang="en-US" dirty="0"/>
              <a:t>;</a:t>
            </a:r>
            <a:endParaRPr lang="uk-UA" dirty="0"/>
          </a:p>
          <a:p>
            <a:r>
              <a:rPr lang="uk-UA"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uk-UA" sz="2000" b="1" dirty="0">
                <a:ln w="1905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Праця – це перша ознака здорового життя.</a:t>
            </a:r>
          </a:p>
          <a:p>
            <a:r>
              <a:rPr lang="uk-UA" dirty="0"/>
              <a:t>Відпочинок – це зміна видів діяльності. Відпочинок може бути активний(танці, спорт, прогулянка)</a:t>
            </a:r>
            <a:r>
              <a:rPr lang="en-US" dirty="0"/>
              <a:t>;</a:t>
            </a:r>
            <a:r>
              <a:rPr lang="ru-RU" dirty="0"/>
              <a:t> </a:t>
            </a:r>
            <a:r>
              <a:rPr lang="uk-UA" dirty="0"/>
              <a:t>пасивний(сауна, масаж)</a:t>
            </a:r>
            <a:r>
              <a:rPr lang="en-US" dirty="0"/>
              <a:t>;</a:t>
            </a:r>
            <a:r>
              <a:rPr lang="uk-UA" dirty="0"/>
              <a:t> культурний</a:t>
            </a:r>
            <a:r>
              <a:rPr lang="ru-RU" dirty="0"/>
              <a:t>(театр, музей, к</a:t>
            </a:r>
            <a:r>
              <a:rPr lang="uk-UA" dirty="0" err="1"/>
              <a:t>іно</a:t>
            </a:r>
            <a:r>
              <a:rPr lang="ru-RU" dirty="0"/>
              <a:t>)</a:t>
            </a:r>
            <a:r>
              <a:rPr lang="en-US" dirty="0"/>
              <a:t>;</a:t>
            </a:r>
            <a:endParaRPr lang="ru-RU" dirty="0"/>
          </a:p>
          <a:p>
            <a:pPr marL="285750" indent="-285750">
              <a:buFont typeface="Wingdings" pitchFamily="2" charset="2"/>
              <a:buChar char="v"/>
            </a:pPr>
            <a:r>
              <a:rPr lang="ru-RU" dirty="0"/>
              <a:t> </a:t>
            </a:r>
            <a:r>
              <a:rPr lang="uk-UA" dirty="0"/>
              <a:t>внутрішня</a:t>
            </a:r>
            <a:r>
              <a:rPr lang="ru-RU" dirty="0"/>
              <a:t> </a:t>
            </a:r>
            <a:r>
              <a:rPr lang="uk-UA" dirty="0"/>
              <a:t>врівноваженість</a:t>
            </a:r>
            <a:r>
              <a:rPr lang="ru-RU" dirty="0"/>
              <a:t>, </a:t>
            </a:r>
            <a:r>
              <a:rPr lang="uk-UA" dirty="0"/>
              <a:t>спокійний душевний стан</a:t>
            </a:r>
            <a:r>
              <a:rPr lang="en-US" dirty="0"/>
              <a:t>;</a:t>
            </a:r>
            <a:endParaRPr lang="uk-UA" dirty="0"/>
          </a:p>
          <a:p>
            <a:pPr marL="285750" indent="-285750">
              <a:buFont typeface="Wingdings" pitchFamily="2" charset="2"/>
              <a:buChar char="v"/>
            </a:pPr>
            <a:r>
              <a:rPr lang="uk-UA" dirty="0"/>
              <a:t> </a:t>
            </a:r>
            <a:r>
              <a:rPr lang="uk-UA" dirty="0" err="1"/>
              <a:t>хоббі</a:t>
            </a:r>
            <a:r>
              <a:rPr lang="uk-UA" dirty="0"/>
              <a:t> (захоплення)</a:t>
            </a:r>
            <a:r>
              <a:rPr lang="en-US" dirty="0"/>
              <a:t>;</a:t>
            </a:r>
            <a:endParaRPr lang="uk-UA" dirty="0"/>
          </a:p>
          <a:p>
            <a:endParaRPr lang="uk-UA" dirty="0"/>
          </a:p>
        </p:txBody>
      </p:sp>
    </p:spTree>
    <p:extLst>
      <p:ext uri="{BB962C8B-B14F-4D97-AF65-F5344CB8AC3E}">
        <p14:creationId xmlns:p14="http://schemas.microsoft.com/office/powerpoint/2010/main" val="336009834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0" y="620688"/>
            <a:ext cx="8064896" cy="830997"/>
          </a:xfrm>
          <a:prstGeom prst="rect">
            <a:avLst/>
          </a:prstGeom>
          <a:noFill/>
        </p:spPr>
        <p:txBody>
          <a:bodyPr wrap="square" rtlCol="0">
            <a:spAutoFit/>
          </a:bodyPr>
          <a:lstStyle/>
          <a:p>
            <a:pPr algn="r"/>
            <a:r>
              <a:rPr lang="uk-UA" sz="2400" b="1" dirty="0">
                <a:solidFill>
                  <a:schemeClr val="accent6">
                    <a:lumMod val="75000"/>
                  </a:schemeClr>
                </a:solidFill>
              </a:rPr>
              <a:t>Поради, які становлять основу здорового способу життя</a:t>
            </a:r>
            <a:r>
              <a:rPr lang="uk-UA" dirty="0"/>
              <a:t>.</a:t>
            </a:r>
          </a:p>
        </p:txBody>
      </p:sp>
      <p:sp>
        <p:nvSpPr>
          <p:cNvPr id="6" name="Прямоугольник 5"/>
          <p:cNvSpPr/>
          <p:nvPr/>
        </p:nvSpPr>
        <p:spPr>
          <a:xfrm>
            <a:off x="6516216" y="1688071"/>
            <a:ext cx="1872208" cy="504056"/>
          </a:xfrm>
          <a:prstGeom prst="rect">
            <a:avLst/>
          </a:prstGeom>
          <a:scene3d>
            <a:camera prst="isometricOffAxis2Left"/>
            <a:lightRig rig="threePt" dir="tl">
              <a:rot lat="0" lon="0" rev="20400000"/>
            </a:lightRig>
          </a:scene3d>
          <a:sp3d>
            <a:bevelT w="50800" h="12700" prst="softRound"/>
          </a:sp3d>
        </p:spPr>
        <p:style>
          <a:lnRef idx="1">
            <a:schemeClr val="accent3"/>
          </a:lnRef>
          <a:fillRef idx="3">
            <a:schemeClr val="accent3"/>
          </a:fillRef>
          <a:effectRef idx="2">
            <a:schemeClr val="accent3"/>
          </a:effectRef>
          <a:fontRef idx="minor">
            <a:schemeClr val="lt1"/>
          </a:fontRef>
        </p:style>
        <p:txBody>
          <a:bodyPr rtlCol="0" anchor="ctr">
            <a:sp3d extrusionH="57150">
              <a:bevelT w="38100" h="38100" prst="relaxedInset"/>
            </a:sp3d>
          </a:bodyPr>
          <a:lstStyle/>
          <a:p>
            <a:pPr algn="ctr"/>
            <a:r>
              <a:rPr lang="uk-UA" sz="2000" dirty="0">
                <a:solidFill>
                  <a:schemeClr val="tx1">
                    <a:lumMod val="95000"/>
                    <a:lumOff val="5000"/>
                  </a:schemeClr>
                </a:solidFill>
              </a:rPr>
              <a:t>1 ПОРАДА</a:t>
            </a:r>
          </a:p>
        </p:txBody>
      </p:sp>
      <p:sp>
        <p:nvSpPr>
          <p:cNvPr id="7" name="TextBox 6"/>
          <p:cNvSpPr txBox="1"/>
          <p:nvPr/>
        </p:nvSpPr>
        <p:spPr>
          <a:xfrm>
            <a:off x="395536" y="1430378"/>
            <a:ext cx="6192688" cy="1477328"/>
          </a:xfrm>
          <a:prstGeom prst="rect">
            <a:avLst/>
          </a:prstGeom>
          <a:noFill/>
        </p:spPr>
        <p:txBody>
          <a:bodyPr wrap="square" rtlCol="0">
            <a:spAutoFit/>
          </a:bodyPr>
          <a:lstStyle/>
          <a:p>
            <a:r>
              <a:rPr lang="uk-UA" dirty="0">
                <a:latin typeface="Arial" pitchFamily="34" charset="0"/>
                <a:cs typeface="Arial" pitchFamily="34" charset="0"/>
              </a:rPr>
              <a:t>розгадуючи кросворди, вивчаючи іноземні мови, рахуючи в умі, ми тренуємо головний мозок. Таким чином, сповільнюється процес вікової деградації розумових здібностей активізується робота серця,система кровообігу і обмін речовин.</a:t>
            </a:r>
          </a:p>
        </p:txBody>
      </p:sp>
      <p:sp>
        <p:nvSpPr>
          <p:cNvPr id="9" name="Прямоугольник 8"/>
          <p:cNvSpPr/>
          <p:nvPr/>
        </p:nvSpPr>
        <p:spPr>
          <a:xfrm>
            <a:off x="611560" y="3212976"/>
            <a:ext cx="1872208" cy="504056"/>
          </a:xfrm>
          <a:prstGeom prst="rect">
            <a:avLst/>
          </a:prstGeom>
          <a:scene3d>
            <a:camera prst="isometricOffAxis1Right"/>
            <a:lightRig rig="threePt" dir="tl">
              <a:rot lat="0" lon="0" rev="20400000"/>
            </a:lightRig>
          </a:scene3d>
          <a:sp3d>
            <a:bevelT w="50800" h="12700" prst="angle"/>
          </a:sp3d>
        </p:spPr>
        <p:style>
          <a:lnRef idx="1">
            <a:schemeClr val="accent3"/>
          </a:lnRef>
          <a:fillRef idx="3">
            <a:schemeClr val="accent3"/>
          </a:fillRef>
          <a:effectRef idx="2">
            <a:schemeClr val="accent3"/>
          </a:effectRef>
          <a:fontRef idx="minor">
            <a:schemeClr val="lt1"/>
          </a:fontRef>
        </p:style>
        <p:txBody>
          <a:bodyPr rtlCol="0" anchor="ctr">
            <a:sp3d extrusionH="57150">
              <a:bevelT w="38100" h="38100" prst="relaxedInset"/>
            </a:sp3d>
          </a:bodyPr>
          <a:lstStyle/>
          <a:p>
            <a:pPr algn="ctr"/>
            <a:r>
              <a:rPr lang="uk-UA" sz="2000" dirty="0">
                <a:solidFill>
                  <a:schemeClr val="tx1">
                    <a:lumMod val="95000"/>
                    <a:lumOff val="5000"/>
                  </a:schemeClr>
                </a:solidFill>
              </a:rPr>
              <a:t>2 ПОРАДА</a:t>
            </a:r>
          </a:p>
        </p:txBody>
      </p:sp>
      <p:sp>
        <p:nvSpPr>
          <p:cNvPr id="10" name="TextBox 9"/>
          <p:cNvSpPr txBox="1"/>
          <p:nvPr/>
        </p:nvSpPr>
        <p:spPr>
          <a:xfrm>
            <a:off x="2483768" y="3008854"/>
            <a:ext cx="6120680" cy="1200329"/>
          </a:xfrm>
          <a:prstGeom prst="rect">
            <a:avLst/>
          </a:prstGeom>
          <a:noFill/>
        </p:spPr>
        <p:txBody>
          <a:bodyPr wrap="square" rtlCol="0">
            <a:spAutoFit/>
          </a:bodyPr>
          <a:lstStyle/>
          <a:p>
            <a:r>
              <a:rPr lang="uk-UA" dirty="0">
                <a:latin typeface="Arial" pitchFamily="34" charset="0"/>
                <a:cs typeface="Arial" pitchFamily="34" charset="0"/>
              </a:rPr>
              <a:t>робота – важливий елемент здорового способу життя. Знайди відповідну для себе роботу, яка буде тобі в радість. Як стверджують вчені, це допоможе виглядати молодше.</a:t>
            </a:r>
          </a:p>
        </p:txBody>
      </p:sp>
      <p:sp>
        <p:nvSpPr>
          <p:cNvPr id="11" name="Прямоугольник 10"/>
          <p:cNvSpPr/>
          <p:nvPr/>
        </p:nvSpPr>
        <p:spPr>
          <a:xfrm>
            <a:off x="6552381" y="4596544"/>
            <a:ext cx="1872208" cy="504056"/>
          </a:xfrm>
          <a:prstGeom prst="rect">
            <a:avLst/>
          </a:prstGeom>
          <a:scene3d>
            <a:camera prst="isometricOffAxis2Left"/>
            <a:lightRig rig="threePt" dir="tl">
              <a:rot lat="0" lon="0" rev="20400000"/>
            </a:lightRig>
          </a:scene3d>
          <a:sp3d>
            <a:bevelT w="50800" h="12700" prst="softRound"/>
          </a:sp3d>
        </p:spPr>
        <p:style>
          <a:lnRef idx="1">
            <a:schemeClr val="accent3"/>
          </a:lnRef>
          <a:fillRef idx="3">
            <a:schemeClr val="accent3"/>
          </a:fillRef>
          <a:effectRef idx="2">
            <a:schemeClr val="accent3"/>
          </a:effectRef>
          <a:fontRef idx="minor">
            <a:schemeClr val="lt1"/>
          </a:fontRef>
        </p:style>
        <p:txBody>
          <a:bodyPr rtlCol="0" anchor="ctr">
            <a:sp3d extrusionH="57150">
              <a:bevelT w="38100" h="38100" prst="relaxedInset"/>
            </a:sp3d>
          </a:bodyPr>
          <a:lstStyle/>
          <a:p>
            <a:pPr algn="ctr"/>
            <a:r>
              <a:rPr lang="uk-UA" sz="2000" dirty="0">
                <a:solidFill>
                  <a:schemeClr val="tx1">
                    <a:lumMod val="95000"/>
                    <a:lumOff val="5000"/>
                  </a:schemeClr>
                </a:solidFill>
              </a:rPr>
              <a:t>3 ПОРАДА</a:t>
            </a:r>
          </a:p>
        </p:txBody>
      </p:sp>
      <p:sp>
        <p:nvSpPr>
          <p:cNvPr id="12" name="TextBox 11"/>
          <p:cNvSpPr txBox="1"/>
          <p:nvPr/>
        </p:nvSpPr>
        <p:spPr>
          <a:xfrm>
            <a:off x="611560" y="4653136"/>
            <a:ext cx="5940821" cy="1200329"/>
          </a:xfrm>
          <a:prstGeom prst="rect">
            <a:avLst/>
          </a:prstGeom>
          <a:noFill/>
        </p:spPr>
        <p:txBody>
          <a:bodyPr wrap="square" rtlCol="0">
            <a:spAutoFit/>
          </a:bodyPr>
          <a:lstStyle/>
          <a:p>
            <a:r>
              <a:rPr lang="uk-UA" dirty="0">
                <a:latin typeface="Arial" pitchFamily="34" charset="0"/>
                <a:cs typeface="Arial" pitchFamily="34" charset="0"/>
              </a:rPr>
              <a:t>не їж дуже багато. Замість звичних 2.500 калорій обходься 1.500. Це сприяє підтримці активності клітин, їх розвантаженню. Також не слід впадати у крайнощі та їсти занадто мало.</a:t>
            </a:r>
          </a:p>
        </p:txBody>
      </p:sp>
    </p:spTree>
    <p:extLst>
      <p:ext uri="{BB962C8B-B14F-4D97-AF65-F5344CB8AC3E}">
        <p14:creationId xmlns:p14="http://schemas.microsoft.com/office/powerpoint/2010/main" val="2240969383"/>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625530" y="980728"/>
            <a:ext cx="1872208" cy="504056"/>
          </a:xfrm>
          <a:prstGeom prst="rect">
            <a:avLst/>
          </a:prstGeom>
          <a:scene3d>
            <a:camera prst="isometricOffAxis2Left"/>
            <a:lightRig rig="threePt" dir="tl">
              <a:rot lat="0" lon="0" rev="20400000"/>
            </a:lightRig>
          </a:scene3d>
          <a:sp3d>
            <a:bevelT w="50800" h="12700" prst="softRound"/>
          </a:sp3d>
        </p:spPr>
        <p:style>
          <a:lnRef idx="1">
            <a:schemeClr val="accent3"/>
          </a:lnRef>
          <a:fillRef idx="3">
            <a:schemeClr val="accent3"/>
          </a:fillRef>
          <a:effectRef idx="2">
            <a:schemeClr val="accent3"/>
          </a:effectRef>
          <a:fontRef idx="minor">
            <a:schemeClr val="lt1"/>
          </a:fontRef>
        </p:style>
        <p:txBody>
          <a:bodyPr rtlCol="0" anchor="ctr">
            <a:sp3d extrusionH="57150">
              <a:bevelT w="38100" h="38100" prst="relaxedInset"/>
            </a:sp3d>
          </a:bodyPr>
          <a:lstStyle/>
          <a:p>
            <a:pPr algn="ctr"/>
            <a:r>
              <a:rPr lang="uk-UA" sz="2000" dirty="0">
                <a:solidFill>
                  <a:schemeClr val="tx1">
                    <a:lumMod val="95000"/>
                    <a:lumOff val="5000"/>
                  </a:schemeClr>
                </a:solidFill>
              </a:rPr>
              <a:t>4 ПОРАДА</a:t>
            </a:r>
          </a:p>
        </p:txBody>
      </p:sp>
      <p:sp>
        <p:nvSpPr>
          <p:cNvPr id="3" name="TextBox 2"/>
          <p:cNvSpPr txBox="1"/>
          <p:nvPr/>
        </p:nvSpPr>
        <p:spPr>
          <a:xfrm>
            <a:off x="611560" y="764704"/>
            <a:ext cx="6048672" cy="2308324"/>
          </a:xfrm>
          <a:prstGeom prst="rect">
            <a:avLst/>
          </a:prstGeom>
          <a:noFill/>
        </p:spPr>
        <p:txBody>
          <a:bodyPr wrap="square" rtlCol="0">
            <a:spAutoFit/>
          </a:bodyPr>
          <a:lstStyle/>
          <a:p>
            <a:r>
              <a:rPr lang="uk-UA" dirty="0">
                <a:latin typeface="Arial" pitchFamily="34" charset="0"/>
                <a:cs typeface="Arial" pitchFamily="34" charset="0"/>
              </a:rPr>
              <a:t>дотримуйся раціонального харчування – це забезпечить тобі добре самопочуття. Це, перш за все, правильно організоване і своєчасне насичення організму добре приготовленою їжею, яка містить оптимальну кількість різних елементів, необхідних для його розвитку і функціонування. До таких елементів відносяться білки, жири, вуглеводи, мінеральні солі, вітаміни, мікроелементи.</a:t>
            </a:r>
          </a:p>
        </p:txBody>
      </p:sp>
      <p:sp>
        <p:nvSpPr>
          <p:cNvPr id="4" name="Прямоугольник 3"/>
          <p:cNvSpPr/>
          <p:nvPr/>
        </p:nvSpPr>
        <p:spPr>
          <a:xfrm>
            <a:off x="611560" y="3422613"/>
            <a:ext cx="1872208" cy="504056"/>
          </a:xfrm>
          <a:prstGeom prst="rect">
            <a:avLst/>
          </a:prstGeom>
          <a:scene3d>
            <a:camera prst="isometricOffAxis1Right"/>
            <a:lightRig rig="threePt" dir="tl">
              <a:rot lat="0" lon="0" rev="20400000"/>
            </a:lightRig>
          </a:scene3d>
          <a:sp3d>
            <a:bevelT w="50800" h="12700" prst="angle"/>
          </a:sp3d>
        </p:spPr>
        <p:style>
          <a:lnRef idx="1">
            <a:schemeClr val="accent3"/>
          </a:lnRef>
          <a:fillRef idx="3">
            <a:schemeClr val="accent3"/>
          </a:fillRef>
          <a:effectRef idx="2">
            <a:schemeClr val="accent3"/>
          </a:effectRef>
          <a:fontRef idx="minor">
            <a:schemeClr val="lt1"/>
          </a:fontRef>
        </p:style>
        <p:txBody>
          <a:bodyPr rtlCol="0" anchor="ctr">
            <a:sp3d extrusionH="57150">
              <a:bevelT w="38100" h="38100" prst="relaxedInset"/>
            </a:sp3d>
          </a:bodyPr>
          <a:lstStyle/>
          <a:p>
            <a:pPr algn="ctr"/>
            <a:r>
              <a:rPr lang="uk-UA" sz="2000" dirty="0">
                <a:solidFill>
                  <a:schemeClr val="tx1">
                    <a:lumMod val="95000"/>
                    <a:lumOff val="5000"/>
                  </a:schemeClr>
                </a:solidFill>
              </a:rPr>
              <a:t>5 ПОРАДА</a:t>
            </a:r>
          </a:p>
        </p:txBody>
      </p:sp>
      <p:sp>
        <p:nvSpPr>
          <p:cNvPr id="5" name="TextBox 4"/>
          <p:cNvSpPr txBox="1"/>
          <p:nvPr/>
        </p:nvSpPr>
        <p:spPr>
          <a:xfrm>
            <a:off x="2483768" y="3212976"/>
            <a:ext cx="6120680" cy="923330"/>
          </a:xfrm>
          <a:prstGeom prst="rect">
            <a:avLst/>
          </a:prstGeom>
          <a:noFill/>
        </p:spPr>
        <p:txBody>
          <a:bodyPr wrap="square" rtlCol="0">
            <a:spAutoFit/>
          </a:bodyPr>
          <a:lstStyle/>
          <a:p>
            <a:r>
              <a:rPr lang="uk-UA" dirty="0">
                <a:latin typeface="Arial" pitchFamily="34" charset="0"/>
                <a:cs typeface="Arial" pitchFamily="34" charset="0"/>
              </a:rPr>
              <a:t>періодично балуйте себе. Незважаючи на рекомендації щодо здорового харчування, іноді дозволяй собі смачненьке.</a:t>
            </a:r>
          </a:p>
        </p:txBody>
      </p:sp>
      <p:sp>
        <p:nvSpPr>
          <p:cNvPr id="6" name="Прямоугольник 5"/>
          <p:cNvSpPr/>
          <p:nvPr/>
        </p:nvSpPr>
        <p:spPr>
          <a:xfrm>
            <a:off x="6660232" y="4581128"/>
            <a:ext cx="1872208" cy="504056"/>
          </a:xfrm>
          <a:prstGeom prst="rect">
            <a:avLst/>
          </a:prstGeom>
          <a:scene3d>
            <a:camera prst="isometricOffAxis2Left"/>
            <a:lightRig rig="threePt" dir="tl">
              <a:rot lat="0" lon="0" rev="20400000"/>
            </a:lightRig>
          </a:scene3d>
          <a:sp3d>
            <a:bevelT w="50800" h="12700" prst="softRound"/>
          </a:sp3d>
        </p:spPr>
        <p:style>
          <a:lnRef idx="1">
            <a:schemeClr val="accent3"/>
          </a:lnRef>
          <a:fillRef idx="3">
            <a:schemeClr val="accent3"/>
          </a:fillRef>
          <a:effectRef idx="2">
            <a:schemeClr val="accent3"/>
          </a:effectRef>
          <a:fontRef idx="minor">
            <a:schemeClr val="lt1"/>
          </a:fontRef>
        </p:style>
        <p:txBody>
          <a:bodyPr rtlCol="0" anchor="ctr">
            <a:sp3d extrusionH="57150">
              <a:bevelT w="38100" h="38100" prst="relaxedInset"/>
            </a:sp3d>
          </a:bodyPr>
          <a:lstStyle/>
          <a:p>
            <a:pPr algn="ctr"/>
            <a:r>
              <a:rPr lang="uk-UA" sz="2000" dirty="0">
                <a:solidFill>
                  <a:schemeClr val="tx1">
                    <a:lumMod val="95000"/>
                    <a:lumOff val="5000"/>
                  </a:schemeClr>
                </a:solidFill>
              </a:rPr>
              <a:t>6 ПОРАДА</a:t>
            </a:r>
          </a:p>
        </p:txBody>
      </p:sp>
      <p:sp>
        <p:nvSpPr>
          <p:cNvPr id="7" name="TextBox 6"/>
          <p:cNvSpPr txBox="1"/>
          <p:nvPr/>
        </p:nvSpPr>
        <p:spPr>
          <a:xfrm>
            <a:off x="611560" y="4437112"/>
            <a:ext cx="5904656" cy="1477328"/>
          </a:xfrm>
          <a:prstGeom prst="rect">
            <a:avLst/>
          </a:prstGeom>
          <a:noFill/>
        </p:spPr>
        <p:txBody>
          <a:bodyPr wrap="square" rtlCol="0">
            <a:spAutoFit/>
          </a:bodyPr>
          <a:lstStyle/>
          <a:p>
            <a:r>
              <a:rPr lang="uk-UA" dirty="0">
                <a:latin typeface="Arial" pitchFamily="34" charset="0"/>
                <a:cs typeface="Arial" pitchFamily="34" charset="0"/>
              </a:rPr>
              <a:t>спати краще в прохолодній кімнаті(при температурі 17-18 градусів), це сприяє збереженню молодості. Справа в тому, що від температури навколишнього середовища залежать обмін речовин в організмі й прояв вікових особливостей.</a:t>
            </a:r>
          </a:p>
        </p:txBody>
      </p:sp>
    </p:spTree>
    <p:extLst>
      <p:ext uri="{BB962C8B-B14F-4D97-AF65-F5344CB8AC3E}">
        <p14:creationId xmlns:p14="http://schemas.microsoft.com/office/powerpoint/2010/main" val="3963997510"/>
      </p:ext>
    </p:extLst>
  </p:cSld>
  <p:clrMapOvr>
    <a:masterClrMapping/>
  </p:clrMapOvr>
  <p:transition spd="slow">
    <p:push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стин">
  <a:themeElements>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Остин">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Остин">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Austin</Template>
  <TotalTime>192</TotalTime>
  <Words>739</Words>
  <Application>Microsoft Office PowerPoint</Application>
  <PresentationFormat>Екран (4:3)</PresentationFormat>
  <Paragraphs>73</Paragraphs>
  <Slides>10</Slides>
  <Notes>1</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10</vt:i4>
      </vt:variant>
    </vt:vector>
  </HeadingPairs>
  <TitlesOfParts>
    <vt:vector size="17" baseType="lpstr">
      <vt:lpstr>Arial</vt:lpstr>
      <vt:lpstr>Arial Black</vt:lpstr>
      <vt:lpstr>Calibri</vt:lpstr>
      <vt:lpstr>Century Gothic</vt:lpstr>
      <vt:lpstr>Wingdings</vt:lpstr>
      <vt:lpstr>Wingdings 2</vt:lpstr>
      <vt:lpstr>Остин</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Дом155</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Леся</dc:creator>
  <cp:lastModifiedBy>user</cp:lastModifiedBy>
  <cp:revision>22</cp:revision>
  <dcterms:created xsi:type="dcterms:W3CDTF">2013-04-28T09:05:38Z</dcterms:created>
  <dcterms:modified xsi:type="dcterms:W3CDTF">2022-05-05T08:33:57Z</dcterms:modified>
</cp:coreProperties>
</file>