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59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2B0DBA-6C25-406C-A7DF-A51F411AE736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E6CC91-1AEB-40F9-B60F-8811BDDFEBE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434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E6CC91-1AEB-40F9-B60F-8811BDDFEBE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152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BE6A40-B885-17C2-636A-9EA5661F28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FD5A53D-36C5-FD53-B9DF-11D4246614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2E9212F-45E1-13CB-1AAE-F1430EF61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6A84-8944-4288-B265-29A8AB9F8018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38EF086-A3D4-E510-B462-3861C61D6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9438D7F-09F8-94B9-1703-F292CD126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DDAE-9462-4F2A-ADC7-8A676126918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4929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A5E1B4-FF01-AC7A-FB50-B7EDDBBDD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8D45C1C-5ADE-CA04-703E-B4FCA510B7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1407938-B9AB-5C99-9F14-39610C1FC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6A84-8944-4288-B265-29A8AB9F8018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D17C52-5D20-9655-E864-5A41134E9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4D9F613-FBCF-CF39-9CE2-C8D4AB51A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DDAE-9462-4F2A-ADC7-8A676126918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2355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2E55B53-193B-902D-BB38-DFEF65AD2B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F382830-B309-6351-2548-28E25A80A7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34566E-E3DF-5D1D-C10B-FD5E33461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6A84-8944-4288-B265-29A8AB9F8018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3332E03-31C1-B154-A9B0-6F7543DBC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17AE7B-C5CA-9D50-F9A5-6F7874E76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DDAE-9462-4F2A-ADC7-8A676126918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9041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BC441F-72E4-DD68-91F6-CD3BC63FC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5AFA94D-8C0C-AC6B-2EBE-E66EB89ED4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819758B-EF85-D980-2011-3054C767B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6A84-8944-4288-B265-29A8AB9F8018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37A75A7-7E98-3B09-9DB6-5E0524235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80E9874-7272-7CFE-1292-6C85B37FB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DDAE-9462-4F2A-ADC7-8A676126918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0404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C3CE63-0264-931F-7BB8-64B5174E3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7E2205A-3560-86AE-4B6D-818FDB4566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13C6D40-BACE-895D-A7C5-846F2BFF6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6A84-8944-4288-B265-29A8AB9F8018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971E9AF-5464-ADAA-6582-97D4BF71D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1C75A69-EAB1-E713-F54A-30429B10C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DDAE-9462-4F2A-ADC7-8A676126918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5222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78A55B-2E26-9E26-2B25-7B5066E9D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CB4D4E-6935-D468-0E39-C90C2A23B5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413CD77-8B57-0760-371A-2397DB51BD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B31E7FF-2FCC-A911-2532-FA54D818B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6A84-8944-4288-B265-29A8AB9F8018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6090C6B-53D4-FA6B-8C52-56B0076CB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F3729D5-4C18-8EEF-C8C7-417C37E4A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DDAE-9462-4F2A-ADC7-8A676126918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747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CCB9C1-D630-7574-1532-3CEA67EA4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C831B04-67C7-0442-EB00-E7629B75FF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C77F0E3-240B-AF90-83F9-C1A750EB6B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59631FB-59FF-7827-7DCE-D4F76CC26B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B6E8115-4178-E249-6A0E-829EE9D58E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AE766A4-97B4-664D-4E4B-73C4AB508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6A84-8944-4288-B265-29A8AB9F8018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9374670-CCCB-C1B1-D5B7-EF17E3640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6A02495-8FBD-FB16-7729-6F2CE0E06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DDAE-9462-4F2A-ADC7-8A676126918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5179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CBBC57-F56B-BE67-244E-F23442CE0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09424F9-9BA9-1E0C-E6A9-0EF5A7B88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6A84-8944-4288-B265-29A8AB9F8018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58B9BFE-494C-3C5B-4E4C-EBB10B449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72C2B38-F9B1-B12B-5065-7A56A57BE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DDAE-9462-4F2A-ADC7-8A676126918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1326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1E3F75D-615B-17DB-BAD5-27F55A4C7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6A84-8944-4288-B265-29A8AB9F8018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26D1CB4-D1C7-9A06-7F2F-4753680F8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DF12903-A885-52F3-C7FB-DDA282D7C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DDAE-9462-4F2A-ADC7-8A676126918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8898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521771-E3B7-AD05-FEA6-D4F772DEF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3430D30-457D-DD0E-0D48-A9A19D8E84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26E4842-BE7A-D96B-7ED9-27F559069A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CBE402A-E912-38CB-0836-C48B3B2DD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6A84-8944-4288-B265-29A8AB9F8018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4B41D13-0BF1-9D2F-0A8F-C239DDFC0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C288958-3E17-6522-123A-5F69B38E3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DDAE-9462-4F2A-ADC7-8A676126918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8121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5ACD71-16C9-C8B2-27E3-CC4FA917F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F9490F8-C0DD-6FF5-2B07-9F29FFE28F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9FBB183-0135-4C4F-EF13-72AC57055D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7BD4A60-B833-0C6D-D11B-9616DD4A1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6A84-8944-4288-B265-29A8AB9F8018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0A470DC-5D30-EAA9-0DAB-2C0539193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997906D-2694-A164-15FE-FF0F8BC85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DDAE-9462-4F2A-ADC7-8A676126918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398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87FB04-6CC9-4A32-4705-7766E5AE3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4D827DC-C0D3-412C-01AA-28FD11BCFA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298823F-C0BC-171D-4EB7-6E88F406C8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96A84-8944-4288-B265-29A8AB9F8018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4E8B0E0-C812-FB17-9830-AB9D1F1A95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A8F1A03-44FF-5E9E-9492-A9BA866AF4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5DDAE-9462-4F2A-ADC7-8A676126918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766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xhPIsM1_Vk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Фоновые картинки (40 фото) • Прикольные картинки и позитив">
            <a:extLst>
              <a:ext uri="{FF2B5EF4-FFF2-40B4-BE49-F238E27FC236}">
                <a16:creationId xmlns:a16="http://schemas.microsoft.com/office/drawing/2014/main" id="{F8077B46-8D48-95CD-907B-0116882D70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Велика родина | Джміль – журнал для дітей, їхніх батьків і педагогів">
            <a:extLst>
              <a:ext uri="{FF2B5EF4-FFF2-40B4-BE49-F238E27FC236}">
                <a16:creationId xmlns:a16="http://schemas.microsoft.com/office/drawing/2014/main" id="{5C086333-887F-B9B0-AF1E-B846D81B82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8283" y="1713480"/>
            <a:ext cx="5337462" cy="3540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D2D92F85-2F7A-8E78-8818-3E4436476A3A}"/>
              </a:ext>
            </a:extLst>
          </p:cNvPr>
          <p:cNvSpPr txBox="1">
            <a:spLocks/>
          </p:cNvSpPr>
          <p:nvPr/>
        </p:nvSpPr>
        <p:spPr>
          <a:xfrm>
            <a:off x="166255" y="810491"/>
            <a:ext cx="11804071" cy="5714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uk-UA" dirty="0"/>
            </a:br>
            <a:br>
              <a:rPr lang="uk-UA" dirty="0"/>
            </a:br>
            <a:br>
              <a:rPr lang="uk-UA" dirty="0"/>
            </a:br>
            <a:br>
              <a:rPr lang="uk-UA" dirty="0"/>
            </a:br>
            <a:br>
              <a:rPr lang="uk-UA" dirty="0"/>
            </a:br>
            <a:br>
              <a:rPr lang="uk-UA" dirty="0"/>
            </a:br>
            <a:endParaRPr lang="uk-UA" dirty="0"/>
          </a:p>
          <a:p>
            <a:endParaRPr lang="uk-UA" dirty="0"/>
          </a:p>
          <a:p>
            <a:endParaRPr lang="uk-UA" sz="9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uk-UA" sz="9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uk-UA" sz="9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uk-UA" sz="9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sz="1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 можна назвати групу людей, </a:t>
            </a:r>
          </a:p>
          <a:p>
            <a:r>
              <a:rPr lang="uk-UA" sz="1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зображених на картинці?</a:t>
            </a:r>
            <a:br>
              <a:rPr lang="uk-UA" sz="1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uk-UA" sz="1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uk-UA" sz="16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br>
              <a:rPr lang="uk-UA" sz="1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uk-UA" sz="16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uk-UA" sz="6000" b="1" dirty="0">
              <a:solidFill>
                <a:srgbClr val="002060"/>
              </a:solidFill>
            </a:endParaRPr>
          </a:p>
          <a:p>
            <a:endParaRPr lang="uk-UA" sz="6000" b="1" dirty="0">
              <a:solidFill>
                <a:srgbClr val="002060"/>
              </a:solidFill>
            </a:endParaRPr>
          </a:p>
          <a:p>
            <a:r>
              <a:rPr lang="uk-UA" sz="12800" b="1" dirty="0">
                <a:solidFill>
                  <a:srgbClr val="002060"/>
                </a:solidFill>
              </a:rPr>
              <a:t>Хто ми для своїх батьків?....</a:t>
            </a:r>
            <a:br>
              <a:rPr lang="uk-UA" sz="12800" b="1" dirty="0">
                <a:solidFill>
                  <a:srgbClr val="002060"/>
                </a:solidFill>
              </a:rPr>
            </a:br>
            <a:br>
              <a:rPr lang="uk-UA" sz="12800" b="1" dirty="0">
                <a:solidFill>
                  <a:srgbClr val="002060"/>
                </a:solidFill>
              </a:rPr>
            </a:br>
            <a:r>
              <a:rPr lang="uk-UA" sz="12800" b="1" dirty="0">
                <a:solidFill>
                  <a:srgbClr val="002060"/>
                </a:solidFill>
              </a:rPr>
              <a:t>Для бабусь, дідусів?...</a:t>
            </a:r>
            <a:br>
              <a:rPr lang="uk-UA" sz="12800" b="1" dirty="0">
                <a:solidFill>
                  <a:srgbClr val="002060"/>
                </a:solidFill>
              </a:rPr>
            </a:br>
            <a:br>
              <a:rPr lang="uk-UA" sz="12800" b="1" dirty="0">
                <a:solidFill>
                  <a:srgbClr val="002060"/>
                </a:solidFill>
              </a:rPr>
            </a:br>
            <a:r>
              <a:rPr lang="uk-UA" sz="12800" b="1" dirty="0">
                <a:solidFill>
                  <a:srgbClr val="002060"/>
                </a:solidFill>
              </a:rPr>
              <a:t>Згадайте усіх своїх близьких родичів.</a:t>
            </a:r>
            <a:br>
              <a:rPr lang="uk-UA" sz="12800" b="1" dirty="0">
                <a:solidFill>
                  <a:srgbClr val="002060"/>
                </a:solidFill>
              </a:rPr>
            </a:br>
            <a:endParaRPr lang="uk-UA" sz="12800" b="1" dirty="0">
              <a:solidFill>
                <a:srgbClr val="002060"/>
              </a:solidFill>
            </a:endParaRPr>
          </a:p>
          <a:p>
            <a:r>
              <a:rPr lang="uk-UA" sz="12800" b="1" dirty="0">
                <a:solidFill>
                  <a:srgbClr val="002060"/>
                </a:solidFill>
              </a:rPr>
              <a:t>Як ви думаєте, у чому цінність родини?</a:t>
            </a:r>
          </a:p>
          <a:p>
            <a:endParaRPr lang="uk-UA" sz="12800" b="1" dirty="0">
              <a:solidFill>
                <a:srgbClr val="002060"/>
              </a:solidFill>
            </a:endParaRPr>
          </a:p>
          <a:p>
            <a:endParaRPr lang="uk-UA" sz="12800" b="1" dirty="0">
              <a:solidFill>
                <a:srgbClr val="002060"/>
              </a:solidFill>
            </a:endParaRPr>
          </a:p>
          <a:p>
            <a:endParaRPr lang="uk-UA" sz="10700" b="1" dirty="0">
              <a:solidFill>
                <a:srgbClr val="002060"/>
              </a:solidFill>
            </a:endParaRPr>
          </a:p>
          <a:p>
            <a:endParaRPr lang="uk-UA" sz="10700" b="1" dirty="0">
              <a:solidFill>
                <a:srgbClr val="002060"/>
              </a:solidFill>
            </a:endParaRPr>
          </a:p>
          <a:p>
            <a:endParaRPr lang="uk-UA" sz="10700" b="1" dirty="0">
              <a:solidFill>
                <a:srgbClr val="002060"/>
              </a:solidFill>
            </a:endParaRPr>
          </a:p>
          <a:p>
            <a:endParaRPr lang="uk-UA" sz="10700" b="1" dirty="0">
              <a:solidFill>
                <a:srgbClr val="002060"/>
              </a:solidFill>
            </a:endParaRPr>
          </a:p>
          <a:p>
            <a:endParaRPr lang="uk-UA" sz="10700" b="1" dirty="0">
              <a:solidFill>
                <a:srgbClr val="002060"/>
              </a:solidFill>
            </a:endParaRPr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ru-RU" dirty="0"/>
          </a:p>
        </p:txBody>
      </p:sp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4857C561-1F06-40FD-B4CE-3A45E0EC788E}"/>
              </a:ext>
            </a:extLst>
          </p:cNvPr>
          <p:cNvSpPr/>
          <p:nvPr/>
        </p:nvSpPr>
        <p:spPr>
          <a:xfrm>
            <a:off x="8853810" y="6322413"/>
            <a:ext cx="29938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/>
              <a:t>Підготувала: Світлана ГАЄВА </a:t>
            </a:r>
          </a:p>
        </p:txBody>
      </p:sp>
    </p:spTree>
    <p:extLst>
      <p:ext uri="{BB962C8B-B14F-4D97-AF65-F5344CB8AC3E}">
        <p14:creationId xmlns:p14="http://schemas.microsoft.com/office/powerpoint/2010/main" val="2008996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642FDD-9632-2850-AAD6-FF99C7983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Picture 2" descr="Фоновые картинки (40 фото) • Прикольные картинки и позитив">
            <a:extLst>
              <a:ext uri="{FF2B5EF4-FFF2-40B4-BE49-F238E27FC236}">
                <a16:creationId xmlns:a16="http://schemas.microsoft.com/office/drawing/2014/main" id="{900F3CF4-E44D-F65E-EF05-07FA5C0F9D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DD34BB2B-FC9B-B344-35F5-760E43AAB571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1998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Аплікація «Родинне дерево»</a:t>
            </a:r>
            <a:br>
              <a:rPr lang="uk-UA" dirty="0">
                <a:solidFill>
                  <a:srgbClr val="0563C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br>
              <a:rPr lang="uk-UA" dirty="0">
                <a:solidFill>
                  <a:srgbClr val="0563C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r>
              <a:rPr lang="en-US" dirty="0">
                <a:solidFill>
                  <a:srgbClr val="0563C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https://www.youtube.com/watch?v=XxhPIsM1_Vk</a:t>
            </a:r>
            <a:br>
              <a:rPr lang="uk-UA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7225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Фоновые картинки (40 фото) • Прикольные картинки и позитив">
            <a:extLst>
              <a:ext uri="{FF2B5EF4-FFF2-40B4-BE49-F238E27FC236}">
                <a16:creationId xmlns:a16="http://schemas.microsoft.com/office/drawing/2014/main" id="{5403F381-D277-A7B6-6CBC-3D2671EFEA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3">
            <a:extLst>
              <a:ext uri="{FF2B5EF4-FFF2-40B4-BE49-F238E27FC236}">
                <a16:creationId xmlns:a16="http://schemas.microsoft.com/office/drawing/2014/main" id="{477C66EE-AAC2-12EE-3188-F7F5828D042F}"/>
              </a:ext>
            </a:extLst>
          </p:cNvPr>
          <p:cNvSpPr txBox="1">
            <a:spLocks/>
          </p:cNvSpPr>
          <p:nvPr/>
        </p:nvSpPr>
        <p:spPr>
          <a:xfrm>
            <a:off x="381001" y="1205345"/>
            <a:ext cx="5730297" cy="565265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uk-UA" sz="3200" b="1" dirty="0">
              <a:solidFill>
                <a:srgbClr val="00206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uk-UA" sz="3200" b="1" dirty="0">
                <a:solidFill>
                  <a:srgbClr val="002060"/>
                </a:solidFill>
              </a:rPr>
              <a:t>1. Не послухаєш батька-матері,…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uk-UA" sz="3200" b="1" dirty="0">
                <a:solidFill>
                  <a:srgbClr val="002060"/>
                </a:solidFill>
              </a:rPr>
              <a:t>2. Хто батька-матір зневажає,…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uk-UA" sz="3200" b="1" dirty="0">
                <a:solidFill>
                  <a:srgbClr val="002060"/>
                </a:solidFill>
              </a:rPr>
              <a:t>3. Поважай батька й Бога,…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uk-UA" sz="3200" b="1" dirty="0">
                <a:solidFill>
                  <a:srgbClr val="002060"/>
                </a:solidFill>
              </a:rPr>
              <a:t>4. Мати годує дітей,…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uk-UA" sz="3200" b="1" dirty="0">
                <a:solidFill>
                  <a:srgbClr val="002060"/>
                </a:solidFill>
              </a:rPr>
              <a:t>5.Лише мати - …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uk-UA" sz="3200" b="1" dirty="0">
                <a:solidFill>
                  <a:srgbClr val="002060"/>
                </a:solidFill>
              </a:rPr>
              <a:t>6. Шануй батька й неньку, …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uk-UA" sz="3200" b="1" dirty="0">
                <a:solidFill>
                  <a:srgbClr val="002060"/>
                </a:solidFill>
              </a:rPr>
              <a:t>7. Як мама рідненька, …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4741705-6B64-4C3E-D3F4-8490C189BB06}"/>
              </a:ext>
            </a:extLst>
          </p:cNvPr>
          <p:cNvSpPr/>
          <p:nvPr/>
        </p:nvSpPr>
        <p:spPr>
          <a:xfrm>
            <a:off x="1476953" y="540322"/>
            <a:ext cx="9268691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dirty="0">
                <a:solidFill>
                  <a:srgbClr val="002060"/>
                </a:solidFill>
              </a:rPr>
              <a:t>ГРА   «ЗБЕРИ  ПРИСЛІВ’Я»</a:t>
            </a:r>
            <a:endParaRPr lang="ru-RU" sz="4400" b="1" dirty="0">
              <a:solidFill>
                <a:srgbClr val="002060"/>
              </a:solidFill>
            </a:endParaRPr>
          </a:p>
        </p:txBody>
      </p:sp>
      <p:sp>
        <p:nvSpPr>
          <p:cNvPr id="5" name="Объект 5">
            <a:extLst>
              <a:ext uri="{FF2B5EF4-FFF2-40B4-BE49-F238E27FC236}">
                <a16:creationId xmlns:a16="http://schemas.microsoft.com/office/drawing/2014/main" id="{D0388A57-0558-605A-2DA4-69924766B194}"/>
              </a:ext>
            </a:extLst>
          </p:cNvPr>
          <p:cNvSpPr txBox="1">
            <a:spLocks/>
          </p:cNvSpPr>
          <p:nvPr/>
        </p:nvSpPr>
        <p:spPr>
          <a:xfrm>
            <a:off x="6095998" y="1101433"/>
            <a:ext cx="6096001" cy="565265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uk-UA" sz="3200" b="1" dirty="0">
              <a:solidFill>
                <a:srgbClr val="00206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uk-UA" sz="3200" b="1" dirty="0">
                <a:solidFill>
                  <a:srgbClr val="002060"/>
                </a:solidFill>
              </a:rPr>
              <a:t>1….як земля людей.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uk-UA" sz="3200" b="1" dirty="0">
                <a:solidFill>
                  <a:srgbClr val="002060"/>
                </a:solidFill>
              </a:rPr>
              <a:t>2. …то й сорочка біленька.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uk-UA" sz="3200" b="1" dirty="0">
                <a:solidFill>
                  <a:srgbClr val="002060"/>
                </a:solidFill>
              </a:rPr>
              <a:t>3. …то навчить тебе лиха година.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uk-UA" sz="3200" b="1" dirty="0">
                <a:solidFill>
                  <a:srgbClr val="002060"/>
                </a:solidFill>
              </a:rPr>
              <a:t>4. …всюди буде тобі гладенько.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uk-UA" sz="3200" b="1" dirty="0">
                <a:solidFill>
                  <a:srgbClr val="002060"/>
                </a:solidFill>
              </a:rPr>
              <a:t>5…буде скрізь тобі дорога.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uk-UA" sz="3200" b="1" dirty="0">
                <a:solidFill>
                  <a:srgbClr val="002060"/>
                </a:solidFill>
              </a:rPr>
              <a:t>6….вірна порада.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uk-UA" sz="3200" b="1" dirty="0">
                <a:solidFill>
                  <a:srgbClr val="002060"/>
                </a:solidFill>
              </a:rPr>
              <a:t>7….той добра не знає.</a:t>
            </a:r>
            <a:endParaRPr lang="ru-RU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930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Фоновые картинки (40 фото) • Прикольные картинки и позитив">
            <a:extLst>
              <a:ext uri="{FF2B5EF4-FFF2-40B4-BE49-F238E27FC236}">
                <a16:creationId xmlns:a16="http://schemas.microsoft.com/office/drawing/2014/main" id="{872B86FC-6E58-C839-A174-8BEF0E460B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82" y="-62346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Родинне дерево зразок малюнку">
            <a:extLst>
              <a:ext uri="{FF2B5EF4-FFF2-40B4-BE49-F238E27FC236}">
                <a16:creationId xmlns:a16="http://schemas.microsoft.com/office/drawing/2014/main" id="{BA169486-90FF-15C9-C041-C161988C24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7421" y="1359476"/>
            <a:ext cx="6877050" cy="521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574D872-39DC-5895-B3FE-DC7BFFBBD734}"/>
              </a:ext>
            </a:extLst>
          </p:cNvPr>
          <p:cNvSpPr/>
          <p:nvPr/>
        </p:nvSpPr>
        <p:spPr>
          <a:xfrm>
            <a:off x="1059874" y="270162"/>
            <a:ext cx="9892145" cy="8728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ДИДАКТИЧНА ГРА «ОЖИВИ ДЕРЕВО»</a:t>
            </a:r>
            <a:endParaRPr lang="ru-RU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91978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Фоновые картинки (40 фото) • Прикольные картинки и позитив">
            <a:extLst>
              <a:ext uri="{FF2B5EF4-FFF2-40B4-BE49-F238E27FC236}">
                <a16:creationId xmlns:a16="http://schemas.microsoft.com/office/drawing/2014/main" id="{D0A34E49-9DD8-B8A0-23E2-ADF185BE9F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F8906C8-5A3A-ADA2-D3A5-D1D96A71A33C}"/>
              </a:ext>
            </a:extLst>
          </p:cNvPr>
          <p:cNvSpPr/>
          <p:nvPr/>
        </p:nvSpPr>
        <p:spPr>
          <a:xfrm>
            <a:off x="0" y="0"/>
            <a:ext cx="12191999" cy="68579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 ЦЕ ЗА ДЕРЕВО?</a:t>
            </a:r>
          </a:p>
          <a:p>
            <a:pPr algn="ctr"/>
            <a:r>
              <a:rPr lang="uk-UA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Так, це дерево роду. Коріння – це батьки ваших дідусів і бабусь. Стовбур – дідусі і бабусі. Ваші батьки, дяді, тьоті – це гілочки.</a:t>
            </a:r>
          </a:p>
          <a:p>
            <a:pPr algn="ctr"/>
            <a:r>
              <a:rPr lang="uk-UA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Тоді листя – це хто? Дійсно, це ви і ваші брати й сестри.</a:t>
            </a:r>
          </a:p>
          <a:p>
            <a:pPr algn="ctr"/>
            <a:r>
              <a:rPr lang="uk-UA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Народна мудрість говорить: «Хто не має коріння, той перекотиполе – куди вітер </a:t>
            </a:r>
            <a:r>
              <a:rPr lang="uk-UA" sz="40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подме</a:t>
            </a:r>
            <a:r>
              <a:rPr lang="uk-UA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туди й котиться».</a:t>
            </a:r>
            <a:endParaRPr lang="ru-RU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84348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Фоновые картинки (40 фото) • Прикольные картинки и позитив">
            <a:extLst>
              <a:ext uri="{FF2B5EF4-FFF2-40B4-BE49-F238E27FC236}">
                <a16:creationId xmlns:a16="http://schemas.microsoft.com/office/drawing/2014/main" id="{07BE9D65-B555-9B59-BCE1-65D47940E9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EE34130-92E6-B351-8088-810B47F900E8}"/>
              </a:ext>
            </a:extLst>
          </p:cNvPr>
          <p:cNvSpPr/>
          <p:nvPr/>
        </p:nvSpPr>
        <p:spPr>
          <a:xfrm>
            <a:off x="0" y="-1"/>
            <a:ext cx="12191999" cy="68579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8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 СКЛАСТИ СВОЄ ГЕНЕАЛОГІЧНЕ ДЕРЕВО?</a:t>
            </a:r>
          </a:p>
          <a:p>
            <a:pPr algn="ctr"/>
            <a:endParaRPr lang="uk-UA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uk-UA" sz="4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цьому вам допоможуть батьки, бабусі й дідусі. Це дозволить вам дізнатися багато нового з історії вашої родини. Крім того, це прекрасний привід для того, щоб провести більше вільного часу з рідними.</a:t>
            </a:r>
          </a:p>
          <a:p>
            <a:pPr algn="ctr"/>
            <a:r>
              <a:rPr lang="uk-UA" sz="4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я пропоную майстер-класи для створення такого дерева.</a:t>
            </a:r>
            <a:endParaRPr lang="ru-RU" sz="4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17783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Фоновые картинки (40 фото) • Прикольные картинки и позитив">
            <a:extLst>
              <a:ext uri="{FF2B5EF4-FFF2-40B4-BE49-F238E27FC236}">
                <a16:creationId xmlns:a16="http://schemas.microsoft.com/office/drawing/2014/main" id="{E4D9E908-0D00-2340-879E-CAD3209B5B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39981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1C802B9-1366-7BAD-0B74-BB11437D3419}"/>
              </a:ext>
            </a:extLst>
          </p:cNvPr>
          <p:cNvSpPr/>
          <p:nvPr/>
        </p:nvSpPr>
        <p:spPr>
          <a:xfrm>
            <a:off x="0" y="-1"/>
            <a:ext cx="12399817" cy="685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4000" b="1" dirty="0">
                <a:solidFill>
                  <a:srgbClr val="002060"/>
                </a:solidFill>
              </a:rPr>
              <a:t>Для його створення не потрібно особливої підготовки, а всі інструменти та матеріали знаходяться у вільному доступі в звичайних магазинах: </a:t>
            </a:r>
          </a:p>
          <a:p>
            <a:pPr marL="457200" indent="-457200">
              <a:buFontTx/>
              <a:buChar char="-"/>
            </a:pPr>
            <a:r>
              <a:rPr lang="uk-UA" sz="3600" b="1" dirty="0">
                <a:solidFill>
                  <a:srgbClr val="002060"/>
                </a:solidFill>
              </a:rPr>
              <a:t>Пінопласт</a:t>
            </a:r>
          </a:p>
          <a:p>
            <a:pPr marL="285750" indent="-285750">
              <a:buFontTx/>
              <a:buChar char="-"/>
            </a:pPr>
            <a:r>
              <a:rPr lang="uk-UA" sz="3600" b="1" dirty="0">
                <a:solidFill>
                  <a:srgbClr val="002060"/>
                </a:solidFill>
              </a:rPr>
              <a:t>  Мішковина</a:t>
            </a:r>
          </a:p>
          <a:p>
            <a:pPr marL="457200" indent="-457200">
              <a:buFontTx/>
              <a:buChar char="-"/>
            </a:pPr>
            <a:r>
              <a:rPr lang="uk-UA" sz="3600" b="1" dirty="0">
                <a:solidFill>
                  <a:srgbClr val="002060"/>
                </a:solidFill>
              </a:rPr>
              <a:t>Кольоровий картон</a:t>
            </a:r>
          </a:p>
          <a:p>
            <a:pPr marL="457200" indent="-457200">
              <a:buFontTx/>
              <a:buChar char="-"/>
            </a:pPr>
            <a:r>
              <a:rPr lang="uk-UA" sz="3600" b="1" dirty="0">
                <a:solidFill>
                  <a:srgbClr val="002060"/>
                </a:solidFill>
              </a:rPr>
              <a:t>Клей</a:t>
            </a:r>
          </a:p>
          <a:p>
            <a:pPr marL="457200" indent="-457200">
              <a:buFontTx/>
              <a:buChar char="-"/>
            </a:pPr>
            <a:r>
              <a:rPr lang="uk-UA" sz="3600" b="1" dirty="0">
                <a:solidFill>
                  <a:srgbClr val="002060"/>
                </a:solidFill>
              </a:rPr>
              <a:t>Фотографії розміром 3х4</a:t>
            </a:r>
          </a:p>
          <a:p>
            <a:pPr marL="457200" indent="-457200">
              <a:buFontTx/>
              <a:buChar char="-"/>
            </a:pPr>
            <a:r>
              <a:rPr lang="uk-UA" sz="3600" b="1" dirty="0">
                <a:solidFill>
                  <a:srgbClr val="002060"/>
                </a:solidFill>
              </a:rPr>
              <a:t>Чорна вовняна нитка</a:t>
            </a:r>
          </a:p>
          <a:p>
            <a:endParaRPr lang="ru-RU" dirty="0"/>
          </a:p>
        </p:txBody>
      </p:sp>
      <p:pic>
        <p:nvPicPr>
          <p:cNvPr id="6150" name="Picture 6">
            <a:extLst>
              <a:ext uri="{FF2B5EF4-FFF2-40B4-BE49-F238E27FC236}">
                <a16:creationId xmlns:a16="http://schemas.microsoft.com/office/drawing/2014/main" id="{C8C51298-87D0-A42A-7087-ED5DE1F2EC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4443" y="2587450"/>
            <a:ext cx="4927557" cy="4270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6980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Фоновые картинки (40 фото) • Прикольные картинки и позитив">
            <a:extLst>
              <a:ext uri="{FF2B5EF4-FFF2-40B4-BE49-F238E27FC236}">
                <a16:creationId xmlns:a16="http://schemas.microsoft.com/office/drawing/2014/main" id="{D6DBFF8D-BB15-5E4C-3732-40241869D6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F8E504E-EFCA-617B-1276-AA4576D5EC36}"/>
              </a:ext>
            </a:extLst>
          </p:cNvPr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3600" b="1" dirty="0">
              <a:solidFill>
                <a:srgbClr val="002060"/>
              </a:solidFill>
            </a:endParaRPr>
          </a:p>
          <a:p>
            <a:pPr algn="ctr"/>
            <a:r>
              <a:rPr lang="uk-UA" sz="36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Приступаємо до виготовлення.</a:t>
            </a:r>
          </a:p>
          <a:p>
            <a:pPr algn="ctr"/>
            <a:r>
              <a:rPr lang="uk-UA" sz="3200" b="1" dirty="0">
                <a:solidFill>
                  <a:srgbClr val="002060"/>
                </a:solidFill>
              </a:rPr>
              <a:t>Приклеюємо матеріал до пінопласту і залишаємо сохнути. Це буде основа.</a:t>
            </a:r>
            <a:r>
              <a:rPr lang="ru-RU" sz="3200" b="1" dirty="0">
                <a:solidFill>
                  <a:srgbClr val="002060"/>
                </a:solidFill>
              </a:rPr>
              <a:t> </a:t>
            </a:r>
          </a:p>
          <a:p>
            <a:pPr algn="ctr"/>
            <a:r>
              <a:rPr lang="ru-RU" sz="3200" b="1" dirty="0" err="1">
                <a:solidFill>
                  <a:srgbClr val="002060"/>
                </a:solidFill>
              </a:rPr>
              <a:t>Беремо</a:t>
            </a:r>
            <a:r>
              <a:rPr lang="ru-RU" sz="3200" b="1" dirty="0">
                <a:solidFill>
                  <a:srgbClr val="002060"/>
                </a:solidFill>
              </a:rPr>
              <a:t> картон коричневого </a:t>
            </a:r>
            <a:r>
              <a:rPr lang="ru-RU" sz="3200" b="1" dirty="0" err="1">
                <a:solidFill>
                  <a:srgbClr val="002060"/>
                </a:solidFill>
              </a:rPr>
              <a:t>кольору</a:t>
            </a:r>
            <a:r>
              <a:rPr lang="ru-RU" sz="3200" b="1" dirty="0">
                <a:solidFill>
                  <a:srgbClr val="002060"/>
                </a:solidFill>
              </a:rPr>
              <a:t>, </a:t>
            </a:r>
            <a:r>
              <a:rPr lang="ru-RU" sz="3200" b="1" dirty="0" err="1">
                <a:solidFill>
                  <a:srgbClr val="002060"/>
                </a:solidFill>
              </a:rPr>
              <a:t>малюємо</a:t>
            </a:r>
            <a:r>
              <a:rPr lang="ru-RU" sz="3200" b="1" dirty="0">
                <a:solidFill>
                  <a:srgbClr val="002060"/>
                </a:solidFill>
              </a:rPr>
              <a:t> на </a:t>
            </a:r>
            <a:r>
              <a:rPr lang="ru-RU" sz="3200" b="1" dirty="0" err="1">
                <a:solidFill>
                  <a:srgbClr val="002060"/>
                </a:solidFill>
              </a:rPr>
              <a:t>ньому</a:t>
            </a:r>
            <a:r>
              <a:rPr lang="ru-RU" sz="3200" b="1" dirty="0">
                <a:solidFill>
                  <a:srgbClr val="002060"/>
                </a:solidFill>
              </a:rPr>
              <a:t> </a:t>
            </a:r>
            <a:r>
              <a:rPr lang="ru-RU" sz="3200" b="1" dirty="0" err="1">
                <a:solidFill>
                  <a:srgbClr val="002060"/>
                </a:solidFill>
              </a:rPr>
              <a:t>стовбур</a:t>
            </a:r>
            <a:r>
              <a:rPr lang="ru-RU" sz="3200" b="1" dirty="0">
                <a:solidFill>
                  <a:srgbClr val="002060"/>
                </a:solidFill>
              </a:rPr>
              <a:t> дерева з </a:t>
            </a:r>
            <a:r>
              <a:rPr lang="ru-RU" sz="3200" b="1" dirty="0" err="1">
                <a:solidFill>
                  <a:srgbClr val="002060"/>
                </a:solidFill>
              </a:rPr>
              <a:t>гілками</a:t>
            </a:r>
            <a:r>
              <a:rPr lang="ru-RU" sz="3200" b="1" dirty="0">
                <a:solidFill>
                  <a:srgbClr val="002060"/>
                </a:solidFill>
              </a:rPr>
              <a:t> й </a:t>
            </a:r>
            <a:r>
              <a:rPr lang="ru-RU" sz="3200" b="1" dirty="0" err="1">
                <a:solidFill>
                  <a:srgbClr val="002060"/>
                </a:solidFill>
              </a:rPr>
              <a:t>вирізаємо</a:t>
            </a:r>
            <a:r>
              <a:rPr lang="ru-RU" sz="3200" b="1" dirty="0">
                <a:solidFill>
                  <a:srgbClr val="002060"/>
                </a:solidFill>
              </a:rPr>
              <a:t>.</a:t>
            </a:r>
          </a:p>
          <a:p>
            <a:pPr algn="ctr"/>
            <a:r>
              <a:rPr lang="ru-RU" sz="3200" b="1" dirty="0">
                <a:solidFill>
                  <a:srgbClr val="002060"/>
                </a:solidFill>
              </a:rPr>
              <a:t>На зеленому </a:t>
            </a:r>
            <a:r>
              <a:rPr lang="ru-RU" sz="3200" b="1" dirty="0" err="1">
                <a:solidFill>
                  <a:srgbClr val="002060"/>
                </a:solidFill>
              </a:rPr>
              <a:t>картоні</a:t>
            </a:r>
            <a:r>
              <a:rPr lang="ru-RU" sz="3200" b="1" dirty="0">
                <a:solidFill>
                  <a:srgbClr val="002060"/>
                </a:solidFill>
              </a:rPr>
              <a:t> </a:t>
            </a:r>
            <a:r>
              <a:rPr lang="ru-RU" sz="3200" b="1" dirty="0" err="1">
                <a:solidFill>
                  <a:srgbClr val="002060"/>
                </a:solidFill>
              </a:rPr>
              <a:t>малюємо</a:t>
            </a:r>
            <a:r>
              <a:rPr lang="ru-RU" sz="3200" b="1" dirty="0">
                <a:solidFill>
                  <a:srgbClr val="002060"/>
                </a:solidFill>
              </a:rPr>
              <a:t> крону дерева, </a:t>
            </a:r>
            <a:r>
              <a:rPr lang="ru-RU" sz="3200" b="1" dirty="0" err="1">
                <a:solidFill>
                  <a:srgbClr val="002060"/>
                </a:solidFill>
              </a:rPr>
              <a:t>вирізаємо</a:t>
            </a:r>
            <a:r>
              <a:rPr lang="ru-RU" sz="3200" b="1" dirty="0">
                <a:solidFill>
                  <a:srgbClr val="002060"/>
                </a:solidFill>
              </a:rPr>
              <a:t>.</a:t>
            </a:r>
          </a:p>
          <a:p>
            <a:pPr algn="ctr"/>
            <a:r>
              <a:rPr lang="ru-RU" sz="3200" b="1" dirty="0" err="1">
                <a:solidFill>
                  <a:srgbClr val="002060"/>
                </a:solidFill>
              </a:rPr>
              <a:t>Малюємо</a:t>
            </a:r>
            <a:r>
              <a:rPr lang="ru-RU" sz="3200" b="1" dirty="0">
                <a:solidFill>
                  <a:srgbClr val="002060"/>
                </a:solidFill>
              </a:rPr>
              <a:t> на </a:t>
            </a:r>
            <a:r>
              <a:rPr lang="ru-RU" sz="3200" b="1" dirty="0" err="1">
                <a:solidFill>
                  <a:srgbClr val="002060"/>
                </a:solidFill>
              </a:rPr>
              <a:t>фотографіях</a:t>
            </a:r>
            <a:r>
              <a:rPr lang="ru-RU" sz="3200" b="1" dirty="0">
                <a:solidFill>
                  <a:srgbClr val="002060"/>
                </a:solidFill>
              </a:rPr>
              <a:t> </a:t>
            </a:r>
            <a:r>
              <a:rPr lang="ru-RU" sz="3200" b="1" dirty="0" err="1">
                <a:solidFill>
                  <a:srgbClr val="002060"/>
                </a:solidFill>
              </a:rPr>
              <a:t>рівні</a:t>
            </a:r>
            <a:r>
              <a:rPr lang="ru-RU" sz="3200" b="1" dirty="0">
                <a:solidFill>
                  <a:srgbClr val="002060"/>
                </a:solidFill>
              </a:rPr>
              <a:t> </a:t>
            </a:r>
            <a:r>
              <a:rPr lang="ru-RU" sz="3200" b="1" dirty="0" err="1">
                <a:solidFill>
                  <a:srgbClr val="002060"/>
                </a:solidFill>
              </a:rPr>
              <a:t>акуратні</a:t>
            </a:r>
            <a:r>
              <a:rPr lang="ru-RU" sz="3200" b="1" dirty="0">
                <a:solidFill>
                  <a:srgbClr val="002060"/>
                </a:solidFill>
              </a:rPr>
              <a:t> кола, </a:t>
            </a:r>
            <a:r>
              <a:rPr lang="ru-RU" sz="3200" b="1" dirty="0" err="1">
                <a:solidFill>
                  <a:srgbClr val="002060"/>
                </a:solidFill>
              </a:rPr>
              <a:t>щоб</a:t>
            </a:r>
            <a:r>
              <a:rPr lang="ru-RU" sz="3200" b="1" dirty="0">
                <a:solidFill>
                  <a:srgbClr val="002060"/>
                </a:solidFill>
              </a:rPr>
              <a:t> </a:t>
            </a:r>
            <a:r>
              <a:rPr lang="ru-RU" sz="3200" b="1" dirty="0" err="1">
                <a:solidFill>
                  <a:srgbClr val="002060"/>
                </a:solidFill>
              </a:rPr>
              <a:t>помістилося</a:t>
            </a:r>
            <a:r>
              <a:rPr lang="ru-RU" sz="3200" b="1" dirty="0">
                <a:solidFill>
                  <a:srgbClr val="002060"/>
                </a:solidFill>
              </a:rPr>
              <a:t> </a:t>
            </a:r>
            <a:r>
              <a:rPr lang="ru-RU" sz="3200" b="1" dirty="0" err="1">
                <a:solidFill>
                  <a:srgbClr val="002060"/>
                </a:solidFill>
              </a:rPr>
              <a:t>обличчя</a:t>
            </a:r>
            <a:r>
              <a:rPr lang="ru-RU" sz="3200" b="1" dirty="0">
                <a:solidFill>
                  <a:srgbClr val="002060"/>
                </a:solidFill>
              </a:rPr>
              <a:t>, і </a:t>
            </a:r>
            <a:r>
              <a:rPr lang="ru-RU" sz="3200" b="1" dirty="0" err="1">
                <a:solidFill>
                  <a:srgbClr val="002060"/>
                </a:solidFill>
              </a:rPr>
              <a:t>вирізаємо</a:t>
            </a:r>
            <a:r>
              <a:rPr lang="ru-RU" sz="3200" b="1" dirty="0">
                <a:solidFill>
                  <a:srgbClr val="002060"/>
                </a:solidFill>
              </a:rPr>
              <a:t>.</a:t>
            </a:r>
          </a:p>
          <a:p>
            <a:pPr algn="ctr"/>
            <a:r>
              <a:rPr lang="ru-RU" sz="3200" b="1" dirty="0">
                <a:solidFill>
                  <a:srgbClr val="002060"/>
                </a:solidFill>
              </a:rPr>
              <a:t>На </a:t>
            </a:r>
            <a:r>
              <a:rPr lang="ru-RU" sz="3200" b="1" dirty="0" err="1">
                <a:solidFill>
                  <a:srgbClr val="002060"/>
                </a:solidFill>
              </a:rPr>
              <a:t>жовтому</a:t>
            </a:r>
            <a:r>
              <a:rPr lang="ru-RU" sz="3200" b="1" dirty="0">
                <a:solidFill>
                  <a:srgbClr val="002060"/>
                </a:solidFill>
              </a:rPr>
              <a:t> </a:t>
            </a:r>
            <a:r>
              <a:rPr lang="ru-RU" sz="3200" b="1" dirty="0" err="1">
                <a:solidFill>
                  <a:srgbClr val="002060"/>
                </a:solidFill>
              </a:rPr>
              <a:t>картоні</a:t>
            </a:r>
            <a:r>
              <a:rPr lang="ru-RU" sz="3200" b="1" dirty="0">
                <a:solidFill>
                  <a:srgbClr val="002060"/>
                </a:solidFill>
              </a:rPr>
              <a:t> </a:t>
            </a:r>
            <a:r>
              <a:rPr lang="ru-RU" sz="3200" b="1" dirty="0" err="1">
                <a:solidFill>
                  <a:srgbClr val="002060"/>
                </a:solidFill>
              </a:rPr>
              <a:t>малюємо</a:t>
            </a:r>
            <a:r>
              <a:rPr lang="ru-RU" sz="3200" b="1" dirty="0">
                <a:solidFill>
                  <a:srgbClr val="002060"/>
                </a:solidFill>
              </a:rPr>
              <a:t> кола </a:t>
            </a:r>
            <a:r>
              <a:rPr lang="ru-RU" sz="3200" b="1" dirty="0" err="1">
                <a:solidFill>
                  <a:srgbClr val="002060"/>
                </a:solidFill>
              </a:rPr>
              <a:t>трохи</a:t>
            </a:r>
            <a:r>
              <a:rPr lang="ru-RU" sz="3200" b="1" dirty="0">
                <a:solidFill>
                  <a:srgbClr val="002060"/>
                </a:solidFill>
              </a:rPr>
              <a:t> </a:t>
            </a:r>
            <a:r>
              <a:rPr lang="ru-RU" sz="3200" b="1" dirty="0" err="1">
                <a:solidFill>
                  <a:srgbClr val="002060"/>
                </a:solidFill>
              </a:rPr>
              <a:t>більше</a:t>
            </a:r>
            <a:r>
              <a:rPr lang="ru-RU" sz="3200" b="1" dirty="0">
                <a:solidFill>
                  <a:srgbClr val="002060"/>
                </a:solidFill>
              </a:rPr>
              <a:t> </a:t>
            </a:r>
            <a:r>
              <a:rPr lang="ru-RU" sz="3200" b="1" dirty="0" err="1">
                <a:solidFill>
                  <a:srgbClr val="002060"/>
                </a:solidFill>
              </a:rPr>
              <a:t>фотографій</a:t>
            </a:r>
            <a:r>
              <a:rPr lang="ru-RU" sz="3200" b="1" dirty="0">
                <a:solidFill>
                  <a:srgbClr val="002060"/>
                </a:solidFill>
              </a:rPr>
              <a:t> і </a:t>
            </a:r>
            <a:r>
              <a:rPr lang="ru-RU" sz="3200" b="1" dirty="0" err="1">
                <a:solidFill>
                  <a:srgbClr val="002060"/>
                </a:solidFill>
              </a:rPr>
              <a:t>теж</a:t>
            </a:r>
            <a:r>
              <a:rPr lang="ru-RU" sz="3200" b="1" dirty="0">
                <a:solidFill>
                  <a:srgbClr val="002060"/>
                </a:solidFill>
              </a:rPr>
              <a:t> </a:t>
            </a:r>
            <a:r>
              <a:rPr lang="ru-RU" sz="3200" b="1" dirty="0" err="1">
                <a:solidFill>
                  <a:srgbClr val="002060"/>
                </a:solidFill>
              </a:rPr>
              <a:t>вирізаємо</a:t>
            </a:r>
            <a:r>
              <a:rPr lang="ru-RU" sz="3200" b="1" dirty="0">
                <a:solidFill>
                  <a:srgbClr val="002060"/>
                </a:solidFill>
              </a:rPr>
              <a:t>.</a:t>
            </a:r>
          </a:p>
          <a:p>
            <a:pPr algn="ctr"/>
            <a:r>
              <a:rPr lang="ru-RU" sz="3200" b="1" dirty="0" err="1">
                <a:solidFill>
                  <a:srgbClr val="002060"/>
                </a:solidFill>
              </a:rPr>
              <a:t>Приклеюємо</a:t>
            </a:r>
            <a:r>
              <a:rPr lang="ru-RU" sz="3200" b="1" dirty="0">
                <a:solidFill>
                  <a:srgbClr val="002060"/>
                </a:solidFill>
              </a:rPr>
              <a:t> </a:t>
            </a:r>
            <a:r>
              <a:rPr lang="ru-RU" sz="3200" b="1" dirty="0" err="1">
                <a:solidFill>
                  <a:srgbClr val="002060"/>
                </a:solidFill>
              </a:rPr>
              <a:t>фотографії</a:t>
            </a:r>
            <a:r>
              <a:rPr lang="ru-RU" sz="3200" b="1" dirty="0">
                <a:solidFill>
                  <a:srgbClr val="002060"/>
                </a:solidFill>
              </a:rPr>
              <a:t> на </a:t>
            </a:r>
            <a:r>
              <a:rPr lang="ru-RU" sz="3200" b="1" dirty="0" err="1">
                <a:solidFill>
                  <a:srgbClr val="002060"/>
                </a:solidFill>
              </a:rPr>
              <a:t>жовті</a:t>
            </a:r>
            <a:r>
              <a:rPr lang="ru-RU" sz="3200" b="1" dirty="0">
                <a:solidFill>
                  <a:srgbClr val="002060"/>
                </a:solidFill>
              </a:rPr>
              <a:t> кружечки.</a:t>
            </a:r>
          </a:p>
          <a:p>
            <a:pPr algn="ctr"/>
            <a:r>
              <a:rPr lang="ru-RU" sz="3200" b="1" dirty="0" err="1">
                <a:solidFill>
                  <a:srgbClr val="002060"/>
                </a:solidFill>
              </a:rPr>
              <a:t>Малюємо</a:t>
            </a:r>
            <a:r>
              <a:rPr lang="ru-RU" sz="3200" b="1" dirty="0">
                <a:solidFill>
                  <a:srgbClr val="002060"/>
                </a:solidFill>
              </a:rPr>
              <a:t> на </a:t>
            </a:r>
            <a:r>
              <a:rPr lang="ru-RU" sz="3200" b="1" dirty="0" err="1">
                <a:solidFill>
                  <a:srgbClr val="002060"/>
                </a:solidFill>
              </a:rPr>
              <a:t>червоному</a:t>
            </a:r>
            <a:r>
              <a:rPr lang="ru-RU" sz="3200" b="1" dirty="0">
                <a:solidFill>
                  <a:srgbClr val="002060"/>
                </a:solidFill>
              </a:rPr>
              <a:t> </a:t>
            </a:r>
            <a:r>
              <a:rPr lang="ru-RU" sz="3200" b="1" dirty="0" err="1">
                <a:solidFill>
                  <a:srgbClr val="002060"/>
                </a:solidFill>
              </a:rPr>
              <a:t>картоні</a:t>
            </a:r>
            <a:r>
              <a:rPr lang="ru-RU" sz="3200" b="1" dirty="0">
                <a:solidFill>
                  <a:srgbClr val="002060"/>
                </a:solidFill>
              </a:rPr>
              <a:t> кола </a:t>
            </a:r>
            <a:r>
              <a:rPr lang="ru-RU" sz="3200" b="1" dirty="0" err="1">
                <a:solidFill>
                  <a:srgbClr val="002060"/>
                </a:solidFill>
              </a:rPr>
              <a:t>більшого</a:t>
            </a:r>
            <a:r>
              <a:rPr lang="ru-RU" sz="3200" b="1" dirty="0">
                <a:solidFill>
                  <a:srgbClr val="002060"/>
                </a:solidFill>
              </a:rPr>
              <a:t> </a:t>
            </a:r>
            <a:r>
              <a:rPr lang="ru-RU" sz="3200" b="1" dirty="0" err="1">
                <a:solidFill>
                  <a:srgbClr val="002060"/>
                </a:solidFill>
              </a:rPr>
              <a:t>діаметру</a:t>
            </a:r>
            <a:r>
              <a:rPr lang="ru-RU" sz="3200" b="1" dirty="0">
                <a:solidFill>
                  <a:srgbClr val="002060"/>
                </a:solidFill>
              </a:rPr>
              <a:t>, </a:t>
            </a:r>
            <a:r>
              <a:rPr lang="ru-RU" sz="3200" b="1" dirty="0" err="1">
                <a:solidFill>
                  <a:srgbClr val="002060"/>
                </a:solidFill>
              </a:rPr>
              <a:t>ніж</a:t>
            </a:r>
            <a:r>
              <a:rPr lang="ru-RU" sz="3200" b="1" dirty="0">
                <a:solidFill>
                  <a:srgbClr val="002060"/>
                </a:solidFill>
              </a:rPr>
              <a:t> </a:t>
            </a:r>
            <a:r>
              <a:rPr lang="ru-RU" sz="3200" b="1" dirty="0" err="1">
                <a:solidFill>
                  <a:srgbClr val="002060"/>
                </a:solidFill>
              </a:rPr>
              <a:t>жовті</a:t>
            </a:r>
            <a:r>
              <a:rPr lang="ru-RU" sz="3200" b="1" dirty="0">
                <a:solidFill>
                  <a:srgbClr val="002060"/>
                </a:solidFill>
              </a:rPr>
              <a:t>, </a:t>
            </a:r>
            <a:r>
              <a:rPr lang="ru-RU" sz="3200" b="1" dirty="0" err="1">
                <a:solidFill>
                  <a:srgbClr val="002060"/>
                </a:solidFill>
              </a:rPr>
              <a:t>вирізаємо</a:t>
            </a:r>
            <a:r>
              <a:rPr lang="ru-RU" sz="3200" b="1" dirty="0">
                <a:solidFill>
                  <a:srgbClr val="002060"/>
                </a:solidFill>
              </a:rPr>
              <a:t>.</a:t>
            </a:r>
          </a:p>
          <a:p>
            <a:pPr algn="ctr"/>
            <a:endParaRPr lang="uk-UA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069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Фоновые картинки (40 фото) • Прикольные картинки и позитив">
            <a:extLst>
              <a:ext uri="{FF2B5EF4-FFF2-40B4-BE49-F238E27FC236}">
                <a16:creationId xmlns:a16="http://schemas.microsoft.com/office/drawing/2014/main" id="{F15F2650-C695-9AA2-9E43-863FB12CB8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>
            <a:extLst>
              <a:ext uri="{FF2B5EF4-FFF2-40B4-BE49-F238E27FC236}">
                <a16:creationId xmlns:a16="http://schemas.microsoft.com/office/drawing/2014/main" id="{653C23B1-AD07-3F20-3996-FC95985D5E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0" y="285750"/>
            <a:ext cx="6286500" cy="628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7564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Фоновые картинки (40 фото) • Прикольные картинки и позитив">
            <a:extLst>
              <a:ext uri="{FF2B5EF4-FFF2-40B4-BE49-F238E27FC236}">
                <a16:creationId xmlns:a16="http://schemas.microsoft.com/office/drawing/2014/main" id="{A1215697-72A6-53FB-9D8B-94B585024F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6939810-31F5-9FAF-D150-E2E5297F1B5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>
                <a:solidFill>
                  <a:srgbClr val="002060"/>
                </a:solidFill>
              </a:rPr>
              <a:t>Складаємо червоний кружечок і ножицями акуратно вирізаємо пелюсточки з одного краю.</a:t>
            </a:r>
          </a:p>
          <a:p>
            <a:pPr algn="ctr"/>
            <a:r>
              <a:rPr lang="uk-UA" sz="3200" b="1" dirty="0">
                <a:solidFill>
                  <a:srgbClr val="002060"/>
                </a:solidFill>
              </a:rPr>
              <a:t>Приклеюємо жовтий кружок із фотографією до червоного картону, щоб вийшла гарна квіточка.</a:t>
            </a:r>
          </a:p>
          <a:p>
            <a:pPr algn="ctr"/>
            <a:r>
              <a:rPr lang="uk-UA" sz="3200" b="1" dirty="0">
                <a:solidFill>
                  <a:srgbClr val="002060"/>
                </a:solidFill>
              </a:rPr>
              <a:t>Коли клей на основі висох, приклеюємо до неї дерево.</a:t>
            </a:r>
          </a:p>
          <a:p>
            <a:pPr algn="ctr"/>
            <a:r>
              <a:rPr lang="uk-UA" sz="3200" b="1" dirty="0">
                <a:solidFill>
                  <a:srgbClr val="002060"/>
                </a:solidFill>
              </a:rPr>
              <a:t>До дерева приклеюємо отримані квіточки з фотографіями.</a:t>
            </a:r>
          </a:p>
          <a:p>
            <a:pPr algn="ctr"/>
            <a:r>
              <a:rPr lang="uk-UA" sz="3200" b="1" dirty="0">
                <a:solidFill>
                  <a:srgbClr val="002060"/>
                </a:solidFill>
              </a:rPr>
              <a:t>По периметру приклеюємо чорну нитку, яка буде рамкою.</a:t>
            </a:r>
          </a:p>
          <a:p>
            <a:pPr algn="ctr"/>
            <a:r>
              <a:rPr lang="uk-UA" sz="3200" b="1" dirty="0">
                <a:solidFill>
                  <a:srgbClr val="002060"/>
                </a:solidFill>
              </a:rPr>
              <a:t>Робимо красивий напис «Родинне дерево» на кольоровому картоні. </a:t>
            </a:r>
          </a:p>
          <a:p>
            <a:pPr algn="ctr"/>
            <a:r>
              <a:rPr lang="uk-UA" sz="3200" b="1" dirty="0">
                <a:solidFill>
                  <a:srgbClr val="002060"/>
                </a:solidFill>
              </a:rPr>
              <a:t>Вирізаємо у вигляді прямокутника і наклеюємо на картон іншого </a:t>
            </a:r>
            <a:r>
              <a:rPr lang="uk-UA" sz="3200" b="1" dirty="0" err="1">
                <a:solidFill>
                  <a:srgbClr val="002060"/>
                </a:solidFill>
              </a:rPr>
              <a:t>кольлору</a:t>
            </a:r>
            <a:r>
              <a:rPr lang="uk-UA" sz="3200" b="1" dirty="0">
                <a:solidFill>
                  <a:srgbClr val="002060"/>
                </a:solidFill>
              </a:rPr>
              <a:t>, знову вирізаємо прямокутник, але трохи більшого розміру. Приклеюємо до основи.</a:t>
            </a:r>
          </a:p>
          <a:p>
            <a:pPr algn="ctr"/>
            <a:r>
              <a:rPr lang="uk-UA" sz="3200" b="1" dirty="0">
                <a:solidFill>
                  <a:srgbClr val="002060"/>
                </a:solidFill>
              </a:rPr>
              <a:t>Дерево готове.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802564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455</Words>
  <Application>Microsoft Office PowerPoint</Application>
  <PresentationFormat>Широкий екран</PresentationFormat>
  <Paragraphs>75</Paragraphs>
  <Slides>10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Tatyana</dc:creator>
  <cp:lastModifiedBy>user</cp:lastModifiedBy>
  <cp:revision>4</cp:revision>
  <dcterms:created xsi:type="dcterms:W3CDTF">2022-05-04T12:17:24Z</dcterms:created>
  <dcterms:modified xsi:type="dcterms:W3CDTF">2022-05-05T09:08:05Z</dcterms:modified>
</cp:coreProperties>
</file>