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5ba021db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5ba021db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ba021d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ba021d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253719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2537194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5ba021db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5ba021db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2537194f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2537194f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5ba021d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5ba021d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5ba021db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5ba021db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5ba021db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5ba021db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2537194f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2537194f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ba021db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ba021db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51175" y="1179475"/>
            <a:ext cx="279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18875" y="717425"/>
            <a:ext cx="86091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404040"/>
                </a:solidFill>
              </a:rPr>
              <a:t>Мета: формувати у детей уявлення про цінність здоров´я и необхідність бережного ставлення до нього; допомогти зробити свідомий вибір здорового способу життя.</a:t>
            </a:r>
            <a:endParaRPr sz="2300"/>
          </a:p>
        </p:txBody>
      </p:sp>
      <p:sp>
        <p:nvSpPr>
          <p:cNvPr id="56" name="Google Shape;56;p13"/>
          <p:cNvSpPr txBox="1"/>
          <p:nvPr/>
        </p:nvSpPr>
        <p:spPr>
          <a:xfrm>
            <a:off x="340475" y="133750"/>
            <a:ext cx="8609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ru" sz="2850" b="1">
                <a:solidFill>
                  <a:srgbClr val="336891"/>
                </a:solidFill>
              </a:rPr>
              <a:t>“Безцінний дар – зір”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475" y="2402400"/>
            <a:ext cx="3033375" cy="19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289" y="1656987"/>
            <a:ext cx="38385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418" y="2930450"/>
            <a:ext cx="2298175" cy="14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48A86BD-9F4D-4915-8261-BBB999387A1C}"/>
              </a:ext>
            </a:extLst>
          </p:cNvPr>
          <p:cNvSpPr/>
          <p:nvPr/>
        </p:nvSpPr>
        <p:spPr>
          <a:xfrm>
            <a:off x="5982557" y="4701973"/>
            <a:ext cx="3161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</a:t>
            </a:r>
            <a:r>
              <a:rPr lang="uk-UA" dirty="0" err="1"/>
              <a:t>Саніє</a:t>
            </a:r>
            <a:r>
              <a:rPr lang="uk-UA" dirty="0"/>
              <a:t> ЕМІРАМЗАЄВА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700" y="1422675"/>
            <a:ext cx="7101175" cy="33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376950" y="413425"/>
            <a:ext cx="8451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Перегляд відео</a:t>
            </a:r>
            <a:r>
              <a:rPr lang="ru"/>
              <a:t> https://www.youtube.com/watch?v=cXCEdMi603c&amp;ab_channel=%D0%A1%D0%BD%D1%96%D0%B4%D0%B0%D0%BD%D0%BE%D0%BA%D0%B71%2B1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486375" y="206725"/>
            <a:ext cx="815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/>
              <a:t>Гімнастика для очей </a:t>
            </a:r>
            <a:r>
              <a:rPr lang="ru"/>
              <a:t>https://www.youtube.com/watch?v=8G87kg9s1HM&amp;ab_channel=CreativeTeacher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725" y="1106525"/>
            <a:ext cx="7147525" cy="38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45925" y="206725"/>
            <a:ext cx="8767200" cy="3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Сьогодні ми будемо вести розмову про зір. С самого раннього дитинства ми звикли до того, що очі надають нам поток інформації, кольори, рух в навколишньому світі. Очі – важливіший  орган чуття.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9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Зір – це великий Божий дарунок людині, завдяки якому вона може повноцінно жити й радіти, споглядаючи красу цього світу. На жаль, цього позбавлені люди, яких спіткала сліпота.</a:t>
            </a:r>
            <a:endParaRPr sz="195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5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50" y="2504875"/>
            <a:ext cx="5958175" cy="203065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70225" y="267500"/>
            <a:ext cx="87063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Все більше дітей починають </a:t>
            </a:r>
            <a:r>
              <a:rPr lang="ru" sz="1950" b="1">
                <a:solidFill>
                  <a:schemeClr val="dk1"/>
                </a:solidFill>
              </a:rPr>
              <a:t>носити окуляри </a:t>
            </a:r>
            <a:r>
              <a:rPr lang="ru" sz="1950">
                <a:solidFill>
                  <a:schemeClr val="dk1"/>
                </a:solidFill>
              </a:rPr>
              <a:t>. Причиною цього  стає надмірне навантаження в школі, неправильна організація робочого місця школяра і його дозвілля. На жаль, наші діти все менше часу проводять в іграх на свіжому повітрі. Навіть при зустрічі з товаришами вони вважають за краще пограти в комп’ютерні ігри або подивитися новий фільм у кого-небудь будинку. </a:t>
            </a:r>
            <a:r>
              <a:rPr lang="ru" sz="1950" b="1">
                <a:solidFill>
                  <a:schemeClr val="dk1"/>
                </a:solidFill>
              </a:rPr>
              <a:t>Відсутність свіжого повітря </a:t>
            </a:r>
            <a:r>
              <a:rPr lang="ru" sz="1950">
                <a:solidFill>
                  <a:schemeClr val="dk1"/>
                </a:solidFill>
              </a:rPr>
              <a:t>на сьогоднішній день стає частою причиною погіршення зору. Дитина повинна щодня проводити три години на відкритому повітрі, і не більше години біля телевізора. Найчастіше виходить навпаки.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925" y="3222275"/>
            <a:ext cx="4195050" cy="1738825"/>
          </a:xfrm>
          <a:prstGeom prst="rect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2152250" y="0"/>
            <a:ext cx="6858000" cy="5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404040"/>
                </a:solidFill>
              </a:rPr>
              <a:t>Ці правила повинні знати всі:</a:t>
            </a:r>
            <a:endParaRPr sz="2250" b="1">
              <a:solidFill>
                <a:srgbClr val="404040"/>
              </a:solidFill>
            </a:endParaRPr>
          </a:p>
          <a:p>
            <a:pPr marL="360000" lvl="0" indent="-339725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750"/>
              <a:buAutoNum type="arabicPeriod"/>
            </a:pPr>
            <a:r>
              <a:rPr lang="ru" sz="1750">
                <a:solidFill>
                  <a:srgbClr val="404040"/>
                </a:solidFill>
              </a:rPr>
              <a:t>Коли умиваєшся зранку, або перед сном увечері, ретельно промивай повіки.І ,звичайно роби це кожного разу, коли відчуваєш,що у повіко потрапив бруд. Якщо ми тримаєм повіки а чистоті, то тим самим запібігаєм запаленню кон´юнктиви-оболонки вистеляючої внутрінню поверхню повіка і передню частину очного яблука. Крім того. Хто часто промиває повіки чистою водою, має менше шансів захворіти на блефаритом – так називається запалення країв повік.</a:t>
            </a:r>
            <a:endParaRPr sz="1750">
              <a:solidFill>
                <a:srgbClr val="404040"/>
              </a:solidFill>
            </a:endParaRPr>
          </a:p>
          <a:p>
            <a:pPr marL="360000" lvl="0" indent="-33972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50"/>
              <a:buAutoNum type="arabicPeriod"/>
            </a:pPr>
            <a:r>
              <a:rPr lang="ru" sz="1750">
                <a:solidFill>
                  <a:srgbClr val="404040"/>
                </a:solidFill>
              </a:rPr>
              <a:t>Якщо у тебе сверблять очі –скажи про це мамі, або татові. Свербіж може означати, що починається запалення кон´юнктиви. Якщо одразу ж розпочати лікування очними краплями, воно мине дуже швидко-через декілька днів. Якщо ти відчуваєш, що в око щось потрапило, скажи про це батькам .</a:t>
            </a:r>
            <a:endParaRPr sz="1750">
              <a:solidFill>
                <a:srgbClr val="40404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5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50" y="906100"/>
            <a:ext cx="1914400" cy="24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-231025" y="121600"/>
            <a:ext cx="6845700" cy="49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404040"/>
                </a:solidFill>
              </a:rPr>
              <a:t>3. Ніколи не слід сильно терти очі, особливо небезпечно терти їх брудними руками. На руках знаходиться велика кількість мікробів, які так і намагаютьсмя потрапити тобі в очі, і тоді там може виникнути ячмінь, або запалення кон´юнктиви- кон´юнктивіт. Краще ніколи не чіпати очі брудними руками.</a:t>
            </a:r>
            <a:endParaRPr sz="1750">
              <a:solidFill>
                <a:srgbClr val="40404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404040"/>
                </a:solidFill>
              </a:rPr>
              <a:t>4. Ні в якому разі не грайся і не бігай з ручкою, олівцем, палицею або іншим гострим предметом у руках. Ти можеш послизнутись і потрапити загостреним кінцем в око.</a:t>
            </a:r>
            <a:endParaRPr sz="1750">
              <a:solidFill>
                <a:srgbClr val="40404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404040"/>
                </a:solidFill>
              </a:rPr>
              <a:t>5. Якщо ти став бачити гірше ніж раніше,скажи про це батькам. Може статись тобі необхідні окуляри. Щоб дізнатись, чи потрібні тобі окуляри достатньо звернутись до лікаря офтальмолога і перевірити зір.</a:t>
            </a:r>
            <a:endParaRPr sz="1750">
              <a:solidFill>
                <a:srgbClr val="404040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5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375" y="972775"/>
            <a:ext cx="2241900" cy="29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2383275" y="170225"/>
            <a:ext cx="6615000" cy="4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404040"/>
                </a:solidFill>
              </a:rPr>
              <a:t>5.  Дуже важливо читати при гарному освітленні, щоб не напружувати очі.</a:t>
            </a:r>
            <a:endParaRPr sz="18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404040"/>
                </a:solidFill>
              </a:rPr>
              <a:t>6. Сітківка, розташована в задній частині очного яблука, дуже чуттєва. Якщо довго дивитись на сонце можна нанести їй невиправної шкоди. </a:t>
            </a:r>
            <a:endParaRPr sz="18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404040"/>
                </a:solidFill>
              </a:rPr>
              <a:t>7. Дітям не можна дивитись на сонце більше декількох секунд, навіть в сонцезахисних окулярах.</a:t>
            </a:r>
            <a:endParaRPr sz="18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404040"/>
                </a:solidFill>
              </a:rPr>
              <a:t>8. Кожен,хто планує провести тривалий час на сонці, повинен надіти сонцезахисні окуляри.</a:t>
            </a:r>
            <a:endParaRPr sz="18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50">
                <a:solidFill>
                  <a:srgbClr val="404040"/>
                </a:solidFill>
              </a:rPr>
              <a:t>9. Не дивитись без міри телевізор, не працювати на комп´ютері. Перенапруження очей може відбуватись кожного разу. Коли людина подовгу щось роздивляється.</a:t>
            </a:r>
            <a:endParaRPr sz="1850">
              <a:solidFill>
                <a:srgbClr val="40404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5950"/>
            <a:ext cx="2230875" cy="25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3708675" y="4827350"/>
            <a:ext cx="528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джерело https://urok-ua.com/klasna-godina-beztsinniy-dar-zir/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437750" y="158075"/>
            <a:ext cx="8377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 b="1">
                <a:solidFill>
                  <a:srgbClr val="404040"/>
                </a:solidFill>
              </a:rPr>
              <a:t>“Як я піклуюсь про свої очі”</a:t>
            </a:r>
            <a:endParaRPr sz="2450" b="1">
              <a:solidFill>
                <a:srgbClr val="40404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>
                <a:solidFill>
                  <a:srgbClr val="404040"/>
                </a:solidFill>
              </a:rPr>
              <a:t>відповідати так чи ні</a:t>
            </a:r>
            <a:endParaRPr sz="2450">
              <a:solidFill>
                <a:srgbClr val="404040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316150" y="1097075"/>
            <a:ext cx="7478400" cy="4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1. Завжди читаю сидячи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2. Слідкую за осанкою під час письма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3. Роблю уроки при гарному освітленні.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4. Роблю гімнастику для очей.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5. Роблю перерви під час читання.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6. Часто буваю на свіжому повітрі.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50">
                <a:solidFill>
                  <a:srgbClr val="404040"/>
                </a:solidFill>
              </a:rPr>
              <a:t>7. Вживаю у їжу рослинні продукти.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50">
                <a:solidFill>
                  <a:srgbClr val="404040"/>
                </a:solidFill>
              </a:rPr>
              <a:t>8. Дивлюсь тільки дитячі передачі по телевізору.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50">
                <a:solidFill>
                  <a:srgbClr val="404040"/>
                </a:solidFill>
              </a:rPr>
              <a:t>9. Оберігаю очі від попадання в них інородних тіл.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10. Кожного року перевіряю свій зір у лікаря.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11. Багато сижу за телефоном/компьютером </a:t>
            </a:r>
            <a:endParaRPr sz="195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275" y="1147575"/>
            <a:ext cx="2555050" cy="24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413425" y="279675"/>
            <a:ext cx="5398800" cy="43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50" b="1">
                <a:solidFill>
                  <a:srgbClr val="404040"/>
                </a:solidFill>
              </a:rPr>
              <a:t>Гра «Дозволяється, забороняється»</a:t>
            </a:r>
            <a:endParaRPr sz="2150" b="1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-Їсти моркву і яблука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-довго дивитись телевізор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-ходити до лікаря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-носити сонцезахисні окуляри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-довго працювати з комп´ютером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-одягати окуляри при гарному зорі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-читати лежачі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-робити уроки в темному приміщенні</a:t>
            </a:r>
            <a:endParaRPr sz="1950">
              <a:solidFill>
                <a:srgbClr val="40404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" sz="1950">
                <a:solidFill>
                  <a:srgbClr val="404040"/>
                </a:solidFill>
              </a:rPr>
              <a:t>-читати в транспорті</a:t>
            </a:r>
            <a:endParaRPr sz="1950">
              <a:solidFill>
                <a:srgbClr val="40404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950" y="811850"/>
            <a:ext cx="1489175" cy="12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400" y="1033975"/>
            <a:ext cx="1805325" cy="153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1975" y="2310324"/>
            <a:ext cx="1659425" cy="9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1975" y="3739375"/>
            <a:ext cx="2267425" cy="11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425575" y="218875"/>
            <a:ext cx="8304900" cy="58500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Відгадайте загадки </a:t>
            </a:r>
            <a:endParaRPr sz="2600"/>
          </a:p>
        </p:txBody>
      </p:sp>
      <p:sp>
        <p:nvSpPr>
          <p:cNvPr id="112" name="Google Shape;112;p21"/>
          <p:cNvSpPr txBox="1"/>
          <p:nvPr/>
        </p:nvSpPr>
        <p:spPr>
          <a:xfrm>
            <a:off x="474225" y="899800"/>
            <a:ext cx="11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425575" y="1454325"/>
            <a:ext cx="2906100" cy="14469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424242"/>
                </a:solidFill>
              </a:rPr>
              <a:t>Два братики через дорогу живуть,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424242"/>
                </a:solidFill>
              </a:rPr>
              <a:t>Один одного тільки в дзеркалі бачать.</a:t>
            </a:r>
            <a:endParaRPr sz="2100"/>
          </a:p>
        </p:txBody>
      </p:sp>
      <p:sp>
        <p:nvSpPr>
          <p:cNvPr id="114" name="Google Shape;114;p21"/>
          <p:cNvSpPr txBox="1"/>
          <p:nvPr/>
        </p:nvSpPr>
        <p:spPr>
          <a:xfrm>
            <a:off x="4268000" y="1288925"/>
            <a:ext cx="3161400" cy="14469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424242"/>
                </a:solidFill>
              </a:rPr>
              <a:t>На ніч два віконця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424242"/>
                </a:solidFill>
              </a:rPr>
              <a:t>Самі закриваються,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424242"/>
                </a:solidFill>
              </a:rPr>
              <a:t>А зі сходом сонця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424242"/>
                </a:solidFill>
              </a:rPr>
              <a:t>Самі відкриваються.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1240275" y="3368200"/>
            <a:ext cx="2310300" cy="1446900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424242"/>
                </a:solidFill>
              </a:rPr>
              <a:t>Брат з братом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424242"/>
                </a:solidFill>
              </a:rPr>
              <a:t>Все життя поруч.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rgbClr val="424242"/>
                </a:solidFill>
              </a:rPr>
              <a:t>Бачать цілий світ,</a:t>
            </a:r>
            <a:endParaRPr sz="2050">
              <a:solidFill>
                <a:srgbClr val="4242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424242"/>
                </a:solidFill>
              </a:rPr>
              <a:t>А один одного ні</a:t>
            </a:r>
            <a:r>
              <a:rPr lang="ru" sz="1350">
                <a:solidFill>
                  <a:srgbClr val="424242"/>
                </a:solidFill>
              </a:rPr>
              <a:t>.</a:t>
            </a:r>
            <a:endParaRPr/>
          </a:p>
        </p:txBody>
      </p:sp>
      <p:sp>
        <p:nvSpPr>
          <p:cNvPr id="116" name="Google Shape;116;p21"/>
          <p:cNvSpPr txBox="1"/>
          <p:nvPr/>
        </p:nvSpPr>
        <p:spPr>
          <a:xfrm>
            <a:off x="4742225" y="3368200"/>
            <a:ext cx="3757200" cy="815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Два сусіда-непосиди, день на роботі, ніч на відпочинку.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175" y="218875"/>
            <a:ext cx="167640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75" y="109475"/>
            <a:ext cx="2037850" cy="11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Екран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user</cp:lastModifiedBy>
  <cp:revision>2</cp:revision>
  <dcterms:modified xsi:type="dcterms:W3CDTF">2022-05-05T08:26:26Z</dcterms:modified>
</cp:coreProperties>
</file>