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730" y="8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2230cd8299_0_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2230cd8299_0_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12230cd8299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12230cd8299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12230cd8299_0_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12230cd8299_0_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g12230cd8299_0_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5" name="Google Shape;145;g12230cd8299_0_8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12230cd8299_0_1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12230cd8299_0_1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12230cd8299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12230cd8299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Google Shape;7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12230cd8299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12230cd8299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12230cd8299_0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12230cd8299_0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12230cd8299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12230cd8299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2230cd8299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2230cd8299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2230cd8299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2230cd8299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12230cd8299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12230cd8299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‹№›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/>
        </p:nvSpPr>
        <p:spPr>
          <a:xfrm>
            <a:off x="1404875" y="221825"/>
            <a:ext cx="507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 txBox="1"/>
          <p:nvPr/>
        </p:nvSpPr>
        <p:spPr>
          <a:xfrm>
            <a:off x="1897800" y="160200"/>
            <a:ext cx="5607300" cy="5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300" b="1"/>
              <a:t>Подорож у давню українську хату</a:t>
            </a:r>
            <a:endParaRPr sz="2300" b="1"/>
          </a:p>
        </p:txBody>
      </p:sp>
      <p:sp>
        <p:nvSpPr>
          <p:cNvPr id="56" name="Google Shape;56;p13"/>
          <p:cNvSpPr txBox="1"/>
          <p:nvPr/>
        </p:nvSpPr>
        <p:spPr>
          <a:xfrm>
            <a:off x="985875" y="948900"/>
            <a:ext cx="45597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13"/>
          <p:cNvSpPr txBox="1"/>
          <p:nvPr/>
        </p:nvSpPr>
        <p:spPr>
          <a:xfrm>
            <a:off x="209500" y="699000"/>
            <a:ext cx="8786400" cy="110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chemeClr val="dk1"/>
                </a:solidFill>
              </a:rPr>
              <a:t>Мета</a:t>
            </a:r>
            <a:r>
              <a:rPr lang="ru" sz="1950" b="1">
                <a:solidFill>
                  <a:schemeClr val="dk1"/>
                </a:solidFill>
              </a:rPr>
              <a:t>:</a:t>
            </a:r>
            <a:r>
              <a:rPr lang="ru" sz="1950">
                <a:solidFill>
                  <a:schemeClr val="dk1"/>
                </a:solidFill>
              </a:rPr>
              <a:t> Ознайомити учнів з побутом давньої української хати, розповісти про звичаї і традиції українців; виховувати бажання більше знати про традиції рідного краю.</a:t>
            </a:r>
            <a:endParaRPr sz="2300">
              <a:solidFill>
                <a:schemeClr val="dk1"/>
              </a:solidFill>
            </a:endParaRPr>
          </a:p>
        </p:txBody>
      </p:sp>
      <p:pic>
        <p:nvPicPr>
          <p:cNvPr id="58" name="Google Shape;58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4450" y="2043275"/>
            <a:ext cx="2883600" cy="205250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351625" y="1969350"/>
            <a:ext cx="2466975" cy="2052500"/>
          </a:xfrm>
          <a:prstGeom prst="rect">
            <a:avLst/>
          </a:prstGeom>
          <a:noFill/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" name="Google Shape;60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490063" y="2311200"/>
            <a:ext cx="2647013" cy="218685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Прямокутник 1">
            <a:extLst>
              <a:ext uri="{FF2B5EF4-FFF2-40B4-BE49-F238E27FC236}">
                <a16:creationId xmlns:a16="http://schemas.microsoft.com/office/drawing/2014/main" id="{AF76DB19-E024-48CD-A8FA-49EBF8A71DB9}"/>
              </a:ext>
            </a:extLst>
          </p:cNvPr>
          <p:cNvSpPr/>
          <p:nvPr/>
        </p:nvSpPr>
        <p:spPr>
          <a:xfrm>
            <a:off x="5924378" y="4702073"/>
            <a:ext cx="316144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uk-UA" dirty="0"/>
              <a:t>Підготувала: </a:t>
            </a:r>
            <a:r>
              <a:rPr lang="uk-UA" dirty="0" err="1"/>
              <a:t>Саніє</a:t>
            </a:r>
            <a:r>
              <a:rPr lang="uk-UA" dirty="0"/>
              <a:t> ЕМІРАМЗАЄВА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599"/>
        </a:solidFill>
        <a:effectLst/>
      </p:bgPr>
    </p:bg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2"/>
          <p:cNvSpPr txBox="1"/>
          <p:nvPr/>
        </p:nvSpPr>
        <p:spPr>
          <a:xfrm>
            <a:off x="197175" y="197175"/>
            <a:ext cx="8638800" cy="18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150">
                <a:solidFill>
                  <a:srgbClr val="262C2C"/>
                </a:solidFill>
              </a:rPr>
              <a:t>У</a:t>
            </a:r>
            <a:r>
              <a:rPr lang="ru" sz="2250">
                <a:solidFill>
                  <a:srgbClr val="262C2C"/>
                </a:solidFill>
              </a:rPr>
              <a:t> кожній оселі обов’язково була скриня .</a:t>
            </a:r>
            <a:endParaRPr sz="2250">
              <a:solidFill>
                <a:srgbClr val="262C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250">
                <a:solidFill>
                  <a:srgbClr val="262C2C"/>
                </a:solidFill>
              </a:rPr>
              <a:t>Що в ній зберігалось?</a:t>
            </a:r>
            <a:endParaRPr sz="2250" b="1">
              <a:solidFill>
                <a:srgbClr val="262C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2250">
                <a:solidFill>
                  <a:srgbClr val="262C2C"/>
                </a:solidFill>
              </a:rPr>
              <a:t>Родинні реліквії, пам’ятні речі, що залишились дітям на згадку про батьків.</a:t>
            </a:r>
            <a:endParaRPr sz="2250">
              <a:solidFill>
                <a:srgbClr val="262C2C"/>
              </a:solidFill>
            </a:endParaRPr>
          </a:p>
        </p:txBody>
      </p:sp>
      <p:pic>
        <p:nvPicPr>
          <p:cNvPr id="133" name="Google Shape;133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42863" y="2051175"/>
            <a:ext cx="4658275" cy="2452350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22"/>
          <p:cNvSpPr txBox="1"/>
          <p:nvPr/>
        </p:nvSpPr>
        <p:spPr>
          <a:xfrm>
            <a:off x="628500" y="4744525"/>
            <a:ext cx="82938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FC5E8"/>
        </a:solidFill>
        <a:effectLst/>
      </p:bgPr>
    </p:bg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3"/>
          <p:cNvSpPr txBox="1"/>
          <p:nvPr/>
        </p:nvSpPr>
        <p:spPr>
          <a:xfrm>
            <a:off x="332725" y="160200"/>
            <a:ext cx="8490900" cy="156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150" b="1">
                <a:solidFill>
                  <a:schemeClr val="dk1"/>
                </a:solidFill>
              </a:rPr>
              <a:t>Рідна оселя</a:t>
            </a:r>
            <a:r>
              <a:rPr lang="ru" sz="2150">
                <a:solidFill>
                  <a:schemeClr val="dk1"/>
                </a:solidFill>
              </a:rPr>
              <a:t> приваблива в будні, а ще більше у свята. У святкові дні оселю прикрашали по різному, але найбільше новими вишитими рушниками.</a:t>
            </a:r>
            <a:endParaRPr sz="21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pic>
        <p:nvPicPr>
          <p:cNvPr id="140" name="Google Shape;140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40825" y="2266950"/>
            <a:ext cx="3746325" cy="2206475"/>
          </a:xfrm>
          <a:prstGeom prst="rect">
            <a:avLst/>
          </a:prstGeom>
          <a:noFill/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41" name="Google Shape;14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69175" y="1428975"/>
            <a:ext cx="3635425" cy="2070875"/>
          </a:xfrm>
          <a:prstGeom prst="rect">
            <a:avLst/>
          </a:prstGeom>
          <a:noFill/>
          <a:ln w="38100" cap="flat" cmpd="sng">
            <a:solidFill>
              <a:srgbClr val="8E7CC3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42" name="Google Shape;142;p23"/>
          <p:cNvSpPr txBox="1"/>
          <p:nvPr/>
        </p:nvSpPr>
        <p:spPr>
          <a:xfrm>
            <a:off x="505250" y="4682900"/>
            <a:ext cx="84909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4"/>
          <p:cNvSpPr txBox="1"/>
          <p:nvPr/>
        </p:nvSpPr>
        <p:spPr>
          <a:xfrm>
            <a:off x="160200" y="110900"/>
            <a:ext cx="8638500" cy="179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950" b="1">
                <a:solidFill>
                  <a:schemeClr val="dk1"/>
                </a:solidFill>
              </a:rPr>
              <a:t>Рідна хата</a:t>
            </a:r>
            <a:r>
              <a:rPr lang="ru" sz="1950">
                <a:solidFill>
                  <a:schemeClr val="dk1"/>
                </a:solidFill>
              </a:rPr>
              <a:t>! Оспівана в піснях, оповита легендами та переказами, вона буде завжди символом добра й надії, її незгасний вогник світитиметься теплом маминої любові, вірою в доброту, високу людяність, одвічною сподіванкою на чисте небо над нами.</a:t>
            </a:r>
            <a:endParaRPr sz="195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</p:txBody>
      </p:sp>
      <p:sp>
        <p:nvSpPr>
          <p:cNvPr id="148" name="Google Shape;148;p24"/>
          <p:cNvSpPr txBox="1"/>
          <p:nvPr/>
        </p:nvSpPr>
        <p:spPr>
          <a:xfrm>
            <a:off x="2698825" y="2674200"/>
            <a:ext cx="31794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4"/>
          <p:cNvSpPr txBox="1"/>
          <p:nvPr/>
        </p:nvSpPr>
        <p:spPr>
          <a:xfrm>
            <a:off x="271125" y="1774575"/>
            <a:ext cx="3056100" cy="3033600"/>
          </a:xfrm>
          <a:prstGeom prst="rect">
            <a:avLst/>
          </a:prstGeom>
          <a:noFill/>
          <a:ln w="38100" cap="flat" cmpd="sng">
            <a:solidFill>
              <a:srgbClr val="B6D7A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      Наша хата</a:t>
            </a:r>
            <a:endParaRPr sz="1850">
              <a:solidFill>
                <a:srgbClr val="262C2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Я люблю свою хату ,</a:t>
            </a:r>
            <a:endParaRPr sz="1850">
              <a:solidFill>
                <a:srgbClr val="262C2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і подвір’я, й садок,</a:t>
            </a:r>
            <a:endParaRPr sz="1850">
              <a:solidFill>
                <a:srgbClr val="262C2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де і сонця багато,</a:t>
            </a:r>
            <a:endParaRPr sz="1850">
              <a:solidFill>
                <a:srgbClr val="262C2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і в жару – холодок.</a:t>
            </a:r>
            <a:endParaRPr sz="1850">
              <a:solidFill>
                <a:srgbClr val="262C2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Все для мене тут рідне:</a:t>
            </a:r>
            <a:endParaRPr sz="1850">
              <a:solidFill>
                <a:srgbClr val="262C2C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Стіни білі, як сніг,</a:t>
            </a:r>
            <a:endParaRPr sz="650">
              <a:solidFill>
                <a:srgbClr val="262C2C"/>
              </a:solidFill>
              <a:highlight>
                <a:srgbClr val="B8C1C1"/>
              </a:highlight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700">
              <a:solidFill>
                <a:schemeClr val="dk1"/>
              </a:solidFill>
            </a:endParaRPr>
          </a:p>
        </p:txBody>
      </p:sp>
      <p:sp>
        <p:nvSpPr>
          <p:cNvPr id="150" name="Google Shape;150;p24"/>
          <p:cNvSpPr txBox="1"/>
          <p:nvPr/>
        </p:nvSpPr>
        <p:spPr>
          <a:xfrm>
            <a:off x="6112425" y="2267525"/>
            <a:ext cx="2883600" cy="2427600"/>
          </a:xfrm>
          <a:prstGeom prst="rect">
            <a:avLst/>
          </a:prstGeom>
          <a:noFill/>
          <a:ln w="38100" cap="flat" cmpd="sng">
            <a:solidFill>
              <a:srgbClr val="A4C2F4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50">
                <a:solidFill>
                  <a:srgbClr val="262C2C"/>
                </a:solidFill>
              </a:rPr>
              <a:t>І віконце привітне,</a:t>
            </a:r>
            <a:endParaRPr sz="1850">
              <a:solidFill>
                <a:srgbClr val="262C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50">
                <a:solidFill>
                  <a:srgbClr val="262C2C"/>
                </a:solidFill>
              </a:rPr>
              <a:t>І дубовий поріг.</a:t>
            </a:r>
            <a:endParaRPr sz="1850">
              <a:solidFill>
                <a:srgbClr val="262C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50">
                <a:solidFill>
                  <a:srgbClr val="262C2C"/>
                </a:solidFill>
              </a:rPr>
              <a:t>І ряденця строкаті,</a:t>
            </a:r>
            <a:endParaRPr sz="1850">
              <a:solidFill>
                <a:srgbClr val="262C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50">
                <a:solidFill>
                  <a:srgbClr val="262C2C"/>
                </a:solidFill>
              </a:rPr>
              <a:t>Й рушники на стіні, –</a:t>
            </a:r>
            <a:endParaRPr sz="1850">
              <a:solidFill>
                <a:srgbClr val="262C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50">
                <a:solidFill>
                  <a:srgbClr val="262C2C"/>
                </a:solidFill>
              </a:rPr>
              <a:t>Навіть дим в нашій хаті</a:t>
            </a:r>
            <a:endParaRPr sz="1850">
              <a:solidFill>
                <a:srgbClr val="262C2C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850">
                <a:solidFill>
                  <a:srgbClr val="262C2C"/>
                </a:solidFill>
              </a:rPr>
              <a:t>Рідно пахне мені.</a:t>
            </a:r>
            <a:endParaRPr sz="1850">
              <a:solidFill>
                <a:srgbClr val="262C2C"/>
              </a:solidFill>
            </a:endParaRPr>
          </a:p>
        </p:txBody>
      </p:sp>
      <p:pic>
        <p:nvPicPr>
          <p:cNvPr id="151" name="Google Shape;151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53400" y="1971750"/>
            <a:ext cx="2735800" cy="2082675"/>
          </a:xfrm>
          <a:prstGeom prst="rect">
            <a:avLst/>
          </a:prstGeom>
          <a:noFill/>
          <a:ln w="762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52" name="Google Shape;152;p24"/>
          <p:cNvSpPr txBox="1"/>
          <p:nvPr/>
        </p:nvSpPr>
        <p:spPr>
          <a:xfrm>
            <a:off x="468300" y="4793825"/>
            <a:ext cx="8256600" cy="73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DCECD5"/>
            </a:gs>
            <a:gs pos="100000">
              <a:srgbClr val="93BC81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7" name="Google Shape;157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30775" y="924250"/>
            <a:ext cx="6682458" cy="4054525"/>
          </a:xfrm>
          <a:prstGeom prst="rect">
            <a:avLst/>
          </a:prstGeom>
          <a:noFill/>
          <a:ln>
            <a:noFill/>
          </a:ln>
        </p:spPr>
      </p:pic>
      <p:sp>
        <p:nvSpPr>
          <p:cNvPr id="158" name="Google Shape;158;p25"/>
          <p:cNvSpPr txBox="1"/>
          <p:nvPr/>
        </p:nvSpPr>
        <p:spPr>
          <a:xfrm>
            <a:off x="86275" y="234125"/>
            <a:ext cx="8922300" cy="44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600" b="1"/>
              <a:t>Перегляд відео</a:t>
            </a:r>
            <a:r>
              <a:rPr lang="ru" sz="1700"/>
              <a:t> https://www.youtube.com/watch?v=gAxzzKFOmd0&amp;ab_channel=%D0%</a:t>
            </a:r>
            <a:endParaRPr sz="17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B8AF"/>
        </a:solidFill>
        <a:effectLst/>
      </p:bgPr>
    </p:bg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/>
        </p:nvSpPr>
        <p:spPr>
          <a:xfrm>
            <a:off x="3376625" y="184850"/>
            <a:ext cx="5619600" cy="489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111111"/>
                </a:solidFill>
              </a:rPr>
              <a:t>Українська хата</a:t>
            </a:r>
            <a:r>
              <a:rPr lang="ru" sz="1800">
                <a:solidFill>
                  <a:srgbClr val="111111"/>
                </a:solidFill>
              </a:rPr>
              <a:t> славиться красою і своєрідністю. Обриси її виразні, легкі й мальовничі. В архітектурі хати вчувається потяг народних майстрів до симетрії, до певних ритмів. Це видно з розміщення вікон, головного входу, декоративних прикрас. Хату дбайливо доглядали. Вона завжди була прибрана, помазана, оздоблена витинанками, розмальована кольоровою глиною, утикана квітами, пахучими травами. Це засвідчується в багатьох нотатках мандрівників, наприклад, німецького географа Йоганна Георга Коля, який подорожував по Україні 1838 року. Він писав: «Живуть у чисто втримуваних хатах, що до тебе всміхаються. Вони не задовольняються тим, що кожної неділі миють їх, як це роблять голландці, а ще й що дві неділі їх мажуть. Тому їхні хати виглядають білі, неначе свіжовибілене полотно».</a:t>
            </a:r>
            <a:endParaRPr sz="2000"/>
          </a:p>
        </p:txBody>
      </p:sp>
      <p:pic>
        <p:nvPicPr>
          <p:cNvPr id="66" name="Google Shape;66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9125" y="244275"/>
            <a:ext cx="2997425" cy="2047875"/>
          </a:xfrm>
          <a:prstGeom prst="rect">
            <a:avLst/>
          </a:prstGeom>
          <a:noFill/>
          <a:ln w="381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7" name="Google Shape;67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1925" y="2571751"/>
            <a:ext cx="3071824" cy="1933000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8" name="Google Shape;68;p14"/>
          <p:cNvSpPr txBox="1"/>
          <p:nvPr/>
        </p:nvSpPr>
        <p:spPr>
          <a:xfrm>
            <a:off x="184600" y="4584325"/>
            <a:ext cx="30717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джерелоhttps://travel-in-time.org/uk/istoriya-vinahodiv/istoriya-ukrayinskoyi-hati/</a:t>
            </a:r>
            <a:endParaRPr sz="100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2CC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5"/>
          <p:cNvSpPr txBox="1"/>
          <p:nvPr/>
        </p:nvSpPr>
        <p:spPr>
          <a:xfrm>
            <a:off x="221825" y="271125"/>
            <a:ext cx="8762100" cy="176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chemeClr val="dk1"/>
                </a:solidFill>
              </a:rPr>
              <a:t>Батьківська хата</a:t>
            </a:r>
            <a:r>
              <a:rPr lang="ru" sz="2050">
                <a:solidFill>
                  <a:schemeClr val="dk1"/>
                </a:solidFill>
              </a:rPr>
              <a:t> – це родинне вогнище . Звідси ми мандруємо в широкий світ з піснею, повчанням. Дідусеві казки, бабусині вишиванки ведуть кожну людину до рідної хати. У цій хаті були перші радощі , клопоти. У ній пахло зіллям, хлібом , молоком. Сьогодні ми з вами помандруємо у давню українську хату.</a:t>
            </a:r>
            <a:endParaRPr sz="2400">
              <a:solidFill>
                <a:schemeClr val="dk1"/>
              </a:solidFill>
            </a:endParaRPr>
          </a:p>
        </p:txBody>
      </p:sp>
      <p:pic>
        <p:nvPicPr>
          <p:cNvPr id="74" name="Google Shape;7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25675" y="2629675"/>
            <a:ext cx="3305250" cy="1930000"/>
          </a:xfrm>
          <a:prstGeom prst="rect">
            <a:avLst/>
          </a:prstGeom>
          <a:noFill/>
          <a:ln w="38100" cap="flat" cmpd="sng">
            <a:solidFill>
              <a:srgbClr val="FFFF00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75" name="Google Shape;75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0" y="2271175"/>
            <a:ext cx="3305250" cy="1930000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76" name="Google Shape;76;p15"/>
          <p:cNvSpPr txBox="1"/>
          <p:nvPr/>
        </p:nvSpPr>
        <p:spPr>
          <a:xfrm>
            <a:off x="271125" y="4707550"/>
            <a:ext cx="8577300" cy="3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100"/>
              <a:t>джерелоhttps://kovtuny.net.ua/virtualnij-muzej/ukra%D1%97nska-xata/vixovnij-zaxid-podorozh-u-davnyu-ukra%D1%97nsku-xatu/</a:t>
            </a:r>
            <a:endParaRPr sz="11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/>
        </p:nvSpPr>
        <p:spPr>
          <a:xfrm>
            <a:off x="295775" y="221825"/>
            <a:ext cx="8724900" cy="237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Ми сьогодні з вами живемо в сучасних квартирах, будинках. А колись традиційно українська хата складалась з сіней, невеличкої вхідної кімнати, світлиці-чистої, світлої, парадної кімнати, та комори-приміщення призначеного для зберігання продуктів, а також деяких речей побутового вжитку.</a:t>
            </a:r>
            <a:endParaRPr sz="20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2050">
                <a:solidFill>
                  <a:schemeClr val="dk1"/>
                </a:solidFill>
              </a:rPr>
              <a:t>Коли в давнину будували хату дотримувались багатьох традицій.</a:t>
            </a:r>
            <a:endParaRPr sz="2050">
              <a:solidFill>
                <a:schemeClr val="dk1"/>
              </a:solidFill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84475" y="2807150"/>
            <a:ext cx="3163625" cy="1743075"/>
          </a:xfrm>
          <a:prstGeom prst="rect">
            <a:avLst/>
          </a:prstGeom>
          <a:noFill/>
          <a:ln w="38100" cap="flat" cmpd="sng">
            <a:solidFill>
              <a:srgbClr val="674EA7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83" name="Google Shape;83;p16"/>
          <p:cNvSpPr txBox="1"/>
          <p:nvPr/>
        </p:nvSpPr>
        <p:spPr>
          <a:xfrm>
            <a:off x="443650" y="4756850"/>
            <a:ext cx="85773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84" name="Google Shape;84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225225" y="2695813"/>
            <a:ext cx="2883600" cy="1965750"/>
          </a:xfrm>
          <a:prstGeom prst="rect">
            <a:avLst/>
          </a:prstGeom>
          <a:noFill/>
          <a:ln w="38100" cap="flat" cmpd="sng">
            <a:solidFill>
              <a:srgbClr val="3C78D8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7"/>
          <p:cNvSpPr txBox="1"/>
          <p:nvPr/>
        </p:nvSpPr>
        <p:spPr>
          <a:xfrm>
            <a:off x="110900" y="123225"/>
            <a:ext cx="8872800" cy="24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150">
                <a:solidFill>
                  <a:schemeClr val="dk1"/>
                </a:solidFill>
              </a:rPr>
              <a:t>У давнину люди будували хату з глини чи дерева вікнами до сонця. Збиралася родина, сусіди, щоб допомогти. </a:t>
            </a:r>
            <a:r>
              <a:rPr lang="ru" sz="2050">
                <a:solidFill>
                  <a:schemeClr val="dk1"/>
                </a:solidFill>
              </a:rPr>
              <a:t>Головним вважалося обрати добре місце для хати. За звичаєм, на чотирьох кутах майбутньої оселі клали по хлібині і трохи дрібних грошей, щоб щасливо жилося.Коли будівництво помешкання було закінчено , обов’язково плели вінок з квітів і ставили в хаті. А як входили вперше до хати, то брали із собою хліб, скатертину, рушник.</a:t>
            </a:r>
            <a:endParaRPr sz="4500">
              <a:solidFill>
                <a:schemeClr val="dk1"/>
              </a:solidFill>
            </a:endParaRPr>
          </a:p>
        </p:txBody>
      </p:sp>
      <p:pic>
        <p:nvPicPr>
          <p:cNvPr id="90" name="Google Shape;9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1700" y="2673900"/>
            <a:ext cx="2928450" cy="2052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376675" y="2776025"/>
            <a:ext cx="2649500" cy="1847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2" name="Google Shape;92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272700" y="2699925"/>
            <a:ext cx="2649500" cy="2052125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7"/>
          <p:cNvSpPr txBox="1"/>
          <p:nvPr/>
        </p:nvSpPr>
        <p:spPr>
          <a:xfrm>
            <a:off x="110900" y="4752050"/>
            <a:ext cx="83796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9DAF8"/>
        </a:solidFill>
        <a:effectLst/>
      </p:bgPr>
    </p:bg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8"/>
          <p:cNvSpPr txBox="1"/>
          <p:nvPr/>
        </p:nvSpPr>
        <p:spPr>
          <a:xfrm>
            <a:off x="234150" y="73950"/>
            <a:ext cx="8724900" cy="442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2050" b="1">
                <a:solidFill>
                  <a:srgbClr val="262C2C"/>
                </a:solidFill>
              </a:rPr>
              <a:t>За звичай зводили хату всім селом і закликали різних майстрів</a:t>
            </a:r>
            <a:endParaRPr sz="2050" b="1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Тесляре, тесляре, збудуй мені хижку в зеленім садочку, в квітучім затишку.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Змуруй мені, муляре, піч та рівненько .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Щоб в хаті зимою було всім тепленько.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Ти справ мені, столяре, двері й віконця,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Поріг від дороги, а вікна до сонця.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А ти мені, скляре, встав скло ясне в рамку.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Аби мені сонце світило від ранку.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Ковалю, ковалю, зготов мені ключик ,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І сильні завіси, й замочок блискучий.</a:t>
            </a:r>
            <a:endParaRPr sz="1850">
              <a:solidFill>
                <a:srgbClr val="262C2C"/>
              </a:solidFill>
            </a:endParaRPr>
          </a:p>
          <a:p>
            <a:pPr marL="0" lvl="0" indent="0" algn="ctr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850">
                <a:solidFill>
                  <a:srgbClr val="262C2C"/>
                </a:solidFill>
              </a:rPr>
              <a:t>Я буду раненько замок відмикати, щоб ви не минали гостинної хати.</a:t>
            </a:r>
            <a:endParaRPr sz="1850">
              <a:solidFill>
                <a:srgbClr val="262C2C"/>
              </a:solidFill>
            </a:endParaRPr>
          </a:p>
        </p:txBody>
      </p:sp>
      <p:sp>
        <p:nvSpPr>
          <p:cNvPr id="99" name="Google Shape;99;p18"/>
          <p:cNvSpPr txBox="1"/>
          <p:nvPr/>
        </p:nvSpPr>
        <p:spPr>
          <a:xfrm>
            <a:off x="283450" y="4830800"/>
            <a:ext cx="8564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16550" y="2141875"/>
            <a:ext cx="1742500" cy="1579825"/>
          </a:xfrm>
          <a:prstGeom prst="rect">
            <a:avLst/>
          </a:prstGeom>
          <a:noFill/>
          <a:ln w="38100" cap="flat" cmpd="sng">
            <a:solidFill>
              <a:srgbClr val="EA9999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101" name="Google Shape;101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4150" y="1269400"/>
            <a:ext cx="1873150" cy="1722675"/>
          </a:xfrm>
          <a:prstGeom prst="rect">
            <a:avLst/>
          </a:prstGeom>
          <a:noFill/>
          <a:ln w="38100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EAD3"/>
        </a:solidFill>
        <a:effectLst/>
      </p:bgPr>
    </p:bg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9"/>
          <p:cNvSpPr txBox="1"/>
          <p:nvPr/>
        </p:nvSpPr>
        <p:spPr>
          <a:xfrm>
            <a:off x="234150" y="135550"/>
            <a:ext cx="8515500" cy="144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50">
              <a:solidFill>
                <a:schemeClr val="dk1"/>
              </a:solidFill>
              <a:highlight>
                <a:schemeClr val="lt1"/>
              </a:highlight>
            </a:endParaRPr>
          </a:p>
        </p:txBody>
      </p:sp>
      <p:sp>
        <p:nvSpPr>
          <p:cNvPr id="107" name="Google Shape;107;p19"/>
          <p:cNvSpPr txBox="1"/>
          <p:nvPr/>
        </p:nvSpPr>
        <p:spPr>
          <a:xfrm>
            <a:off x="110900" y="49300"/>
            <a:ext cx="8835900" cy="3927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Зараз ми запрошуємо вас до головної кімнати в нашій хаті – Світлиці.</a:t>
            </a: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Якщо з сіней увійти до світлиці , то обов’язково побачимо велику піч. Дивна річ – у хаті піч, вона служить українському селянинові тричі: для опалення житла і як тепле спальне місце, для приготування їжі, випікання хліба.</a:t>
            </a: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Піч завжди тримали в чистоті.</a:t>
            </a:r>
            <a:endParaRPr sz="17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700">
                <a:solidFill>
                  <a:schemeClr val="dk1"/>
                </a:solidFill>
              </a:rPr>
              <a:t>За піччю – дерев’яний поміст для спання або ліжко. Під ним зберігались хатні речі. Над полом вішали колиску для дітей. Колиски робили з дерева: калини, ясена, клена або плели з лози, щоб діти були дужими та співучими. </a:t>
            </a:r>
            <a:r>
              <a:rPr lang="ru" sz="1700">
                <a:solidFill>
                  <a:srgbClr val="262C2C"/>
                </a:solidFill>
              </a:rPr>
              <a:t>В народі існував звичай колиску, що вже вийшла з ужитку, ніколи не викидали, її берегли доти, доки люди жили в хаті</a:t>
            </a:r>
            <a:endParaRPr sz="17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90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650">
              <a:solidFill>
                <a:schemeClr val="dk1"/>
              </a:solidFill>
            </a:endParaRPr>
          </a:p>
        </p:txBody>
      </p:sp>
      <p:pic>
        <p:nvPicPr>
          <p:cNvPr id="108" name="Google Shape;10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2150" y="3487550"/>
            <a:ext cx="3056200" cy="156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3250" y="3352000"/>
            <a:ext cx="3470675" cy="1565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19"/>
          <p:cNvSpPr txBox="1"/>
          <p:nvPr/>
        </p:nvSpPr>
        <p:spPr>
          <a:xfrm>
            <a:off x="295600" y="4867775"/>
            <a:ext cx="86511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AD1DC"/>
        </a:solidFill>
        <a:effectLst/>
      </p:bgPr>
    </p:bg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20"/>
          <p:cNvSpPr txBox="1"/>
          <p:nvPr/>
        </p:nvSpPr>
        <p:spPr>
          <a:xfrm>
            <a:off x="123225" y="123225"/>
            <a:ext cx="8823600" cy="308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850">
                <a:solidFill>
                  <a:schemeClr val="dk1"/>
                </a:solidFill>
              </a:rPr>
              <a:t>З другого боку входу до світлиці висить на стіні мисник – полиці для святкового посуду. Посуд, яким користувалися щодня, знаходився на лавках біля печі.</a:t>
            </a: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endParaRPr sz="18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endParaRPr sz="1850">
              <a:solidFill>
                <a:schemeClr val="dk1"/>
              </a:solidFill>
            </a:endParaRPr>
          </a:p>
        </p:txBody>
      </p:sp>
      <p:pic>
        <p:nvPicPr>
          <p:cNvPr id="116" name="Google Shape;116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2950" y="1477825"/>
            <a:ext cx="3709350" cy="27204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749375" y="1338278"/>
            <a:ext cx="3248550" cy="299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20"/>
          <p:cNvSpPr txBox="1"/>
          <p:nvPr/>
        </p:nvSpPr>
        <p:spPr>
          <a:xfrm>
            <a:off x="529900" y="4818475"/>
            <a:ext cx="83184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9D2E9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1"/>
          <p:cNvSpPr txBox="1"/>
          <p:nvPr/>
        </p:nvSpPr>
        <p:spPr>
          <a:xfrm>
            <a:off x="443650" y="135550"/>
            <a:ext cx="8330700" cy="19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3 давніх-давен в Україні найпоширеніший хатній посуд – це глиняні глечики, горщики. Макітри, миски, дерев’яні ложки.</a:t>
            </a:r>
            <a:endParaRPr sz="1950">
              <a:solidFill>
                <a:schemeClr val="dk1"/>
              </a:solidFill>
            </a:endParaRPr>
          </a:p>
          <a:p>
            <a:pPr marL="0" lvl="0" indent="0" algn="just" rtl="0">
              <a:lnSpc>
                <a:spcPct val="115000"/>
              </a:lnSpc>
              <a:spcBef>
                <a:spcPts val="500"/>
              </a:spcBef>
              <a:spcAft>
                <a:spcPts val="500"/>
              </a:spcAft>
              <a:buNone/>
            </a:pPr>
            <a:r>
              <a:rPr lang="ru" sz="1950">
                <a:solidFill>
                  <a:schemeClr val="dk1"/>
                </a:solidFill>
              </a:rPr>
              <a:t>Над полом знаходилась жердка, на якій висів одяг. В куті, де сходились лавки, було найпочесніше місце – покуть. Там стояли стіл, ослін. На покуті вішали ікони. </a:t>
            </a:r>
            <a:endParaRPr sz="1950">
              <a:solidFill>
                <a:schemeClr val="dk1"/>
              </a:solidFill>
            </a:endParaRPr>
          </a:p>
        </p:txBody>
      </p:sp>
      <p:pic>
        <p:nvPicPr>
          <p:cNvPr id="124" name="Google Shape;124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37450" y="2927525"/>
            <a:ext cx="2619375" cy="1743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474325" y="2102275"/>
            <a:ext cx="2447850" cy="1902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0400" y="2182175"/>
            <a:ext cx="2899550" cy="1743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21"/>
          <p:cNvSpPr txBox="1"/>
          <p:nvPr/>
        </p:nvSpPr>
        <p:spPr>
          <a:xfrm>
            <a:off x="505250" y="4843125"/>
            <a:ext cx="8330700" cy="56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1100">
                <a:solidFill>
                  <a:schemeClr val="dk1"/>
                </a:solidFill>
              </a:rPr>
              <a:t>джерелоhttps://kovtuny.net.ua/virtualnij-muzej/ukra%D1%97nska-xata/vixovnij-zaxid-podorozh-u-davnyu-ukra%D1%97nsku-xatu/</a:t>
            </a: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1062</Words>
  <Application>Microsoft Office PowerPoint</Application>
  <PresentationFormat>Екран (16:9)</PresentationFormat>
  <Paragraphs>61</Paragraphs>
  <Slides>13</Slides>
  <Notes>13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13</vt:i4>
      </vt:variant>
    </vt:vector>
  </HeadingPairs>
  <TitlesOfParts>
    <vt:vector size="15" baseType="lpstr">
      <vt:lpstr>Arial</vt:lpstr>
      <vt:lpstr>Simple Light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  <vt:lpstr>Презентація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cp:lastModifiedBy>user</cp:lastModifiedBy>
  <cp:revision>1</cp:revision>
  <dcterms:modified xsi:type="dcterms:W3CDTF">2022-05-05T08:29:13Z</dcterms:modified>
</cp:coreProperties>
</file>