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4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4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7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3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8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7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01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9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8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7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3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84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>
                <a:alpha val="51000"/>
              </a:srgbClr>
            </a:gs>
            <a:gs pos="82001">
              <a:srgbClr val="FBD49C">
                <a:alpha val="77000"/>
              </a:srgbClr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5ED83-F80D-4C65-B84D-D8613D3923E8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D55CD-2B54-43DA-AAC7-D92A7C58EF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6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142" y="494669"/>
            <a:ext cx="796724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10 </a:t>
            </a:r>
            <a:r>
              <a:rPr lang="ru-RU" sz="6600" b="1" i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фактів</a:t>
            </a:r>
            <a:r>
              <a:rPr lang="ru-RU" sz="6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ru-RU" sz="6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про </a:t>
            </a:r>
          </a:p>
          <a:p>
            <a:pPr algn="ctr"/>
            <a:r>
              <a:rPr lang="ru-RU" sz="6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українську </a:t>
            </a:r>
            <a:r>
              <a:rPr lang="ru-RU" sz="6600" b="1" i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мову</a:t>
            </a:r>
            <a:endParaRPr lang="ru-RU" sz="66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607149"/>
            <a:ext cx="410445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BE3BD3D-A614-489C-BBB4-F2C2A1D85E74}"/>
              </a:ext>
            </a:extLst>
          </p:cNvPr>
          <p:cNvSpPr/>
          <p:nvPr/>
        </p:nvSpPr>
        <p:spPr>
          <a:xfrm>
            <a:off x="6422765" y="6421625"/>
            <a:ext cx="273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Підготував: Богдан РАЧУК </a:t>
            </a:r>
          </a:p>
        </p:txBody>
      </p:sp>
    </p:spTree>
    <p:extLst>
      <p:ext uri="{BB962C8B-B14F-4D97-AF65-F5344CB8AC3E}">
        <p14:creationId xmlns:p14="http://schemas.microsoft.com/office/powerpoint/2010/main" val="3934920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>
                <a:latin typeface="Monotype Corsiva" pitchFamily="66" charset="0"/>
              </a:rPr>
              <a:t>Факт № 7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>
                <a:latin typeface="Georgia" pitchFamily="18" charset="0"/>
              </a:rPr>
              <a:t>Схожість з іншими мовами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i="1" dirty="0"/>
              <a:t>    За </a:t>
            </a:r>
            <a:r>
              <a:rPr lang="ru-RU" i="1" dirty="0" err="1"/>
              <a:t>лексичним</a:t>
            </a:r>
            <a:r>
              <a:rPr lang="ru-RU" i="1" dirty="0"/>
              <a:t> </a:t>
            </a:r>
            <a:r>
              <a:rPr lang="ru-RU" i="1" dirty="0" err="1"/>
              <a:t>наповненням</a:t>
            </a:r>
            <a:r>
              <a:rPr lang="ru-RU" i="1" dirty="0"/>
              <a:t> </a:t>
            </a:r>
            <a:r>
              <a:rPr lang="ru-RU" i="1" dirty="0" err="1"/>
              <a:t>найближча</a:t>
            </a:r>
            <a:r>
              <a:rPr lang="ru-RU" i="1" dirty="0"/>
              <a:t> до </a:t>
            </a:r>
            <a:r>
              <a:rPr lang="ru-RU" i="1" dirty="0" err="1"/>
              <a:t>нашої</a:t>
            </a:r>
            <a:r>
              <a:rPr lang="ru-RU" i="1" dirty="0"/>
              <a:t> </a:t>
            </a:r>
            <a:r>
              <a:rPr lang="ru-RU" i="1" dirty="0" err="1"/>
              <a:t>мови</a:t>
            </a:r>
            <a:r>
              <a:rPr lang="ru-RU" i="1" dirty="0"/>
              <a:t> є </a:t>
            </a:r>
            <a:r>
              <a:rPr lang="ru-RU" i="1" dirty="0" err="1"/>
              <a:t>білоруська</a:t>
            </a:r>
            <a:r>
              <a:rPr lang="ru-RU" i="1" dirty="0"/>
              <a:t> (84%), </a:t>
            </a:r>
            <a:r>
              <a:rPr lang="ru-RU" i="1" dirty="0" err="1"/>
              <a:t>слідом</a:t>
            </a:r>
            <a:r>
              <a:rPr lang="ru-RU" i="1" dirty="0"/>
              <a:t> </a:t>
            </a:r>
            <a:r>
              <a:rPr lang="ru-RU" i="1" dirty="0" err="1"/>
              <a:t>іде</a:t>
            </a:r>
            <a:r>
              <a:rPr lang="ru-RU" i="1" dirty="0"/>
              <a:t> </a:t>
            </a:r>
            <a:r>
              <a:rPr lang="ru-RU" i="1" dirty="0" err="1"/>
              <a:t>польська</a:t>
            </a:r>
            <a:r>
              <a:rPr lang="ru-RU" i="1" dirty="0"/>
              <a:t> (70%) та </a:t>
            </a:r>
            <a:r>
              <a:rPr lang="ru-RU" i="1" dirty="0" err="1"/>
              <a:t>сербська</a:t>
            </a:r>
            <a:r>
              <a:rPr lang="ru-RU" i="1" dirty="0"/>
              <a:t> (68%) </a:t>
            </a:r>
            <a:r>
              <a:rPr lang="ru-RU" i="1" dirty="0" err="1"/>
              <a:t>мови</a:t>
            </a:r>
            <a:r>
              <a:rPr lang="ru-RU" i="1" dirty="0"/>
              <a:t>. </a:t>
            </a:r>
            <a:r>
              <a:rPr lang="ru-RU" i="1" dirty="0" err="1"/>
              <a:t>Російська</a:t>
            </a:r>
            <a:r>
              <a:rPr lang="ru-RU" i="1" dirty="0"/>
              <a:t> не в </a:t>
            </a:r>
            <a:r>
              <a:rPr lang="ru-RU" i="1" dirty="0" err="1"/>
              <a:t>трійці</a:t>
            </a:r>
            <a:r>
              <a:rPr lang="ru-RU" i="1" dirty="0"/>
              <a:t> – </a:t>
            </a:r>
            <a:r>
              <a:rPr lang="ru-RU" i="1" dirty="0" err="1"/>
              <a:t>лише</a:t>
            </a:r>
            <a:r>
              <a:rPr lang="ru-RU" i="1" dirty="0"/>
              <a:t> </a:t>
            </a:r>
            <a:r>
              <a:rPr lang="ru-RU" i="1" dirty="0" err="1"/>
              <a:t>четверте</a:t>
            </a:r>
            <a:r>
              <a:rPr lang="ru-RU" i="1" dirty="0"/>
              <a:t> </a:t>
            </a:r>
            <a:r>
              <a:rPr lang="ru-RU" i="1" dirty="0" err="1"/>
              <a:t>місце</a:t>
            </a:r>
            <a:r>
              <a:rPr lang="ru-RU" i="1" dirty="0"/>
              <a:t> (62%).</a:t>
            </a:r>
          </a:p>
        </p:txBody>
      </p:sp>
    </p:spTree>
    <p:extLst>
      <p:ext uri="{BB962C8B-B14F-4D97-AF65-F5344CB8AC3E}">
        <p14:creationId xmlns:p14="http://schemas.microsoft.com/office/powerpoint/2010/main" val="83790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>
                <a:latin typeface="Monotype Corsiva" pitchFamily="66" charset="0"/>
              </a:rPr>
              <a:t>Факт № 8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>
                <a:latin typeface="Georgia" pitchFamily="18" charset="0"/>
              </a:rPr>
              <a:t>Кличний відмінок</a:t>
            </a:r>
          </a:p>
          <a:p>
            <a:pPr marL="0" indent="0" algn="ctr">
              <a:buNone/>
            </a:pPr>
            <a:endParaRPr lang="ru-RU" b="1" dirty="0">
              <a:latin typeface="Georgia" pitchFamily="18" charset="0"/>
            </a:endParaRPr>
          </a:p>
          <a:p>
            <a:pPr marL="0" indent="0" algn="just">
              <a:buNone/>
            </a:pPr>
            <a:r>
              <a:rPr lang="ru-RU" i="1" dirty="0"/>
              <a:t>    </a:t>
            </a:r>
            <a:r>
              <a:rPr lang="ru-RU" i="1" dirty="0" err="1"/>
              <a:t>Іменник</a:t>
            </a:r>
            <a:r>
              <a:rPr lang="ru-RU" i="1" dirty="0"/>
              <a:t> в </a:t>
            </a:r>
            <a:r>
              <a:rPr lang="ru-RU" i="1" dirty="0" err="1"/>
              <a:t>українській</a:t>
            </a:r>
            <a:r>
              <a:rPr lang="ru-RU" i="1" dirty="0"/>
              <a:t> </a:t>
            </a:r>
            <a:r>
              <a:rPr lang="ru-RU" i="1" dirty="0" err="1"/>
              <a:t>мові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7 </a:t>
            </a:r>
            <a:r>
              <a:rPr lang="ru-RU" i="1" dirty="0" err="1"/>
              <a:t>відмінків</a:t>
            </a:r>
            <a:r>
              <a:rPr lang="ru-RU" i="1" dirty="0"/>
              <a:t> і один з них – </a:t>
            </a:r>
            <a:r>
              <a:rPr lang="ru-RU" b="1" i="1" dirty="0" err="1"/>
              <a:t>кличний</a:t>
            </a:r>
            <a:r>
              <a:rPr lang="ru-RU" i="1" dirty="0"/>
              <a:t>. </a:t>
            </a:r>
            <a:r>
              <a:rPr lang="ru-RU" i="1" dirty="0" err="1"/>
              <a:t>Саме</a:t>
            </a:r>
            <a:r>
              <a:rPr lang="ru-RU" i="1" dirty="0"/>
              <a:t> </a:t>
            </a:r>
            <a:r>
              <a:rPr lang="ru-RU" i="1" dirty="0" err="1"/>
              <a:t>він</a:t>
            </a:r>
            <a:r>
              <a:rPr lang="ru-RU" i="1" dirty="0"/>
              <a:t> і </a:t>
            </a:r>
            <a:r>
              <a:rPr lang="ru-RU" b="1" i="1" dirty="0" err="1"/>
              <a:t>відрізняє</a:t>
            </a:r>
            <a:r>
              <a:rPr lang="ru-RU" b="1" i="1" dirty="0"/>
              <a:t> нашу </a:t>
            </a:r>
            <a:r>
              <a:rPr lang="ru-RU" b="1" i="1" dirty="0" err="1"/>
              <a:t>мову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інших</a:t>
            </a:r>
            <a:r>
              <a:rPr lang="ru-RU" i="1" dirty="0"/>
              <a:t> </a:t>
            </a:r>
            <a:r>
              <a:rPr lang="ru-RU" i="1" dirty="0" err="1"/>
              <a:t>східнослов’янських</a:t>
            </a:r>
            <a:r>
              <a:rPr lang="ru-RU" i="1" dirty="0"/>
              <a:t> </a:t>
            </a:r>
            <a:r>
              <a:rPr lang="ru-RU" i="1" dirty="0" err="1"/>
              <a:t>мов</a:t>
            </a:r>
            <a:r>
              <a:rPr lang="ru-RU" i="1" dirty="0"/>
              <a:t>.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31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>
                <a:latin typeface="Monotype Corsiva" pitchFamily="66" charset="0"/>
              </a:rPr>
              <a:t>Факт № 9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latin typeface="Georgia" pitchFamily="18" charset="0"/>
              </a:rPr>
              <a:t>Найдовше слово </a:t>
            </a:r>
          </a:p>
          <a:p>
            <a:pPr marL="0" indent="0" algn="ctr">
              <a:buNone/>
            </a:pPr>
            <a:endParaRPr lang="ru-RU" b="1" dirty="0">
              <a:latin typeface="Georgia" pitchFamily="18" charset="0"/>
            </a:endParaRPr>
          </a:p>
          <a:p>
            <a:pPr marL="0" indent="0" algn="just">
              <a:buNone/>
            </a:pPr>
            <a:r>
              <a:rPr lang="ru-RU" i="1" dirty="0" err="1"/>
              <a:t>Найдовшим</a:t>
            </a:r>
            <a:r>
              <a:rPr lang="ru-RU" i="1" dirty="0"/>
              <a:t> словом в </a:t>
            </a:r>
            <a:r>
              <a:rPr lang="ru-RU" i="1" dirty="0" err="1"/>
              <a:t>українській</a:t>
            </a:r>
            <a:r>
              <a:rPr lang="ru-RU" i="1" dirty="0"/>
              <a:t> </a:t>
            </a:r>
            <a:r>
              <a:rPr lang="ru-RU" i="1" dirty="0" err="1"/>
              <a:t>мові</a:t>
            </a:r>
            <a:r>
              <a:rPr lang="ru-RU" i="1" dirty="0"/>
              <a:t> є слово "</a:t>
            </a:r>
            <a:r>
              <a:rPr lang="ru-RU" i="1" dirty="0" err="1"/>
              <a:t>дихлордифенілтрихлорметилметан</a:t>
            </a:r>
            <a:r>
              <a:rPr lang="ru-RU" i="1" dirty="0"/>
              <a:t>". Так </a:t>
            </a:r>
            <a:r>
              <a:rPr lang="ru-RU" i="1" dirty="0" err="1"/>
              <a:t>називається</a:t>
            </a:r>
            <a:r>
              <a:rPr lang="ru-RU" i="1" dirty="0"/>
              <a:t> </a:t>
            </a:r>
            <a:r>
              <a:rPr lang="ru-RU" i="1" dirty="0" err="1"/>
              <a:t>хімікат</a:t>
            </a:r>
            <a:r>
              <a:rPr lang="ru-RU" i="1" dirty="0"/>
              <a:t>, з </a:t>
            </a:r>
            <a:r>
              <a:rPr lang="ru-RU" i="1" dirty="0" err="1"/>
              <a:t>допомогою</a:t>
            </a:r>
            <a:r>
              <a:rPr lang="ru-RU" i="1" dirty="0"/>
              <a:t> </a:t>
            </a:r>
            <a:r>
              <a:rPr lang="ru-RU" i="1" dirty="0" err="1"/>
              <a:t>якого</a:t>
            </a:r>
            <a:r>
              <a:rPr lang="ru-RU" i="1" dirty="0"/>
              <a:t> </a:t>
            </a:r>
            <a:r>
              <a:rPr lang="ru-RU" i="1" dirty="0" err="1"/>
              <a:t>борються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шкідниками</a:t>
            </a:r>
            <a:r>
              <a:rPr lang="ru-RU" i="1" dirty="0"/>
              <a:t>.</a:t>
            </a:r>
          </a:p>
          <a:p>
            <a:pPr marL="0" indent="0" algn="just">
              <a:buNone/>
            </a:pPr>
            <a:r>
              <a:rPr lang="ru-RU" i="1" dirty="0"/>
              <a:t>  </a:t>
            </a:r>
            <a:r>
              <a:rPr lang="ru-RU" i="1" dirty="0" err="1"/>
              <a:t>Таке</a:t>
            </a:r>
            <a:r>
              <a:rPr lang="ru-RU" i="1" dirty="0"/>
              <a:t> слово на 30 </a:t>
            </a:r>
            <a:r>
              <a:rPr lang="ru-RU" i="1" dirty="0" err="1"/>
              <a:t>літер</a:t>
            </a:r>
            <a:r>
              <a:rPr lang="ru-RU" i="1" dirty="0"/>
              <a:t> на одному </a:t>
            </a:r>
            <a:r>
              <a:rPr lang="ru-RU" i="1" dirty="0" err="1"/>
              <a:t>подиху</a:t>
            </a:r>
            <a:r>
              <a:rPr lang="ru-RU" i="1" dirty="0"/>
              <a:t> і не </a:t>
            </a:r>
            <a:r>
              <a:rPr lang="ru-RU" i="1" dirty="0" err="1"/>
              <a:t>вимовиш</a:t>
            </a:r>
            <a:r>
              <a:rPr lang="ru-RU" i="1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66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>
                <a:latin typeface="Monotype Corsiva" pitchFamily="66" charset="0"/>
              </a:rPr>
              <a:t>Факт № 10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600" b="1" dirty="0">
                <a:latin typeface="Georgia" pitchFamily="18" charset="0"/>
              </a:rPr>
              <a:t>Скільки нас?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i="1" dirty="0" err="1"/>
              <a:t>Загалом</a:t>
            </a:r>
            <a:r>
              <a:rPr lang="ru-RU" i="1" dirty="0"/>
              <a:t> у </a:t>
            </a:r>
            <a:r>
              <a:rPr lang="ru-RU" i="1" dirty="0" err="1"/>
              <a:t>світі</a:t>
            </a:r>
            <a:r>
              <a:rPr lang="ru-RU" i="1" dirty="0"/>
              <a:t> до </a:t>
            </a:r>
            <a:r>
              <a:rPr lang="ru-RU" b="1" i="1" dirty="0"/>
              <a:t>45 </a:t>
            </a:r>
            <a:r>
              <a:rPr lang="ru-RU" b="1" i="1" dirty="0" err="1"/>
              <a:t>мільйонів</a:t>
            </a:r>
            <a:r>
              <a:rPr lang="ru-RU" b="1" i="1" dirty="0"/>
              <a:t> людей </a:t>
            </a:r>
            <a:r>
              <a:rPr lang="ru-RU" b="1" i="1" dirty="0" err="1"/>
              <a:t>володіють</a:t>
            </a:r>
            <a:r>
              <a:rPr lang="ru-RU" b="1" i="1" dirty="0"/>
              <a:t> </a:t>
            </a:r>
            <a:r>
              <a:rPr lang="ru-RU" b="1" i="1" dirty="0" err="1"/>
              <a:t>українською</a:t>
            </a:r>
            <a:r>
              <a:rPr lang="ru-RU" i="1" dirty="0"/>
              <a:t>. </a:t>
            </a:r>
          </a:p>
          <a:p>
            <a:pPr marL="0" indent="0" algn="just">
              <a:buNone/>
            </a:pPr>
            <a:r>
              <a:rPr lang="ru-RU" i="1" dirty="0" err="1"/>
              <a:t>Вражаюча</a:t>
            </a:r>
            <a:r>
              <a:rPr lang="ru-RU" i="1" dirty="0"/>
              <a:t> цифра, правда ж? Ми </a:t>
            </a:r>
            <a:r>
              <a:rPr lang="ru-RU" i="1" dirty="0" err="1"/>
              <a:t>здатні</a:t>
            </a:r>
            <a:r>
              <a:rPr lang="ru-RU" i="1" dirty="0"/>
              <a:t> </a:t>
            </a:r>
            <a:r>
              <a:rPr lang="ru-RU" i="1" dirty="0" err="1"/>
              <a:t>помножити</a:t>
            </a:r>
            <a:r>
              <a:rPr lang="ru-RU" i="1" dirty="0"/>
              <a:t> </a:t>
            </a:r>
            <a:r>
              <a:rPr lang="ru-RU" i="1" dirty="0" err="1"/>
              <a:t>це</a:t>
            </a:r>
            <a:r>
              <a:rPr lang="ru-RU" i="1" dirty="0"/>
              <a:t> число. І </a:t>
            </a:r>
            <a:r>
              <a:rPr lang="ru-RU" i="1" dirty="0" err="1"/>
              <a:t>почати</a:t>
            </a:r>
            <a:r>
              <a:rPr lang="ru-RU" i="1" dirty="0"/>
              <a:t>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кожен</a:t>
            </a:r>
            <a:r>
              <a:rPr lang="ru-RU" i="1" dirty="0"/>
              <a:t>, </a:t>
            </a:r>
            <a:r>
              <a:rPr lang="ru-RU" i="1" dirty="0" err="1"/>
              <a:t>варто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</a:t>
            </a:r>
            <a:r>
              <a:rPr lang="ru-RU" i="1" dirty="0" err="1"/>
              <a:t>більше</a:t>
            </a:r>
            <a:r>
              <a:rPr lang="ru-RU" i="1" dirty="0"/>
              <a:t> </a:t>
            </a:r>
            <a:r>
              <a:rPr lang="ru-RU" i="1" dirty="0" err="1"/>
              <a:t>розмовляти</a:t>
            </a:r>
            <a:r>
              <a:rPr lang="ru-RU" i="1" dirty="0"/>
              <a:t> </a:t>
            </a:r>
            <a:r>
              <a:rPr lang="ru-RU" i="1" dirty="0" err="1"/>
              <a:t>українською</a:t>
            </a:r>
            <a:r>
              <a:rPr lang="ru-RU" i="1" dirty="0"/>
              <a:t> на </a:t>
            </a:r>
            <a:r>
              <a:rPr lang="ru-RU" i="1" dirty="0" err="1"/>
              <a:t>роботі</a:t>
            </a:r>
            <a:r>
              <a:rPr lang="ru-RU" i="1" dirty="0"/>
              <a:t> та </a:t>
            </a:r>
            <a:r>
              <a:rPr lang="ru-RU" i="1" dirty="0" err="1"/>
              <a:t>вдома</a:t>
            </a:r>
            <a:r>
              <a:rPr lang="ru-RU" i="1" dirty="0"/>
              <a:t>, </a:t>
            </a:r>
            <a:r>
              <a:rPr lang="ru-RU" i="1" dirty="0" err="1"/>
              <a:t>читати</a:t>
            </a:r>
            <a:r>
              <a:rPr lang="ru-RU" i="1" dirty="0"/>
              <a:t> </a:t>
            </a:r>
            <a:r>
              <a:rPr lang="ru-RU" i="1" dirty="0" err="1"/>
              <a:t>українською</a:t>
            </a:r>
            <a:r>
              <a:rPr lang="ru-RU" i="1" dirty="0"/>
              <a:t> книжки і </a:t>
            </a:r>
            <a:r>
              <a:rPr lang="ru-RU" i="1" dirty="0" err="1"/>
              <a:t>дивитися</a:t>
            </a:r>
            <a:r>
              <a:rPr lang="ru-RU" i="1" dirty="0"/>
              <a:t> </a:t>
            </a:r>
            <a:r>
              <a:rPr lang="ru-RU" i="1" dirty="0" err="1"/>
              <a:t>фільми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408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 ÐµÐ·ÑÐ»ÑÑÐ°Ñ Ð¿Ð¾ÑÑÐºÑ Ð·Ð¾Ð±ÑÐ°Ð¶ÐµÐ½Ñ Ð·Ð° Ð·Ð°Ð¿Ð¸ÑÐ¾Ð¼ &quot;ÑÐ°ÐºÑÐ¸ Ð¿ÑÐ¾ Ð¼Ð¾Ð²Ñ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6995"/>
            <a:ext cx="7776864" cy="601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3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7" y="548680"/>
            <a:ext cx="836012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5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3333FF"/>
                </a:solidFill>
                <a:latin typeface="Georgia" pitchFamily="18" charset="0"/>
              </a:rPr>
              <a:t>Яка наша мова?</a:t>
            </a:r>
            <a:endParaRPr lang="ru-RU" b="1" i="1" dirty="0">
              <a:solidFill>
                <a:srgbClr val="3333FF"/>
              </a:solidFill>
              <a:latin typeface="Georgia" pitchFamily="18" charset="0"/>
            </a:endParaRPr>
          </a:p>
        </p:txBody>
      </p:sp>
      <p:pic>
        <p:nvPicPr>
          <p:cNvPr id="3076" name="Picture 4" descr="Ð ÐµÐ·ÑÐ»ÑÑÐ°Ñ Ð¿Ð¾ÑÑÐºÑ Ð·Ð¾Ð±ÑÐ°Ð¶ÐµÐ½Ñ Ð·Ð° Ð·Ð°Ð¿Ð¸ÑÐ¾Ð¼ &quot;ÑÐ°ÐºÑÐ¸ Ð¿ÑÐ¾ Ð¼Ð¾Ð²Ñ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29577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5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>
                <a:latin typeface="Monotype Corsiva" pitchFamily="66" charset="0"/>
              </a:rPr>
              <a:t>Факт № 1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>
                <a:latin typeface="Georgia" pitchFamily="18" charset="0"/>
              </a:rPr>
              <a:t>Перша згадка українських слів</a:t>
            </a:r>
          </a:p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i="1" dirty="0"/>
              <a:t>   448 р. візантійський історик </a:t>
            </a:r>
            <a:r>
              <a:rPr lang="uk-UA" i="1" dirty="0" err="1"/>
              <a:t>Пріск</a:t>
            </a:r>
            <a:r>
              <a:rPr lang="uk-UA" i="1" dirty="0"/>
              <a:t> </a:t>
            </a:r>
            <a:r>
              <a:rPr lang="uk-UA" i="1" dirty="0" err="1"/>
              <a:t>Панійський</a:t>
            </a:r>
            <a:r>
              <a:rPr lang="uk-UA" i="1" dirty="0"/>
              <a:t> у таборі гунського володаря </a:t>
            </a:r>
            <a:r>
              <a:rPr lang="uk-UA" i="1" dirty="0" err="1"/>
              <a:t>Аттіли</a:t>
            </a:r>
            <a:r>
              <a:rPr lang="uk-UA" i="1" dirty="0"/>
              <a:t> на території сучасної України записав слава «мед» і «страва».</a:t>
            </a: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45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>
                <a:latin typeface="Monotype Corsiva" pitchFamily="66" charset="0"/>
              </a:rPr>
              <a:t>Факт № 2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>
                <a:latin typeface="Georgia" pitchFamily="18" charset="0"/>
              </a:rPr>
              <a:t>Кількість слів</a:t>
            </a:r>
          </a:p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i="1" dirty="0"/>
              <a:t>     Близько 256 тисяч слів має сучасна українська мова.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1408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>
                <a:latin typeface="Monotype Corsiva" pitchFamily="66" charset="0"/>
              </a:rPr>
              <a:t>Факт № 3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>
                <a:latin typeface="Georgia" pitchFamily="18" charset="0"/>
              </a:rPr>
              <a:t>Найрідше вживана літера</a:t>
            </a:r>
          </a:p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i="1" dirty="0"/>
              <a:t>    Найрідше ми вживаємо слова із літерою «Ф». </a:t>
            </a:r>
            <a:r>
              <a:rPr lang="ru-RU" i="1" dirty="0" err="1"/>
              <a:t>Адже</a:t>
            </a:r>
            <a:r>
              <a:rPr lang="ru-RU" i="1" dirty="0"/>
              <a:t> слова на </a:t>
            </a:r>
            <a:r>
              <a:rPr lang="ru-RU" i="1" dirty="0" err="1"/>
              <a:t>літеру</a:t>
            </a:r>
            <a:r>
              <a:rPr lang="ru-RU" i="1" dirty="0"/>
              <a:t> «Ф" </a:t>
            </a:r>
            <a:r>
              <a:rPr lang="ru-RU" i="1" dirty="0" err="1"/>
              <a:t>здебільшого</a:t>
            </a:r>
            <a:r>
              <a:rPr lang="ru-RU" i="1" dirty="0"/>
              <a:t> </a:t>
            </a:r>
            <a:r>
              <a:rPr lang="ru-RU" i="1" dirty="0" err="1"/>
              <a:t>запозичені</a:t>
            </a:r>
            <a:r>
              <a:rPr lang="ru-RU" i="1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68" y="450912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42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>
                <a:latin typeface="Monotype Corsiva" pitchFamily="66" charset="0"/>
              </a:rPr>
              <a:t>Факт № 4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>
                <a:latin typeface="Georgia" pitchFamily="18" charset="0"/>
              </a:rPr>
              <a:t>Літера-рекордсмен</a:t>
            </a:r>
          </a:p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i="1" dirty="0"/>
              <a:t>   Найбільша кількість слів починається на літеру «П».</a:t>
            </a:r>
            <a:endParaRPr lang="ru-RU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98" y="4005064"/>
            <a:ext cx="2822974" cy="22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23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>
                <a:latin typeface="Monotype Corsiva" pitchFamily="66" charset="0"/>
              </a:rPr>
              <a:t>Факт № 5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2574318"/>
            <a:ext cx="424847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b="1" dirty="0"/>
          </a:p>
          <a:p>
            <a:pPr marL="0" indent="0" algn="just">
              <a:buNone/>
            </a:pPr>
            <a:r>
              <a:rPr lang="ru-RU" b="1" i="1" dirty="0"/>
              <a:t>   </a:t>
            </a:r>
            <a:r>
              <a:rPr lang="ru-RU" i="1" dirty="0" err="1"/>
              <a:t>Найбільшу</a:t>
            </a:r>
            <a:r>
              <a:rPr lang="ru-RU" i="1" dirty="0"/>
              <a:t> </a:t>
            </a:r>
            <a:r>
              <a:rPr lang="ru-RU" i="1" dirty="0" err="1"/>
              <a:t>кількість</a:t>
            </a:r>
            <a:r>
              <a:rPr lang="ru-RU" i="1" dirty="0"/>
              <a:t> </a:t>
            </a:r>
            <a:r>
              <a:rPr lang="ru-RU" i="1" dirty="0" err="1"/>
              <a:t>синонімів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слово </a:t>
            </a:r>
            <a:r>
              <a:rPr lang="ru-RU" b="1" i="1" dirty="0"/>
              <a:t>"</a:t>
            </a:r>
            <a:r>
              <a:rPr lang="ru-RU" b="1" i="1" dirty="0" err="1"/>
              <a:t>бити</a:t>
            </a:r>
            <a:r>
              <a:rPr lang="ru-RU" b="1" i="1" dirty="0"/>
              <a:t>". </a:t>
            </a:r>
            <a:r>
              <a:rPr lang="ru-RU" i="1" dirty="0" err="1"/>
              <a:t>Згідно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словником,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понад</a:t>
            </a:r>
            <a:r>
              <a:rPr lang="ru-RU" i="1" dirty="0"/>
              <a:t> 40.</a:t>
            </a:r>
            <a:endParaRPr lang="uk-UA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4" name="Picture 6" descr="ÐÐ° Ð´Ð°Ð½Ð½Ð¾Ð¼ Ð¸Ð·Ð¾Ð±ÑÐ°Ð¶ÐµÐ½Ð¸Ð¸ Ð¼Ð¾Ð¶ÐµÑ Ð½Ð°ÑÐ¾Ð´Ð¸ÑÑÑÑ: ÑÐµÐºÑ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17389"/>
            <a:ext cx="3646375" cy="36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700808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Georgia" pitchFamily="18" charset="0"/>
              </a:rPr>
              <a:t>Українська</a:t>
            </a:r>
            <a:r>
              <a:rPr lang="ru-RU" sz="3200" b="1" dirty="0">
                <a:latin typeface="Georgia" pitchFamily="18" charset="0"/>
              </a:rPr>
              <a:t> </a:t>
            </a:r>
            <a:r>
              <a:rPr lang="ru-RU" sz="3200" b="1" dirty="0" err="1">
                <a:latin typeface="Georgia" pitchFamily="18" charset="0"/>
              </a:rPr>
              <a:t>мова</a:t>
            </a:r>
            <a:r>
              <a:rPr lang="ru-RU" sz="3200" b="1" dirty="0">
                <a:latin typeface="Georgia" pitchFamily="18" charset="0"/>
              </a:rPr>
              <a:t> </a:t>
            </a:r>
            <a:r>
              <a:rPr lang="ru-RU" sz="3200" b="1" dirty="0" err="1">
                <a:latin typeface="Georgia" pitchFamily="18" charset="0"/>
              </a:rPr>
              <a:t>надзвичайно</a:t>
            </a:r>
            <a:r>
              <a:rPr lang="ru-RU" sz="3200" b="1" dirty="0">
                <a:latin typeface="Georgia" pitchFamily="18" charset="0"/>
              </a:rPr>
              <a:t> </a:t>
            </a:r>
            <a:r>
              <a:rPr lang="ru-RU" sz="3200" b="1" dirty="0" err="1">
                <a:latin typeface="Georgia" pitchFamily="18" charset="0"/>
              </a:rPr>
              <a:t>багата</a:t>
            </a:r>
            <a:r>
              <a:rPr lang="ru-RU" sz="3200" b="1" dirty="0">
                <a:latin typeface="Georgia" pitchFamily="18" charset="0"/>
              </a:rPr>
              <a:t> на </a:t>
            </a:r>
            <a:r>
              <a:rPr lang="ru-RU" sz="3200" b="1" dirty="0" err="1">
                <a:latin typeface="Georgia" pitchFamily="18" charset="0"/>
              </a:rPr>
              <a:t>синоніми</a:t>
            </a:r>
            <a:endParaRPr lang="ru-RU" sz="32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0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>
                <a:latin typeface="Monotype Corsiva" pitchFamily="66" charset="0"/>
              </a:rPr>
              <a:t>Факт № 6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>
                <a:latin typeface="Georgia" pitchFamily="18" charset="0"/>
              </a:rPr>
              <a:t>Зменшувальна форма</a:t>
            </a:r>
          </a:p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i="1" dirty="0"/>
              <a:t>    Зменшувальну форму в українській мові має навіть слово «вороги» - </a:t>
            </a:r>
            <a:r>
              <a:rPr lang="uk-UA" b="1" i="1" dirty="0">
                <a:solidFill>
                  <a:srgbClr val="3333FF"/>
                </a:solidFill>
              </a:rPr>
              <a:t>ВОРОЖЕНЬКИ.</a:t>
            </a:r>
            <a:endParaRPr lang="ru-RU" b="1" i="1" dirty="0">
              <a:solidFill>
                <a:srgbClr val="3333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3926038" cy="262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370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226</Words>
  <Application>Microsoft Office PowerPoint</Application>
  <PresentationFormat>Екран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Monotype Corsiva</vt:lpstr>
      <vt:lpstr>Тема Office</vt:lpstr>
      <vt:lpstr>Презентація PowerPoint</vt:lpstr>
      <vt:lpstr>Презентація PowerPoint</vt:lpstr>
      <vt:lpstr>Яка наша мова?</vt:lpstr>
      <vt:lpstr>Факт № 1</vt:lpstr>
      <vt:lpstr>Факт № 2</vt:lpstr>
      <vt:lpstr>Факт № 3</vt:lpstr>
      <vt:lpstr>Факт № 4</vt:lpstr>
      <vt:lpstr>Факт № 5</vt:lpstr>
      <vt:lpstr>Факт № 6</vt:lpstr>
      <vt:lpstr>Факт № 7</vt:lpstr>
      <vt:lpstr>Факт № 8</vt:lpstr>
      <vt:lpstr>Факт № 9</vt:lpstr>
      <vt:lpstr>Факт № 10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</cp:revision>
  <dcterms:created xsi:type="dcterms:W3CDTF">2019-01-30T07:11:23Z</dcterms:created>
  <dcterms:modified xsi:type="dcterms:W3CDTF">2022-05-12T10:37:22Z</dcterms:modified>
</cp:coreProperties>
</file>