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78" r:id="rId5"/>
    <p:sldId id="258" r:id="rId6"/>
    <p:sldId id="271" r:id="rId7"/>
    <p:sldId id="277" r:id="rId8"/>
    <p:sldId id="267" r:id="rId9"/>
    <p:sldId id="276" r:id="rId10"/>
    <p:sldId id="264" r:id="rId11"/>
    <p:sldId id="275" r:id="rId12"/>
    <p:sldId id="265" r:id="rId13"/>
    <p:sldId id="259" r:id="rId14"/>
    <p:sldId id="266" r:id="rId15"/>
    <p:sldId id="260" r:id="rId16"/>
    <p:sldId id="268" r:id="rId17"/>
    <p:sldId id="261" r:id="rId18"/>
    <p:sldId id="263" r:id="rId19"/>
    <p:sldId id="28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00"/>
    <a:srgbClr val="FF99CC"/>
    <a:srgbClr val="CCCC00"/>
    <a:srgbClr val="33CC33"/>
    <a:srgbClr val="FFCC66"/>
    <a:srgbClr val="CC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DCCA6-216B-4574-B38E-9C25E841577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FBE1-0A4D-4C6A-B832-25EB95E689E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7659E-FF86-4788-8C5D-5C10D93D529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D9408-E110-4C18-B375-A6207E833E7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BB6AF-0901-4E1A-BDB5-DCFCF5185E7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E991-C39D-4213-AE8A-20BEE1A850A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DB7A2-52F3-4CED-A464-8FC42D72F35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4234B-1774-4564-9765-25A0921FE57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3CA6-666F-4ED5-AA2B-1CBC7DEF80E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BD5BE-E5CC-4AB8-AEC8-A41F3348699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FA37F-06ED-42D4-8E0A-125E25299C1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36ACF4-0FDF-4F35-8AC6-2012E06B256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k.wikipedia.org/wiki/193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29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1%D0%BE%D1%8E%D0%B7_%D1%83%D0%BA%D1%80%D0%B0%D1%97%D0%BD%D0%BE%D0%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uk-UA" sz="5400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54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uk-UA" sz="5400" b="1" i="1" dirty="0">
                <a:solidFill>
                  <a:srgbClr val="FF0000"/>
                </a:solidFill>
                <a:latin typeface="Georgia" pitchFamily="18" charset="0"/>
              </a:rPr>
              <a:t>Д Е Н Ь    М А Т Е Р І</a:t>
            </a:r>
            <a:br>
              <a:rPr lang="uk-UA" sz="5400" b="1" i="1" dirty="0">
                <a:solidFill>
                  <a:srgbClr val="FF0000"/>
                </a:solidFill>
                <a:latin typeface="Georgia" pitchFamily="18" charset="0"/>
              </a:rPr>
            </a:br>
            <a:endParaRPr lang="ru-RU" sz="5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826D2A0-3900-4694-955D-6B341214E8DE}"/>
              </a:ext>
            </a:extLst>
          </p:cNvPr>
          <p:cNvSpPr/>
          <p:nvPr/>
        </p:nvSpPr>
        <p:spPr>
          <a:xfrm>
            <a:off x="5796136" y="6237312"/>
            <a:ext cx="304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Підготував: Богдан РАЧУК </a:t>
            </a:r>
          </a:p>
        </p:txBody>
      </p:sp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>
          <a:xfrm>
            <a:off x="285720" y="857232"/>
            <a:ext cx="7943880" cy="3668731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 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1939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свято заборонила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радянська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З 1990 року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зусиллям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Союзу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українок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свято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повернулось в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Святкування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введене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1999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указом </a:t>
            </a:r>
          </a:p>
          <a:p>
            <a:pPr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президента.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Відзначається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свято </a:t>
            </a:r>
          </a:p>
          <a:p>
            <a:pPr algn="ctr">
              <a:buNone/>
            </a:pP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неділі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dirty="0">
              <a:solidFill>
                <a:srgbClr val="CC3300"/>
              </a:solidFill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/>
          <a:srcRect l="54378" r="20818"/>
          <a:stretch>
            <a:fillRect/>
          </a:stretch>
        </p:blipFill>
        <p:spPr bwMode="auto">
          <a:xfrm>
            <a:off x="7715250" y="0"/>
            <a:ext cx="142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Мама!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милішого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слова –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творіння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основа,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Пензель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перо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надихались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Тобою,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Вічна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болем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любов’ю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500042"/>
            <a:ext cx="6186502" cy="5626121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Щосекунди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у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народжується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три 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вони 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незабаром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зможуть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hangingPunct="1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вимовити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слово  «мама». </a:t>
            </a:r>
          </a:p>
          <a:p>
            <a:pPr algn="ctr" eaLnBrk="1" hangingPunct="1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 перших 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ctr" eaLnBrk="1" hangingPunct="1">
              <a:buNone/>
            </a:pP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диханням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сльозами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усмішками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так само 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природна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цвітіння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бузку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зігріває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все 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 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зігріває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hangingPunct="1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малюка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buNone/>
            </a:pPr>
            <a:endParaRPr lang="uk-UA" b="1" dirty="0">
              <a:solidFill>
                <a:srgbClr val="336600"/>
              </a:solidFill>
            </a:endParaRPr>
          </a:p>
          <a:p>
            <a:pPr algn="l" eaLnBrk="1" hangingPunct="1"/>
            <a:endParaRPr lang="ru-RU" dirty="0"/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580484"/>
            <a:ext cx="2500330" cy="1991789"/>
          </a:xfrm>
          <a:prstGeom prst="roundRect">
            <a:avLst>
              <a:gd name="adj" fmla="val 16667"/>
            </a:avLst>
          </a:prstGeom>
          <a:ln>
            <a:solidFill>
              <a:srgbClr val="CC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/>
          <a:srcRect l="54378" r="20818"/>
          <a:stretch>
            <a:fillRect/>
          </a:stretch>
        </p:blipFill>
        <p:spPr bwMode="auto">
          <a:xfrm>
            <a:off x="7715250" y="0"/>
            <a:ext cx="142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000108"/>
            <a:ext cx="7472386" cy="5126055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Матір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відкриває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рідну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землю. У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вуста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вона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вкладає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рідну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увібрала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багатства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розуму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  думки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>
              <a:buNone/>
            </a:pP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поколінь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Вона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наповнює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духовною  силою,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допомагаючи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осягнути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вічні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цінності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 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величезне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вікно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в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Вона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малюкові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красу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лісу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неба,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хмар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зірок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Мамині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уроки – на все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люблять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  нас  просто  за  те,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ми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  не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просять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натомість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гарні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стараються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доводять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свою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найріднішій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На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світить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лиш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для мене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наймиліша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око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радує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повір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сипле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найяскравіше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морі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плеще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хвиль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лиш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одна для мене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найніжніша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лікує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душевний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берег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плеще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найтихіше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безлічі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сплітаються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доріг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лиш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для мене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найрідніша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поріг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посмішкою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маминою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дише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 («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 Анна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eaLnBrk="1" hangingPunct="1">
              <a:buNone/>
              <a:defRPr/>
            </a:pPr>
            <a:r>
              <a:rPr lang="uk-UA" dirty="0"/>
              <a:t> </a:t>
            </a:r>
            <a:endParaRPr lang="ru-RU" dirty="0">
              <a:solidFill>
                <a:srgbClr val="CC9900"/>
              </a:solidFill>
            </a:endParaRPr>
          </a:p>
        </p:txBody>
      </p:sp>
      <p:pic>
        <p:nvPicPr>
          <p:cNvPr id="16388" name="Picture 6" descr="C:\Documents and Settings\User\Рабочий стол\03e2bb9ea6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0"/>
            <a:ext cx="2008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/>
          <a:srcRect l="54378" r="20818"/>
          <a:stretch>
            <a:fillRect/>
          </a:stretch>
        </p:blipFill>
        <p:spPr bwMode="auto">
          <a:xfrm>
            <a:off x="7715250" y="0"/>
            <a:ext cx="142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Малюків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батьки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люблять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безоглядно.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через роки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приходять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стриманість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суворість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сенс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мамі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не все одно,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дружите,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спілкуєтеся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цікавиться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вашими справами, значить, вона любить вас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піклується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про вас. Вона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вас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посварити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попсувати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вам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нерви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ну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нехай.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вашої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користі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зрозуміло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розумній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розсудливій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пам’ятати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провини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все одно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вірять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вас, </a:t>
            </a:r>
            <a:b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люблять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вас.</a:t>
            </a:r>
          </a:p>
        </p:txBody>
      </p:sp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7" descr="C:\Documents and Settings\User\Рабочий стол\8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71942"/>
            <a:ext cx="2397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/>
          <a:srcRect l="54378" r="20818"/>
          <a:stretch>
            <a:fillRect/>
          </a:stretch>
        </p:blipFill>
        <p:spPr bwMode="auto">
          <a:xfrm>
            <a:off x="7715250" y="0"/>
            <a:ext cx="142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14348" y="1000108"/>
            <a:ext cx="69294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Ніколи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сваріться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найближчою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вам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людиною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мамою. І як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деколи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не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намагалися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витіснити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серця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замінивши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своїми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кращими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друзями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подругами, –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нічого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вийде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важкий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гіркий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годинник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одно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пригадаєте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свою маму –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найближчу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ріднішу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істоту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неї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звернетеся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7"/>
          <p:cNvSpPr>
            <a:spLocks noGrp="1" noChangeArrowheads="1"/>
          </p:cNvSpPr>
          <p:nvPr>
            <p:ph idx="1"/>
          </p:nvPr>
        </p:nvSpPr>
        <p:spPr>
          <a:xfrm>
            <a:off x="357158" y="2285992"/>
            <a:ext cx="8229600" cy="3740145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b="1" dirty="0"/>
              <a:t>      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Умійте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цінувати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любов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матері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. Будьте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дбайливі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цієї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любові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. Не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ображайте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випадковою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грубістю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різким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словом,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неслухняністю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Адже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лише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мама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думає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про нас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завжди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скрізь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Тільки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мама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завжди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приймає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нас такими,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ми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Серце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завжди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своєю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дитиною</a:t>
            </a:r>
            <a:endParaRPr lang="ru-RU" sz="2800" b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algn="l" eaLnBrk="1" hangingPunct="1">
              <a:buNone/>
            </a:pPr>
            <a:endParaRPr lang="ru-RU" sz="2800" i="1" dirty="0">
              <a:solidFill>
                <a:srgbClr val="CC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sz="4000" dirty="0"/>
              <a:t>     </a:t>
            </a:r>
            <a:r>
              <a:rPr lang="ru-RU" sz="2400" b="1" dirty="0" err="1">
                <a:solidFill>
                  <a:srgbClr val="00B050"/>
                </a:solidFill>
              </a:rPr>
              <a:t>Жінка</a:t>
            </a:r>
            <a:r>
              <a:rPr lang="ru-RU" sz="2400" b="1" dirty="0">
                <a:solidFill>
                  <a:srgbClr val="00B050"/>
                </a:solidFill>
              </a:rPr>
              <a:t> у </a:t>
            </a:r>
            <a:r>
              <a:rPr lang="ru-RU" sz="2400" b="1" dirty="0" err="1">
                <a:solidFill>
                  <a:srgbClr val="00B050"/>
                </a:solidFill>
              </a:rPr>
              <a:t>всі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часи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була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особливим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витвором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Всевишнього</a:t>
            </a:r>
            <a:r>
              <a:rPr lang="ru-RU" sz="2400" b="1" dirty="0">
                <a:solidFill>
                  <a:srgbClr val="00B050"/>
                </a:solidFill>
              </a:rPr>
              <a:t>.  </a:t>
            </a:r>
            <a:r>
              <a:rPr lang="ru-RU" sz="2400" b="1" dirty="0" err="1">
                <a:solidFill>
                  <a:srgbClr val="00B050"/>
                </a:solidFill>
              </a:rPr>
              <a:t>Це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їй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присвячувалися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пісні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й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вірші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це</a:t>
            </a:r>
            <a:r>
              <a:rPr lang="ru-RU" sz="2400" b="1" dirty="0">
                <a:solidFill>
                  <a:srgbClr val="00B050"/>
                </a:solidFill>
              </a:rPr>
              <a:t> вона дивиться </a:t>
            </a:r>
            <a:r>
              <a:rPr lang="ru-RU" sz="2400" b="1" dirty="0" err="1">
                <a:solidFill>
                  <a:srgbClr val="00B050"/>
                </a:solidFill>
              </a:rPr>
              <a:t>зажуреними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або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веселими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очима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</a:t>
            </a:r>
            <a:r>
              <a:rPr lang="ru-RU" sz="2400" b="1" dirty="0">
                <a:solidFill>
                  <a:srgbClr val="00B050"/>
                </a:solidFill>
              </a:rPr>
              <a:t> полотен </a:t>
            </a:r>
            <a:r>
              <a:rPr lang="ru-RU" sz="2400" b="1" dirty="0" err="1">
                <a:solidFill>
                  <a:srgbClr val="00B050"/>
                </a:solidFill>
              </a:rPr>
              <a:t>відомих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художників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це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заради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неї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вершилися</a:t>
            </a:r>
            <a:r>
              <a:rPr lang="ru-RU" sz="2400" b="1" dirty="0">
                <a:solidFill>
                  <a:srgbClr val="00B050"/>
                </a:solidFill>
              </a:rPr>
              <a:t> подвиги </a:t>
            </a:r>
            <a:r>
              <a:rPr lang="ru-RU" sz="2400" b="1" dirty="0" err="1">
                <a:solidFill>
                  <a:srgbClr val="00B050"/>
                </a:solidFill>
              </a:rPr>
              <a:t>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розв’язувалися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війни</a:t>
            </a:r>
            <a:r>
              <a:rPr lang="ru-RU" sz="2400" b="1" dirty="0">
                <a:solidFill>
                  <a:srgbClr val="00B050"/>
                </a:solidFill>
              </a:rPr>
              <a:t>. </a:t>
            </a:r>
            <a:r>
              <a:rPr lang="ru-RU" sz="2400" b="1" dirty="0" err="1">
                <a:solidFill>
                  <a:srgbClr val="00B050"/>
                </a:solidFill>
              </a:rPr>
              <a:t>Жінка</a:t>
            </a:r>
            <a:r>
              <a:rPr lang="ru-RU" sz="2400" b="1" dirty="0">
                <a:solidFill>
                  <a:srgbClr val="00B050"/>
                </a:solidFill>
              </a:rPr>
              <a:t> – </a:t>
            </a:r>
            <a:r>
              <a:rPr lang="ru-RU" sz="2400" b="1" dirty="0" err="1">
                <a:solidFill>
                  <a:srgbClr val="00B050"/>
                </a:solidFill>
              </a:rPr>
              <a:t>загадкове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створіння</a:t>
            </a:r>
            <a:r>
              <a:rPr lang="ru-RU" sz="2400" b="1" dirty="0">
                <a:solidFill>
                  <a:srgbClr val="00B050"/>
                </a:solidFill>
              </a:rPr>
              <a:t>… А </a:t>
            </a:r>
            <a:r>
              <a:rPr lang="ru-RU" sz="2400" b="1" dirty="0" err="1">
                <a:solidFill>
                  <a:srgbClr val="00B050"/>
                </a:solidFill>
              </a:rPr>
              <a:t>що</a:t>
            </a:r>
            <a:r>
              <a:rPr lang="ru-RU" sz="2400" b="1" dirty="0">
                <a:solidFill>
                  <a:srgbClr val="00B050"/>
                </a:solidFill>
              </a:rPr>
              <a:t> ми </a:t>
            </a:r>
            <a:r>
              <a:rPr lang="ru-RU" sz="2400" b="1" dirty="0" err="1">
                <a:solidFill>
                  <a:srgbClr val="00B050"/>
                </a:solidFill>
              </a:rPr>
              <a:t>найбільше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цінуємо</a:t>
            </a:r>
            <a:r>
              <a:rPr lang="ru-RU" sz="2400" b="1" dirty="0">
                <a:solidFill>
                  <a:srgbClr val="00B050"/>
                </a:solidFill>
              </a:rPr>
              <a:t> в </a:t>
            </a:r>
            <a:r>
              <a:rPr lang="ru-RU" sz="2400" b="1" dirty="0" err="1">
                <a:solidFill>
                  <a:srgbClr val="00B050"/>
                </a:solidFill>
              </a:rPr>
              <a:t>жінці</a:t>
            </a:r>
            <a:r>
              <a:rPr lang="ru-RU" sz="2400" b="1" dirty="0">
                <a:solidFill>
                  <a:srgbClr val="00B050"/>
                </a:solidFill>
              </a:rPr>
              <a:t>? </a:t>
            </a:r>
            <a:r>
              <a:rPr lang="ru-RU" sz="2400" b="1" dirty="0" err="1">
                <a:solidFill>
                  <a:srgbClr val="00B050"/>
                </a:solidFill>
              </a:rPr>
              <a:t>Що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робить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її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Жінкою</a:t>
            </a:r>
            <a:r>
              <a:rPr lang="ru-RU" sz="2400" b="1" dirty="0">
                <a:solidFill>
                  <a:srgbClr val="00B050"/>
                </a:solidFill>
              </a:rPr>
              <a:t>?  Краса? </a:t>
            </a:r>
            <a:r>
              <a:rPr lang="ru-RU" sz="2400" b="1" dirty="0" err="1">
                <a:solidFill>
                  <a:srgbClr val="00B050"/>
                </a:solidFill>
              </a:rPr>
              <a:t>Принадливість</a:t>
            </a:r>
            <a:r>
              <a:rPr lang="ru-RU" sz="2400" b="1" dirty="0">
                <a:solidFill>
                  <a:srgbClr val="00B050"/>
                </a:solidFill>
              </a:rPr>
              <a:t>? Розум? </a:t>
            </a:r>
            <a:r>
              <a:rPr lang="ru-RU" sz="2400" b="1" dirty="0" err="1">
                <a:solidFill>
                  <a:srgbClr val="00B050"/>
                </a:solidFill>
              </a:rPr>
              <a:t>Ділові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якості</a:t>
            </a:r>
            <a:r>
              <a:rPr lang="ru-RU" sz="2400" b="1" dirty="0">
                <a:solidFill>
                  <a:srgbClr val="00B050"/>
                </a:solidFill>
              </a:rPr>
              <a:t>?</a:t>
            </a:r>
          </a:p>
          <a:p>
            <a:pPr>
              <a:buNone/>
            </a:pPr>
            <a:r>
              <a:rPr lang="ru-RU" sz="2400" b="1" dirty="0">
                <a:solidFill>
                  <a:srgbClr val="00B050"/>
                </a:solidFill>
              </a:rPr>
              <a:t>       </a:t>
            </a:r>
            <a:r>
              <a:rPr lang="ru-RU" sz="2400" b="1" dirty="0" err="1">
                <a:solidFill>
                  <a:srgbClr val="00B050"/>
                </a:solidFill>
              </a:rPr>
              <a:t>Жінка</a:t>
            </a:r>
            <a:r>
              <a:rPr lang="ru-RU" sz="2400" b="1" dirty="0">
                <a:solidFill>
                  <a:srgbClr val="00B050"/>
                </a:solidFill>
              </a:rPr>
              <a:t> – </a:t>
            </a:r>
            <a:r>
              <a:rPr lang="ru-RU" sz="2400" b="1" dirty="0" err="1">
                <a:solidFill>
                  <a:srgbClr val="00B050"/>
                </a:solidFill>
              </a:rPr>
              <a:t>мати</a:t>
            </a:r>
            <a:r>
              <a:rPr lang="ru-RU" sz="2400" b="1" dirty="0">
                <a:solidFill>
                  <a:srgbClr val="00B050"/>
                </a:solidFill>
              </a:rPr>
              <a:t> творить </a:t>
            </a:r>
            <a:r>
              <a:rPr lang="ru-RU" sz="2400" b="1" dirty="0" err="1">
                <a:solidFill>
                  <a:srgbClr val="00B050"/>
                </a:solidFill>
              </a:rPr>
              <a:t>світ</a:t>
            </a:r>
            <a:r>
              <a:rPr lang="ru-RU" sz="2400" b="1" dirty="0">
                <a:solidFill>
                  <a:srgbClr val="00B050"/>
                </a:solidFill>
              </a:rPr>
              <a:t>, в </a:t>
            </a:r>
            <a:r>
              <a:rPr lang="ru-RU" sz="2400" b="1" dirty="0" err="1">
                <a:solidFill>
                  <a:srgbClr val="00B050"/>
                </a:solidFill>
              </a:rPr>
              <a:t>якому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розум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живе</a:t>
            </a:r>
            <a:r>
              <a:rPr lang="ru-RU" sz="2400" b="1" dirty="0">
                <a:solidFill>
                  <a:srgbClr val="00B050"/>
                </a:solidFill>
              </a:rPr>
              <a:t> у </a:t>
            </a:r>
            <a:r>
              <a:rPr lang="ru-RU" sz="2400" b="1" dirty="0" err="1">
                <a:solidFill>
                  <a:srgbClr val="00B050"/>
                </a:solidFill>
              </a:rPr>
              <a:t>злагоді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із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серцем</a:t>
            </a:r>
            <a:r>
              <a:rPr lang="ru-RU" sz="2400" b="1" dirty="0">
                <a:solidFill>
                  <a:srgbClr val="00B050"/>
                </a:solidFill>
              </a:rPr>
              <a:t>. Хай же </a:t>
            </a:r>
            <a:r>
              <a:rPr lang="ru-RU" sz="2400" b="1" dirty="0" err="1">
                <a:solidFill>
                  <a:srgbClr val="00B050"/>
                </a:solidFill>
              </a:rPr>
              <a:t>ця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святкова</a:t>
            </a:r>
            <a:r>
              <a:rPr lang="ru-RU" sz="2400" b="1" dirty="0">
                <a:solidFill>
                  <a:srgbClr val="00B050"/>
                </a:solidFill>
              </a:rPr>
              <a:t> дата на </a:t>
            </a:r>
            <a:r>
              <a:rPr lang="ru-RU" sz="2400" b="1" dirty="0" err="1">
                <a:solidFill>
                  <a:srgbClr val="00B050"/>
                </a:solidFill>
              </a:rPr>
              <a:t>календарі</a:t>
            </a:r>
            <a:r>
              <a:rPr lang="ru-RU" sz="2400" b="1" dirty="0">
                <a:solidFill>
                  <a:srgbClr val="00B050"/>
                </a:solidFill>
              </a:rPr>
              <a:t> – День </a:t>
            </a:r>
            <a:r>
              <a:rPr lang="ru-RU" sz="2400" b="1" dirty="0" err="1">
                <a:solidFill>
                  <a:srgbClr val="00B050"/>
                </a:solidFill>
              </a:rPr>
              <a:t>матері</a:t>
            </a:r>
            <a:r>
              <a:rPr lang="ru-RU" sz="2400" b="1" dirty="0">
                <a:solidFill>
                  <a:srgbClr val="00B050"/>
                </a:solidFill>
              </a:rPr>
              <a:t> – стане особливо  </a:t>
            </a:r>
            <a:r>
              <a:rPr lang="ru-RU" sz="2400" b="1" dirty="0" err="1">
                <a:solidFill>
                  <a:srgbClr val="00B050"/>
                </a:solidFill>
              </a:rPr>
              <a:t>домашнім</a:t>
            </a:r>
            <a:r>
              <a:rPr lang="ru-RU" sz="2400" b="1" dirty="0">
                <a:solidFill>
                  <a:srgbClr val="00B050"/>
                </a:solidFill>
              </a:rPr>
              <a:t> святом </a:t>
            </a:r>
            <a:r>
              <a:rPr lang="ru-RU" sz="2400" b="1" dirty="0" err="1">
                <a:solidFill>
                  <a:srgbClr val="00B050"/>
                </a:solidFill>
              </a:rPr>
              <a:t>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завжди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памятним</a:t>
            </a:r>
            <a:r>
              <a:rPr lang="ru-RU" sz="2400" b="1" dirty="0">
                <a:solidFill>
                  <a:srgbClr val="00B050"/>
                </a:solidFill>
              </a:rPr>
              <a:t> для </a:t>
            </a:r>
            <a:r>
              <a:rPr lang="ru-RU" sz="2400" b="1" dirty="0" err="1">
                <a:solidFill>
                  <a:srgbClr val="00B050"/>
                </a:solidFill>
              </a:rPr>
              <a:t>вашого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серця</a:t>
            </a:r>
            <a:endParaRPr lang="ru-RU" sz="4000" b="1" i="1" dirty="0">
              <a:solidFill>
                <a:srgbClr val="00B05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sz="4000" dirty="0"/>
              <a:t>     </a:t>
            </a:r>
            <a:endParaRPr lang="ru-RU" sz="4000" b="1" i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685800" y="2357429"/>
            <a:ext cx="7772400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Діти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зберіть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всі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слова </a:t>
            </a:r>
            <a:r>
              <a:rPr kumimoji="0" lang="ru-RU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землі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b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Виберіть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прості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невисокі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b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Прискасьте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їх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трояндами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 </a:t>
            </a:r>
            <a:r>
              <a:rPr kumimoji="0" lang="ru-RU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привітайте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мамочку свою</a:t>
            </a:r>
            <a:b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2214563" y="642938"/>
            <a:ext cx="4572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2400" b="1" dirty="0">
              <a:solidFill>
                <a:srgbClr val="FF0000"/>
              </a:solidFill>
            </a:endParaRPr>
          </a:p>
          <a:p>
            <a:r>
              <a:rPr lang="ru-RU" sz="2400" dirty="0"/>
              <a:t>  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весни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травні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коли природа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виряджає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доню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Землю в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пишному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уборі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весняних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квітів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у дорогу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радості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відзначає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світле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свято </a:t>
            </a:r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uk-UA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/>
          <a:srcRect l="54378" r="20818"/>
          <a:stretch>
            <a:fillRect/>
          </a:stretch>
        </p:blipFill>
        <p:spPr bwMode="auto">
          <a:xfrm>
            <a:off x="7715250" y="0"/>
            <a:ext cx="142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C:\Documents and Settings\User\Рабочий стол\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780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07117" y="4214818"/>
            <a:ext cx="45297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</a:t>
            </a:r>
            <a:r>
              <a:rPr lang="ru-RU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матері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err="1">
                <a:solidFill>
                  <a:srgbClr val="CC3300"/>
                </a:solidFill>
                <a:latin typeface="+mj-lt"/>
                <a:ea typeface="+mj-ea"/>
                <a:cs typeface="+mj-cs"/>
              </a:rPr>
              <a:t>Мамі</a:t>
            </a:r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28662" y="1600200"/>
            <a:ext cx="5715040" cy="4525963"/>
          </a:xfrm>
        </p:spPr>
        <p:txBody>
          <a:bodyPr/>
          <a:lstStyle/>
          <a:p>
            <a:pPr>
              <a:buNone/>
            </a:pPr>
            <a:b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Дощі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йшли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,- затихли,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поцілувало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вітром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хмари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чорні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поплили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 в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віночок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пролісковий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вбралась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мамин день,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свято,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Несем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любов’ю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прекрасних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 для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замало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Ми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віддаємо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маму в руки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нагородити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стежках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відповість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молитви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pPr>
              <a:buNone/>
            </a:pP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(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Марія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Звірід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8604"/>
            <a:ext cx="3524246" cy="264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/>
          <a:srcRect l="54378" r="20818"/>
          <a:stretch>
            <a:fillRect/>
          </a:stretch>
        </p:blipFill>
        <p:spPr bwMode="auto">
          <a:xfrm>
            <a:off x="7715250" y="0"/>
            <a:ext cx="142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857224" y="3214686"/>
            <a:ext cx="678658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   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Матір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продовжувачку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роду,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шанували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Одним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найдавніших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свят,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присвячених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фестиваль на честь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богині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дружини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бога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Кроноса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численних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богів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богинь,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відзначали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навесні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Стародавній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Греції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    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250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до н.е. в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Римі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почали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відзначати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релігійне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свято,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присвячене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богині-матері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Кібеле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Cybele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), яке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тривало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15 по 18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endParaRPr lang="uk-UA" sz="2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3388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початку 17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Англії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четверту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неділю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Великого посту стали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святкувати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неділю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Mothering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Sunday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– свято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матерів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Англії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У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прийнято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провідувати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мам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приносити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подарунок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спеціальний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торт,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називався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материнський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торт».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Традиція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вітати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матерів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тортом,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прикрашеним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 кульками марципана,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збереглася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Великобританії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до наших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часів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85786" y="1285860"/>
            <a:ext cx="7358114" cy="4625989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  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міжнародним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святом День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США. У 1907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молода американка Анна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Джервіс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Філадельфії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передчасно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померла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власна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атакувала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державні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законодавчі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США листами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проханням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започаткувати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вшанування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матерів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Через три роки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наполегливість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принесла результат – у 1910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штат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Вірджинія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першим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визнав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офіційним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святом. А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роки, у 1914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Президент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Вудро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Вільсон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оголосив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офіційним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святом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штатів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Америки        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пір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США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відзначають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щорічно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42910" y="2500306"/>
            <a:ext cx="7143800" cy="3643338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друга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неділя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стала святом мам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23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обрали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дні</a:t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C:\Documents and Settings\User\Рабочий стол\03e2bb9ea6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24257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/>
          <a:srcRect l="54378" r="20818"/>
          <a:stretch>
            <a:fillRect/>
          </a:stretch>
        </p:blipFill>
        <p:spPr bwMode="auto">
          <a:xfrm>
            <a:off x="7715250" y="0"/>
            <a:ext cx="142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3554730"/>
            <a:ext cx="7772400" cy="802964"/>
          </a:xfrm>
        </p:spPr>
        <p:txBody>
          <a:bodyPr/>
          <a:lstStyle/>
          <a:p>
            <a:b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Перетворити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зиму на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літо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море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океани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здолати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Гору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найвищу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штурмом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узяти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пройти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крізь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пустелі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хащі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нізащо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найдорожче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словами:</a:t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“В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усе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 </a:t>
            </a:r>
            <a:r>
              <a:rPr lang="ru-RU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Анатолій</a:t>
            </a:r>
            <a:r>
              <a:rPr lang="ru-RU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Костецький</a:t>
            </a:r>
            <a:r>
              <a:rPr lang="ru-RU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У 1928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відсвяткував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Союз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українок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Канади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 в 1929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свято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прийшло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Галичини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Організатором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торжеств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Олена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Кисилівська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редактор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тижневика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Жіноча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доля”.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1929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«Союз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українок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»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зініціював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свята на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Тернопільщині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Просвіта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Рідна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школа», «Пласт», «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Сокіл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організовували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концерти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фестини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Галичині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230</Words>
  <Application>Microsoft Office PowerPoint</Application>
  <PresentationFormat>Екран (4:3)</PresentationFormat>
  <Paragraphs>47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Arial Narrow</vt:lpstr>
      <vt:lpstr>Georgia</vt:lpstr>
      <vt:lpstr>Times New Roman</vt:lpstr>
      <vt:lpstr>Оформление по умолчанию</vt:lpstr>
      <vt:lpstr>  Д Е Н Ь    М А Т Е Р І </vt:lpstr>
      <vt:lpstr>Презентація PowerPoint</vt:lpstr>
      <vt:lpstr>Мамі</vt:lpstr>
      <vt:lpstr>Презентація PowerPoint</vt:lpstr>
      <vt:lpstr>Презентація PowerPoint</vt:lpstr>
      <vt:lpstr>Презентація PowerPoint</vt:lpstr>
      <vt:lpstr>   Поступово друга неділя травня стала святом мам ще для 23 країн світу, а понад 30 країн обрали для нього інші дні </vt:lpstr>
      <vt:lpstr>  Можна у світі чимало зробити – Перетворити зиму на літо. Можна море й океани здолати, Гору найвищу штурмом узяти, Можна пройти крізь пустелі і хащі, Тільки без мами не можна нізащо, Бо найдорожче стоїть за словами: “В світі усе починається з мами!”               (Анатолій Костецький)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Малюків батьки люблять безоглядно. Це через роки приходять стриманість і суворість. Але й тут є свій сенс. Адже якщо мамі не все одно, з ким ви дружите, з ким спілкуєтеся, якщо вона цікавиться вашими справами, значить, вона любить вас і піклується про вас. Вона може вас і посварити, трохи «попсувати» вам нерви – ну й нехай. Це для вашої ж користі. Це  зрозуміло кожній розумній  і розсудливій людині. Ви ж повинні пам’ятати, що незважаючи на всі ваші провини, мами все одно вірять в вас,  люблять вас.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ВІТАЄМО ЗІ СВЯТОМ –  Д Н Е М   М А Т Е Р І </dc:title>
  <dc:creator>Yoshi</dc:creator>
  <cp:lastModifiedBy>user</cp:lastModifiedBy>
  <cp:revision>42</cp:revision>
  <dcterms:created xsi:type="dcterms:W3CDTF">2009-04-28T18:06:18Z</dcterms:created>
  <dcterms:modified xsi:type="dcterms:W3CDTF">2022-05-12T10:39:27Z</dcterms:modified>
</cp:coreProperties>
</file>