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a4a717ab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a4a717ab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af03440e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af03440e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af03440e6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af03440e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af03440e6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af03440e6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af03440e6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2af03440e6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af03440e6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af03440e6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af03440e6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af03440e6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af03440e6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af03440e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a4a717ab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a4a717ab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a4a717ab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a4a717ab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a4a717ab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a4a717ab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af03440e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af03440e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af03440e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af03440e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af03440e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af03440e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af03440e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af03440e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af03440e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af03440e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32.png"/><Relationship Id="rId5" Type="http://schemas.openxmlformats.org/officeDocument/2006/relationships/image" Target="../media/image28.png"/><Relationship Id="rId6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jpg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6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g"/><Relationship Id="rId4" Type="http://schemas.openxmlformats.org/officeDocument/2006/relationships/image" Target="../media/image35.png"/><Relationship Id="rId5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Relationship Id="rId4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Relationship Id="rId4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4" Type="http://schemas.openxmlformats.org/officeDocument/2006/relationships/hyperlink" Target="https://dovidka.biz.ua/zagadki-pro-gusey-ukrayinskoyu" TargetMode="External"/><Relationship Id="rId5" Type="http://schemas.openxmlformats.org/officeDocument/2006/relationships/hyperlink" Target="https://osvita.ua/doc/files/news/443/44355/Zahid.doc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jp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85050" y="1363325"/>
            <a:ext cx="8638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55" name="Google Shape;55;p13"/>
          <p:cNvSpPr txBox="1"/>
          <p:nvPr/>
        </p:nvSpPr>
        <p:spPr>
          <a:xfrm>
            <a:off x="286975" y="4574100"/>
            <a:ext cx="856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675"/>
            <a:ext cx="9144000" cy="51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96600" y="2863000"/>
            <a:ext cx="8454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C27BA0"/>
                </a:solidFill>
              </a:rPr>
              <a:t>Мета:</a:t>
            </a:r>
            <a:r>
              <a:rPr lang="ru" sz="2200">
                <a:solidFill>
                  <a:srgbClr val="C27BA0"/>
                </a:solidFill>
              </a:rPr>
              <a:t> поглиблювати і розширювати знання дітей про птахів, учити усвідомлювати необхідність берегти птахів, розвивати пізнавальний інтерес, виховувати чуйне ставлення до природи.</a:t>
            </a:r>
            <a:endParaRPr>
              <a:solidFill>
                <a:srgbClr val="C27BA0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450100" y="1995425"/>
            <a:ext cx="449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000">
                <a:solidFill>
                  <a:srgbClr val="C27BA0"/>
                </a:solidFill>
              </a:rPr>
              <a:t>Наші пернаті друзі</a:t>
            </a:r>
            <a:endParaRPr sz="1900">
              <a:solidFill>
                <a:srgbClr val="C27BA0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755375" y="4697325"/>
            <a:ext cx="3482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C27BA0"/>
                </a:solidFill>
              </a:rPr>
              <a:t>Підготувала: Саніє Емірамзаєва</a:t>
            </a:r>
            <a:endParaRPr sz="1600">
              <a:solidFill>
                <a:srgbClr val="C27B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161125" y="768425"/>
            <a:ext cx="4660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Н</a:t>
            </a:r>
            <a:r>
              <a:rPr lang="ru" sz="1800"/>
              <a:t>айважчий із птахів 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Страус – 90 кг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475" y="1416500"/>
            <a:ext cx="3928900" cy="2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297450" y="214325"/>
            <a:ext cx="867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A64D79"/>
                </a:solidFill>
              </a:rPr>
              <a:t>Цікаве про птахів</a:t>
            </a:r>
            <a:endParaRPr b="1" sz="2400">
              <a:solidFill>
                <a:srgbClr val="A64D79"/>
              </a:solidFill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6630775" y="1016300"/>
            <a:ext cx="477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 txBox="1"/>
          <p:nvPr/>
        </p:nvSpPr>
        <p:spPr>
          <a:xfrm>
            <a:off x="4709700" y="1416500"/>
            <a:ext cx="421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Н</a:t>
            </a:r>
            <a:r>
              <a:rPr lang="ru" sz="1800"/>
              <a:t>айлегший із птахів Колібрі – 1,5 – 2 г</a:t>
            </a:r>
            <a:endParaRPr sz="1800"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7550" y="1977350"/>
            <a:ext cx="4213800" cy="25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/>
        </p:nvSpPr>
        <p:spPr>
          <a:xfrm>
            <a:off x="210700" y="483375"/>
            <a:ext cx="416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Н</a:t>
            </a:r>
            <a:r>
              <a:rPr lang="ru" sz="1800"/>
              <a:t>айшвидше літає з птахів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Сапсан, стриж – 17 км/год</a:t>
            </a:r>
            <a:endParaRPr sz="1800"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550" y="1408175"/>
            <a:ext cx="27106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9675" y="1726425"/>
            <a:ext cx="2177650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5508475" y="1152650"/>
            <a:ext cx="327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Н</a:t>
            </a:r>
            <a:r>
              <a:rPr lang="ru" sz="1800"/>
              <a:t>айглибше пірнає з птахів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Пінгвін – 265 м</a:t>
            </a:r>
            <a:endParaRPr sz="1800"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5275" y="2032175"/>
            <a:ext cx="3278950" cy="285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/>
        </p:nvSpPr>
        <p:spPr>
          <a:xfrm>
            <a:off x="582525" y="594900"/>
            <a:ext cx="467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Н</a:t>
            </a:r>
            <a:r>
              <a:rPr lang="ru" sz="1800"/>
              <a:t>айбільш морозостійкі  птахи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Качка, гуска – да 110 градусів</a:t>
            </a:r>
            <a:endParaRPr sz="1800"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575" y="1530450"/>
            <a:ext cx="2619375" cy="20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1900" y="2565550"/>
            <a:ext cx="2590800" cy="22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/>
        </p:nvSpPr>
        <p:spPr>
          <a:xfrm>
            <a:off x="5081525" y="954325"/>
            <a:ext cx="400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 </a:t>
            </a:r>
            <a:r>
              <a:rPr lang="ru" sz="1800"/>
              <a:t>Н</a:t>
            </a:r>
            <a:r>
              <a:rPr lang="ru" sz="1800"/>
              <a:t>еперевершений співак </a:t>
            </a:r>
            <a:r>
              <a:rPr lang="ru" sz="1800">
                <a:solidFill>
                  <a:schemeClr val="dk1"/>
                </a:solidFill>
              </a:rPr>
              <a:t>– </a:t>
            </a:r>
            <a:r>
              <a:rPr lang="ru" sz="1800"/>
              <a:t>Соловей</a:t>
            </a:r>
            <a:endParaRPr sz="1800"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5650" y="1693225"/>
            <a:ext cx="3086475" cy="2311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/>
        </p:nvSpPr>
        <p:spPr>
          <a:xfrm>
            <a:off x="210700" y="458575"/>
            <a:ext cx="51933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Найбільший розмах крил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у південно-американського кондора – 4,2 м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4734500" y="1834300"/>
            <a:ext cx="42267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Н</a:t>
            </a:r>
            <a:r>
              <a:rPr lang="ru" sz="1800">
                <a:solidFill>
                  <a:schemeClr val="dk1"/>
                </a:solidFill>
              </a:rPr>
              <a:t>айдовший дзьоб у пелікана – 51 см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500" y="2558150"/>
            <a:ext cx="4114800" cy="241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275" y="1465650"/>
            <a:ext cx="4024375" cy="28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/>
        </p:nvSpPr>
        <p:spPr>
          <a:xfrm>
            <a:off x="520550" y="123950"/>
            <a:ext cx="84651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45818E"/>
                </a:solidFill>
              </a:rPr>
              <a:t>Перегляд відео: Птахи України </a:t>
            </a:r>
            <a:r>
              <a:rPr lang="ru" sz="1200"/>
              <a:t>https://www.youtube.com/watch?v=3b27Ujkb9BQ&amp;ab_channel=%D0%97%D0%BD%D0%B0%D0%B9%D0%BA%D0%BE-%D0%B4%D1%96%D0%B7%D0%BD%D0%B0%D0%B9%D0%BA%D0%B0%D1%80%D0%BE%D0%B7%D0%B2%D0%B8%D0%B2%D0%B0%D1%8E%D1%87%D1%96%D0%B2%D1%96%D0%B4%D0%B5%D0%BE%D1%83%D0%BA%D1%80%D0%B0%D1%97%D0%BD%D1%81%D1%8C%D0%BA%D0%BE%D1%8E%D0%BC%D0%BE%D0%B2%D0%BE%D1%8E</a:t>
            </a:r>
            <a:endParaRPr sz="1200"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900" y="1697975"/>
            <a:ext cx="6638025" cy="317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7863" y="1264200"/>
            <a:ext cx="6048274" cy="34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396600" y="210700"/>
            <a:ext cx="8514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674EA7"/>
                </a:solidFill>
              </a:rPr>
              <a:t>Перегляд відео: Птахи наші друзі </a:t>
            </a:r>
            <a:r>
              <a:rPr lang="ru" sz="1200"/>
              <a:t>https://www.youtube.com/watch?v=EfKDd7h7vQA&amp;ab_channel=%D0%9C%D0%B0%D1%80%D0%B8%D0%BD%D0%B0%D0%9E%D1%81%D1%82%D1%80%D0%B8%D1%86%D1%8C%D0%BA%D0%B0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/>
        </p:nvSpPr>
        <p:spPr>
          <a:xfrm>
            <a:off x="198300" y="260275"/>
            <a:ext cx="504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97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/>
          <p:nvPr/>
        </p:nvSpPr>
        <p:spPr>
          <a:xfrm>
            <a:off x="1313750" y="3135675"/>
            <a:ext cx="51435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CC0000"/>
                </a:solidFill>
              </a:rPr>
              <a:t>Джерело: </a:t>
            </a:r>
            <a:r>
              <a:rPr lang="ru" u="sng">
                <a:solidFill>
                  <a:srgbClr val="CC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https://dovidka.biz.ua/zagadki-pro-gusey-ukrayinskoyu</a:t>
            </a:r>
            <a:endParaRPr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rgbClr val="CC00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https://osvita.ua/doc/files/news/443/44355/Zahid.doc</a:t>
            </a:r>
            <a:endParaRPr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C0000"/>
                </a:solidFill>
              </a:rPr>
              <a:t>https://dovidka.biz.ua/zagadki-pro-leleku-na-ukrayinskiy-movi</a:t>
            </a:r>
            <a:endParaRPr sz="7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2330075" y="1350950"/>
            <a:ext cx="4722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500">
                <a:solidFill>
                  <a:srgbClr val="FF00FF"/>
                </a:solidFill>
              </a:rPr>
              <a:t>Дякую за увагу!</a:t>
            </a:r>
            <a:endParaRPr b="1" sz="35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136325" y="3259625"/>
            <a:ext cx="8824500" cy="1539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На території нашої області налічують 190 видів птахів, 3 із них занесені до Червоної книги України. За підрахунком вчених, за останні 300 років із нашої планети зникло 94 види птахів. І від нас залежить, чи поповниться ця сумна статистика. </a:t>
            </a:r>
            <a:endParaRPr sz="2200"/>
          </a:p>
        </p:txBody>
      </p:sp>
      <p:sp>
        <p:nvSpPr>
          <p:cNvPr id="65" name="Google Shape;65;p14"/>
          <p:cNvSpPr txBox="1"/>
          <p:nvPr/>
        </p:nvSpPr>
        <p:spPr>
          <a:xfrm>
            <a:off x="1338550" y="632100"/>
            <a:ext cx="3358800" cy="1897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351C75"/>
                </a:solidFill>
              </a:rPr>
              <a:t>Прилетіли гості,</a:t>
            </a:r>
            <a:endParaRPr b="1" sz="2500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351C75"/>
                </a:solidFill>
              </a:rPr>
              <a:t>Сіли на помості.</a:t>
            </a:r>
            <a:endParaRPr b="1" sz="2500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351C75"/>
                </a:solidFill>
              </a:rPr>
              <a:t>Без сокири і лопати</a:t>
            </a:r>
            <a:endParaRPr b="1" sz="2500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351C75"/>
                </a:solidFill>
              </a:rPr>
              <a:t>Поробили собі хати. </a:t>
            </a:r>
            <a:endParaRPr b="1" sz="2500"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900" y="2478813"/>
            <a:ext cx="3594250" cy="192103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33800" y="1214600"/>
            <a:ext cx="43254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highlight>
                  <a:schemeClr val="lt1"/>
                </a:highlight>
              </a:rPr>
              <a:t>Довгонога, чорно-біла,</a:t>
            </a:r>
            <a:endParaRPr sz="22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highlight>
                  <a:schemeClr val="lt1"/>
                </a:highlight>
              </a:rPr>
              <a:t>У гніздо на хату сіла.</a:t>
            </a:r>
            <a:endParaRPr sz="22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highlight>
                  <a:schemeClr val="lt1"/>
                </a:highlight>
              </a:rPr>
              <a:t>Довгим дзьобом, знай туркоче,</a:t>
            </a:r>
            <a:endParaRPr sz="22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highlight>
                  <a:schemeClr val="lt1"/>
                </a:highlight>
              </a:rPr>
              <a:t>Ніби щось сказати хоче.</a:t>
            </a:r>
            <a:endParaRPr sz="22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highlight>
                  <a:schemeClr val="lt1"/>
                </a:highlight>
              </a:rPr>
              <a:t>– Де ж це ти була?</a:t>
            </a:r>
            <a:endParaRPr sz="22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highlight>
                  <a:schemeClr val="lt1"/>
                </a:highlight>
              </a:rPr>
              <a:t>– Далеко!</a:t>
            </a:r>
            <a:endParaRPr sz="22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highlight>
                  <a:schemeClr val="lt1"/>
                </a:highlight>
              </a:rPr>
              <a:t>– Як зовуть тебе?</a:t>
            </a:r>
            <a:endParaRPr sz="22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2" name="Google Shape;72;p15"/>
          <p:cNvSpPr txBox="1"/>
          <p:nvPr/>
        </p:nvSpPr>
        <p:spPr>
          <a:xfrm>
            <a:off x="1735150" y="4647750"/>
            <a:ext cx="7324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chemeClr val="lt1"/>
                </a:highlight>
              </a:rPr>
              <a:t>Джерело: https://dovidka.biz.ua/zagadki-pro-leleku-na-ukrayinskiy-movi</a:t>
            </a:r>
            <a:endParaRPr sz="1000">
              <a:highlight>
                <a:schemeClr val="lt1"/>
              </a:highlight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9700" y="136350"/>
            <a:ext cx="3332150" cy="21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879975" y="594900"/>
            <a:ext cx="2478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900">
                <a:solidFill>
                  <a:schemeClr val="dk1"/>
                </a:solidFill>
                <a:highlight>
                  <a:schemeClr val="lt1"/>
                </a:highlight>
              </a:rPr>
              <a:t>Відгадайте загадку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2714275" y="322250"/>
            <a:ext cx="6209400" cy="44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</a:rPr>
              <a:t>Наш край здавна називають лелечим. Можливо, це тому, що на солом’яних стріхах наших предків любили мостити свої гнізда лелеки. Подивіться на цього птаха, коли він стоїть у гнізді. Спокійно, немов господар, оглядає подвір’я, гніздо, пильно охороняє дружину, а потім – і молоде потомство. Нам затишно і добре, коли десь недалеко клекочуть лелеки.</a:t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</a:rPr>
              <a:t>А як ще по-іншому називають пернатого друга у різних районах України? (лелека, бузьок, боцюнь, чорногуз, бусол, гайстер, веселик)</a:t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900">
                <a:solidFill>
                  <a:schemeClr val="dk1"/>
                </a:solidFill>
              </a:rPr>
              <a:t>Ім’я цього птаха пов’язане з безліччю легенд. 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175" y="222850"/>
            <a:ext cx="2607775" cy="22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175" y="2788450"/>
            <a:ext cx="2607775" cy="17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185900" y="867575"/>
            <a:ext cx="4635300" cy="1385400"/>
          </a:xfrm>
          <a:prstGeom prst="rect">
            <a:avLst/>
          </a:pr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24242"/>
                </a:solidFill>
              </a:rPr>
              <a:t>Маленька, чорненька, співає, щебече,</a:t>
            </a:r>
            <a:endParaRPr sz="1950">
              <a:solidFill>
                <a:srgbClr val="42424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24242"/>
                </a:solidFill>
              </a:rPr>
              <a:t>Під стріхою з глини зліпила гніздечко,</a:t>
            </a:r>
            <a:endParaRPr sz="1950">
              <a:solidFill>
                <a:srgbClr val="42424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24242"/>
                </a:solidFill>
              </a:rPr>
              <a:t>Роздвоєний хвостик, як ножички, має.</a:t>
            </a:r>
            <a:endParaRPr sz="1950">
              <a:solidFill>
                <a:srgbClr val="42424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24242"/>
                </a:solidFill>
              </a:rPr>
              <a:t>Як звати цю пташку хто знає?</a:t>
            </a:r>
            <a:endParaRPr sz="2000"/>
          </a:p>
        </p:txBody>
      </p:sp>
      <p:sp>
        <p:nvSpPr>
          <p:cNvPr id="87" name="Google Shape;87;p17"/>
          <p:cNvSpPr txBox="1"/>
          <p:nvPr/>
        </p:nvSpPr>
        <p:spPr>
          <a:xfrm>
            <a:off x="582525" y="2813425"/>
            <a:ext cx="3718200" cy="1385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50">
                <a:solidFill>
                  <a:srgbClr val="424242"/>
                </a:solidFill>
              </a:rPr>
              <a:t>За її поведінкою можна дізнатися погоду:</a:t>
            </a:r>
            <a:endParaRPr sz="1950">
              <a:solidFill>
                <a:srgbClr val="42424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24242"/>
                </a:solidFill>
              </a:rPr>
              <a:t>Літає низько – до дощу, високо – до ясної погоди</a:t>
            </a:r>
            <a:endParaRPr sz="20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5675" y="2434575"/>
            <a:ext cx="2684000" cy="246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6550" y="239175"/>
            <a:ext cx="2684000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371825" y="198300"/>
            <a:ext cx="4200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900">
                <a:solidFill>
                  <a:schemeClr val="dk1"/>
                </a:solidFill>
              </a:rPr>
              <a:t>Відгадайте загадки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173525" y="371825"/>
            <a:ext cx="8712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</a:rPr>
              <a:t>Одними із найшанованіших в Україні птахів є ластівки. У народі кажуть: якщо ластівка в′є під чиєюсь стріхою гніздо, то це передвіщає щастя тій родині. Розоряти гнізда ластівок, знищувати їхні яєчка – гріх. </a:t>
            </a:r>
            <a:endParaRPr sz="2500"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81350"/>
            <a:ext cx="8712900" cy="29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161125" y="287225"/>
            <a:ext cx="5156100" cy="25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</a:rPr>
              <a:t>Відгадайте загадку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Біля нашої криниці проживає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Дивна птиця,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Довгонога, довгошия,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у криниці носа миє,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Набира цебром водицю.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Як зовуть цю дивну птицю?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2425" y="508125"/>
            <a:ext cx="3519850" cy="197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161125" y="2900200"/>
            <a:ext cx="8824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</a:rPr>
              <a:t>Журавлі – птахи, яких людина дуже любить і оберігає. Чи знайдеться хто, щоб не зупинився, почувши їхні незвичні голоси? Курликання журавлів одночасно наводить і тугу, і радість, однак завжди пробуджує в кожном з нас особливі світлі почуття.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1028700" y="768425"/>
            <a:ext cx="3543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highlight>
                  <a:schemeClr val="lt1"/>
                </a:highlight>
              </a:rPr>
              <a:t>Ходить – бродить по двору</a:t>
            </a:r>
            <a:endParaRPr sz="2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highlight>
                  <a:schemeClr val="lt1"/>
                </a:highlight>
              </a:rPr>
              <a:t>І лякає дітвору.</a:t>
            </a:r>
            <a:endParaRPr sz="2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highlight>
                  <a:schemeClr val="lt1"/>
                </a:highlight>
              </a:rPr>
              <a:t>Заґелґоче, зашумить,</a:t>
            </a:r>
            <a:endParaRPr sz="2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highlight>
                  <a:schemeClr val="lt1"/>
                </a:highlight>
              </a:rPr>
              <a:t>Наче зараз полетить.</a:t>
            </a:r>
            <a:endParaRPr sz="2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highlight>
                  <a:schemeClr val="lt1"/>
                </a:highlight>
              </a:rPr>
              <a:t>Розбігайтеся, малята,</a:t>
            </a:r>
            <a:endParaRPr sz="2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highlight>
                  <a:schemeClr val="lt1"/>
                </a:highlight>
              </a:rPr>
              <a:t>Бо почне він вас щипати!</a:t>
            </a:r>
            <a:endParaRPr sz="2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09" name="Google Shape;109;p20"/>
          <p:cNvSpPr txBox="1"/>
          <p:nvPr/>
        </p:nvSpPr>
        <p:spPr>
          <a:xfrm>
            <a:off x="1165025" y="347025"/>
            <a:ext cx="33342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000">
                <a:solidFill>
                  <a:schemeClr val="lt1"/>
                </a:solidFill>
              </a:rPr>
              <a:t>Відгадайте загадку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4625" y="400150"/>
            <a:ext cx="255315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6550" y="2848263"/>
            <a:ext cx="2200275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9825" y="2814938"/>
            <a:ext cx="30366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3395950" y="185900"/>
            <a:ext cx="56145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90995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900">
                <a:solidFill>
                  <a:schemeClr val="dk1"/>
                </a:solidFill>
              </a:rPr>
              <a:t>Колись у давнину біля італійського міста Риму було болото. Жили біля нього гуси. Не спокійно було в ті часи. Велися міжусобні війни. Одного вечора, коли вартові спали, несподівано до міста підійшли вороги. Вони хотіли захопити місто. 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50" y="185900"/>
            <a:ext cx="2924975" cy="19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185900" y="2292875"/>
            <a:ext cx="6283800" cy="3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90995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1"/>
                </a:solidFill>
              </a:rPr>
              <a:t>Гуси, які жили неподалік, хотіли допомогти людям, які жили у місті. Тоді вони взяли у лапи по каменю, який могли піднести, і полетіли. Коли гуси були над замком, кожен із птахів кинув по каменю. Гуркіт розбудив людей у замку, і вони відбили ворогів. Тепер у Римі суворо заборонене полювання на гусей, крім того, поставлений пям′ятник цим рятівникам.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9700" y="2193725"/>
            <a:ext cx="2540750" cy="223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