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a6157cc7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a6157cc7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a6157cc7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a6157cc7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a6157cc7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a6157cc7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a6157cc7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a6157cc7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a6157cc7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a6157cc7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a6157cc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a6157cc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a6157cc7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a6157cc7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a6157cc7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a6157cc7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a6157cc7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a6157cc7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a6157cc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a6157cc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a6157cc7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a6157cc7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a6157cc7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a6157cc7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a6157cc7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a6157cc7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razukr.ru/navchannja-2/viznachennja/19259-shho-take-zagadka.html" TargetMode="External"/><Relationship Id="rId4" Type="http://schemas.openxmlformats.org/officeDocument/2006/relationships/hyperlink" Target="https://pustunchik.ua/ua/checkyourself/viktoriny/samyy-rassuditelnyy-i-soobrazitelnyy" TargetMode="External"/><Relationship Id="rId5" Type="http://schemas.openxmlformats.org/officeDocument/2006/relationships/hyperlink" Target="https://archive.svitua.org/dytiacha-kimnata/kazky/item/6563-zahady-dlia-ditei-ukrainskoiu-movoiu-z-vidhadkamy.html" TargetMode="External"/><Relationship Id="rId6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hyperlink" Target="https://pustunchik.ua/ua/checkYourself/secretName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46700" y="473475"/>
            <a:ext cx="6986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45818E"/>
                </a:solidFill>
              </a:rPr>
              <a:t>Подорож до країни „Загадок”</a:t>
            </a:r>
            <a:endParaRPr b="1" sz="2900">
              <a:solidFill>
                <a:srgbClr val="45818E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16500" y="1425300"/>
            <a:ext cx="86568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chemeClr val="dk1"/>
                </a:solidFill>
              </a:rPr>
              <a:t>Мета:</a:t>
            </a:r>
            <a:r>
              <a:rPr lang="ru" sz="1850">
                <a:solidFill>
                  <a:schemeClr val="dk1"/>
                </a:solidFill>
              </a:rPr>
              <a:t> Ознайомити з народною творчістю загадкою, розвивати кмітливість, фантазію, уважність, </a:t>
            </a:r>
            <a:r>
              <a:rPr lang="ru" sz="1900">
                <a:solidFill>
                  <a:schemeClr val="dk1"/>
                </a:solidFill>
              </a:rPr>
              <a:t>вчити відгадувати загадки,</a:t>
            </a:r>
            <a:r>
              <a:rPr lang="ru" sz="1900">
                <a:solidFill>
                  <a:srgbClr val="1818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50">
                <a:solidFill>
                  <a:schemeClr val="dk1"/>
                </a:solidFill>
              </a:rPr>
              <a:t>спостережливість; виховувати почуття прекрасного, любов і повагу до всього живого, бережливе ставлення до оточуючого середовища</a:t>
            </a:r>
            <a:endParaRPr sz="19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500" y="2876525"/>
            <a:ext cx="3984225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920400" y="4684925"/>
            <a:ext cx="391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/>
              <a:t>Підготувала: Саніє Емірамзаєва</a:t>
            </a:r>
            <a:endParaRPr b="1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185900" y="322250"/>
            <a:ext cx="4065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Спритний майстер у стрибках: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На деревах, по гілках.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Вся руда, пухнастий хвіст,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Рідний дім для неї – ліс.</a:t>
            </a:r>
            <a:endParaRPr sz="2200"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750" y="173525"/>
            <a:ext cx="371452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4635350" y="3048925"/>
            <a:ext cx="3978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135" name="Google Shape;135;p22"/>
          <p:cNvSpPr txBox="1"/>
          <p:nvPr/>
        </p:nvSpPr>
        <p:spPr>
          <a:xfrm>
            <a:off x="4251200" y="3048925"/>
            <a:ext cx="4660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Хто крилатий, гарний, гожий,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На красиву квітку схожий,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Має довгий хоботок,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П’є нектар ним із квіток?</a:t>
            </a:r>
            <a:endParaRPr sz="2200"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75" y="2510350"/>
            <a:ext cx="3658750" cy="22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1264175" y="768425"/>
            <a:ext cx="4378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Дуже я потрібна всім: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І великим, і малим.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Всіх я розуму учу,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А сама завжди мовчу.</a:t>
            </a:r>
            <a:endParaRPr sz="2200"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425" y="123975"/>
            <a:ext cx="2450350" cy="29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4222550" y="3519900"/>
            <a:ext cx="4378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Книжечки маленькі,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Аркуші біленькі.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В них ми вчимося писати,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І складати, й віднімати.</a:t>
            </a:r>
            <a:endParaRPr sz="2200"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125" y="2683850"/>
            <a:ext cx="3103550" cy="205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260275" y="458575"/>
            <a:ext cx="4375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Що за хатка – дивина?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З скла прозорого вона.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Табунцями, як у річці,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Рибки плещуться в водичці.</a:t>
            </a:r>
            <a:endParaRPr sz="2200"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525" y="242225"/>
            <a:ext cx="4151975" cy="22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4362674" y="3123300"/>
            <a:ext cx="3865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Де у полі квітне гречка,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Стоїть хатка невеличка.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Ти зустрінеш там родину,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Що працює без упину.</a:t>
            </a:r>
            <a:endParaRPr sz="2200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275" y="2330050"/>
            <a:ext cx="3865200" cy="23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285050" y="136325"/>
            <a:ext cx="85767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Перегляд відео: Загадки для дітей про сонечко, місяць зорі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https://www.youtube.com/watch?v=-Yw_tO3kgXU</a:t>
            </a: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025" y="1053425"/>
            <a:ext cx="6230924" cy="342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/>
        </p:nvSpPr>
        <p:spPr>
          <a:xfrm>
            <a:off x="105300" y="4243075"/>
            <a:ext cx="904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Джерело: </a:t>
            </a:r>
            <a:r>
              <a:rPr lang="ru" sz="1100" u="sng">
                <a:solidFill>
                  <a:schemeClr val="hlink"/>
                </a:solidFill>
                <a:hlinkClick r:id="rId3"/>
              </a:rPr>
              <a:t>https://vrazukr.ru/navchannja-2/viznachennja/19259-shho-take-zagadka.html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4"/>
              </a:rPr>
              <a:t>https://pustunchik.ua/ua/checkyourself/viktoriny/samyy-rassuditelnyy-i-soobrazitelnyy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u="sng">
                <a:solidFill>
                  <a:schemeClr val="hlink"/>
                </a:solidFill>
                <a:hlinkClick r:id="rId5"/>
              </a:rPr>
              <a:t>https://archive.svitua.org/dytiacha-kimnata/kazky/item/6563-zahady-dlia-ditei-ukrainskoiu-movoiu-z-vidhadkamy.html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http://www.myshared.ru/slide/1120242/</a:t>
            </a:r>
            <a:endParaRPr sz="1100"/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2650" y="855125"/>
            <a:ext cx="6953000" cy="332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545325" y="136325"/>
            <a:ext cx="78081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Перегляд відео: Загадки для дітей українською мовою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https://www.youtube.com/watch?v=uFEuaGcw530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72675" y="285050"/>
            <a:ext cx="4089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45818E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85900" y="223100"/>
            <a:ext cx="876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6818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1950">
              <a:solidFill>
                <a:schemeClr val="dk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4375" y="1921050"/>
            <a:ext cx="9010500" cy="3163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rgbClr val="444444"/>
                </a:solidFill>
              </a:rPr>
              <a:t>ЩО ТАКЕ ЗАГАДКА? </a:t>
            </a:r>
            <a:endParaRPr b="1" sz="1850">
              <a:solidFill>
                <a:srgbClr val="44444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444444"/>
                </a:solidFill>
              </a:rPr>
              <a:t>Загадка це народний твір, в первісний лад ще виник він, коли не вміли люди ще писати, а думати навчились, уміли міркувати. Слово «загадка» походить від гадати, що означає думати та міркувати. У загадках предмет не називають, а лиш описують його і натякають. Загадка вчить предмети зіставляти, ознаки найістотніші в них виділяти, знаходити в них схожість і відмінність та розвиває у дітей кмітливість. У загадках описують предмети, ознаки називають їхні та прикмети. (Вони ж у мові нашій найкращі у поетів), не називають лиш самих предметів. Кожне слово в загадці несе певну інформацію, допомагає розвивати фантазію. Предмет у загадці прямо не називається, пропонуються тільки окремі ознаки, дії, зіставлення, а той, хто хоче відгадати, має думати, порівнювати, зіставляти, робити певні припущення.</a:t>
            </a:r>
            <a:endParaRPr sz="27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0" y="0"/>
            <a:ext cx="9144000" cy="25461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45818E"/>
                </a:solidFill>
              </a:rPr>
              <a:t>Загадки на кмітливість</a:t>
            </a:r>
            <a:endParaRPr b="1" sz="2500">
              <a:solidFill>
                <a:srgbClr val="45818E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1. Яку воду можна принести в ситі?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2. Кінь перевозить 10 кг вугілля, а поні — 10 кг вати. У кого вантаж важчий?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3</a:t>
            </a:r>
            <a:r>
              <a:rPr lang="ru" sz="1950">
                <a:solidFill>
                  <a:schemeClr val="dk1"/>
                </a:solidFill>
              </a:rPr>
              <a:t>. Яке колесо не крутиться в автомобілі, коли він їде?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4. Коли ми, дивлячись на цифру «два» кажемо «десять».</a:t>
            </a:r>
            <a:endParaRPr sz="1150"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000" y="2803750"/>
            <a:ext cx="2289225" cy="20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7150" y="3074500"/>
            <a:ext cx="235847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6">
            <a:alphaModFix/>
          </a:blip>
          <a:srcRect b="0" l="0" r="36536" t="0"/>
          <a:stretch/>
        </p:blipFill>
        <p:spPr>
          <a:xfrm>
            <a:off x="5081475" y="3074500"/>
            <a:ext cx="175007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7400" y="2900200"/>
            <a:ext cx="1985050" cy="19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23950" y="371825"/>
            <a:ext cx="8866500" cy="24573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6. Сорок п’ят і сорок п’ят — скільки буде?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7. Яке </a:t>
            </a:r>
            <a:r>
              <a:rPr lang="ru" sz="195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ім’я</a:t>
            </a:r>
            <a:r>
              <a:rPr lang="ru" sz="1950">
                <a:solidFill>
                  <a:schemeClr val="dk1"/>
                </a:solidFill>
              </a:rPr>
              <a:t> хлопчика вперед і назад читається однаково?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8. Хто показує кожному його обличчя, бо не має власного?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9. У млині було вісім мішків, на кожному мішку сиділо по дві миші, прийшов мельник з котом, скільки тепер стало ніг?</a:t>
            </a:r>
            <a:endParaRPr sz="1950">
              <a:solidFill>
                <a:schemeClr val="dk1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3175" y="3243975"/>
            <a:ext cx="2027475" cy="169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0350" y="3243975"/>
            <a:ext cx="2027475" cy="169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225" y="3327050"/>
            <a:ext cx="2027475" cy="169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78950" y="2972800"/>
            <a:ext cx="1968650" cy="21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508150" y="582525"/>
            <a:ext cx="43998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</a:rPr>
              <a:t>Всі його люблять, всі його чекають, а хто на нього подивиться — кожен скривиться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850" y="359925"/>
            <a:ext cx="28345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990850" y="3259625"/>
            <a:ext cx="5044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</a:rPr>
              <a:t>По соломі ходить, а не шелестить. </a:t>
            </a:r>
            <a:endParaRPr sz="23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450" y="2231400"/>
            <a:ext cx="31854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594900" y="99150"/>
            <a:ext cx="397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Відгадайте загадки: 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656875" y="743650"/>
            <a:ext cx="3420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Мене просять і чекають,а як покажусь — утікають.</a:t>
            </a:r>
            <a:r>
              <a:rPr lang="ru" sz="1200">
                <a:solidFill>
                  <a:srgbClr val="444444"/>
                </a:solidFill>
              </a:rPr>
              <a:t> 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2525"/>
            <a:ext cx="4153350" cy="22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1028700" y="2900200"/>
            <a:ext cx="23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4635350" y="3300400"/>
            <a:ext cx="3743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З небесної діжки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Крижані горішки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На землю упали,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Шкоди нам завдали.</a:t>
            </a:r>
            <a:endParaRPr sz="22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725" y="2416825"/>
            <a:ext cx="3420900" cy="22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111550" y="371825"/>
            <a:ext cx="5341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Сімсот соколят на одній подушці сплять. </a:t>
            </a:r>
            <a:endParaRPr sz="20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950" y="371825"/>
            <a:ext cx="2437925" cy="21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950" y="958175"/>
            <a:ext cx="3028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4189175" y="3296800"/>
            <a:ext cx="478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</a:rPr>
              <a:t>Є шапка, але немає голови; є нога, але без черевика. </a:t>
            </a:r>
            <a:endParaRPr sz="23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925" y="2736600"/>
            <a:ext cx="3801275" cy="21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570125" y="458575"/>
            <a:ext cx="318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Хоч має вухо, а не чує.</a:t>
            </a:r>
            <a:endParaRPr sz="2200"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850" y="273175"/>
            <a:ext cx="3185400" cy="17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4192850" y="2850625"/>
            <a:ext cx="468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44444"/>
                </a:solidFill>
              </a:rPr>
              <a:t>Як не бий, він не заплаче, тільки сам завзято скаче. </a:t>
            </a:r>
            <a:endParaRPr sz="2200"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613" y="1937063"/>
            <a:ext cx="3100425" cy="26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123950" y="111550"/>
            <a:ext cx="8886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6818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sz="1850">
              <a:solidFill>
                <a:srgbClr val="322432"/>
              </a:solidFill>
              <a:highlight>
                <a:srgbClr val="FFFFFF"/>
              </a:highlight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285050" y="581050"/>
            <a:ext cx="3507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</a:rPr>
              <a:t>І червона, й соковита,</a:t>
            </a:r>
            <a:endParaRPr sz="21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</a:rPr>
              <a:t>Та гірка вона все літо.</a:t>
            </a:r>
            <a:endParaRPr sz="21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</a:rPr>
              <a:t>Припече мороз – вона</a:t>
            </a:r>
            <a:endParaRPr sz="21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</a:rPr>
              <a:t>Стала добра й смачна. </a:t>
            </a:r>
            <a:endParaRPr sz="2300"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650" y="235475"/>
            <a:ext cx="4383700" cy="19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750" y="2336600"/>
            <a:ext cx="3570751" cy="2288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4572000" y="2788650"/>
            <a:ext cx="3781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</a:rPr>
              <a:t>Мов маленький м’ячик,</a:t>
            </a:r>
            <a:endParaRPr sz="21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</a:rPr>
              <a:t>Висить, а не скаче,</a:t>
            </a:r>
            <a:endParaRPr sz="21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</a:rPr>
              <a:t>Рум’яне, гладеньке,</a:t>
            </a:r>
            <a:endParaRPr sz="2100">
              <a:solidFill>
                <a:srgbClr val="44444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44444"/>
                </a:solidFill>
              </a:rPr>
              <a:t>На смак солоденьке.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