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</p:sldMasterIdLst>
  <p:notesMasterIdLst>
    <p:notesMasterId r:id="rId15"/>
  </p:notesMasterIdLst>
  <p:sldIdLst>
    <p:sldId id="316" r:id="rId2"/>
    <p:sldId id="328" r:id="rId3"/>
    <p:sldId id="329" r:id="rId4"/>
    <p:sldId id="337" r:id="rId5"/>
    <p:sldId id="330" r:id="rId6"/>
    <p:sldId id="338" r:id="rId7"/>
    <p:sldId id="331" r:id="rId8"/>
    <p:sldId id="332" r:id="rId9"/>
    <p:sldId id="343" r:id="rId10"/>
    <p:sldId id="342" r:id="rId11"/>
    <p:sldId id="325" r:id="rId12"/>
    <p:sldId id="345" r:id="rId13"/>
    <p:sldId id="34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199FF"/>
    <a:srgbClr val="5948A0"/>
    <a:srgbClr val="483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82" d="100"/>
          <a:sy n="82" d="100"/>
        </p:scale>
        <p:origin x="147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E2CE2-4C18-4ACB-9BE9-846F4E0386F9}" type="datetimeFigureOut">
              <a:rPr lang="uk-UA" smtClean="0"/>
              <a:pPr/>
              <a:t>01.06.2022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42CCA-3F8B-4992-84F9-7FDE70C98346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384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089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96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246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7466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638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250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56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923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073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22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350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04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075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885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71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36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74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94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5.xml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866592" cy="64535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6789" y="-40297"/>
            <a:ext cx="33423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>
                <a:ln/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ЛІТО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628800"/>
            <a:ext cx="7128792" cy="475252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 defTabSz="914400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небі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ластівка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летить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вітром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листя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шелестить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Воду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п’є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лелека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палить.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Спека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Дозріває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жито.</a:t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Яка пора?</a:t>
            </a:r>
          </a:p>
          <a:p>
            <a:pPr algn="r" defTabSz="914400"/>
            <a:r>
              <a:rPr lang="uk-UA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                                                                                   Євгенія </a:t>
            </a:r>
            <a:r>
              <a:rPr lang="uk-UA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Малінська</a:t>
            </a:r>
            <a:r>
              <a:rPr lang="uk-UA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921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0578" y="-74321"/>
            <a:ext cx="52792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ЛІТНІ СВЯТА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62" y="919394"/>
            <a:ext cx="2579539" cy="1872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46277" y="3007011"/>
            <a:ext cx="2772308" cy="612216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червня Зелені свята (Трійця)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5857" y="894118"/>
            <a:ext cx="2981774" cy="199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470600" y="3007011"/>
            <a:ext cx="2592288" cy="56948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липня – свято Івана Купала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033" y="4077072"/>
            <a:ext cx="2350789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448905" y="6193985"/>
            <a:ext cx="2592288" cy="54215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9 серпня –  Яблучний спас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2437" y="727563"/>
            <a:ext cx="2157481" cy="2216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475033" y="3007011"/>
            <a:ext cx="2592288" cy="560604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липня – День  святих Апостолів Петра і Павла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0600" y="4077072"/>
            <a:ext cx="2592287" cy="1914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495265" y="6207407"/>
            <a:ext cx="2952328" cy="528736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kern="0" dirty="0">
                <a:solidFill>
                  <a:prstClr val="white"/>
                </a:solidFill>
                <a:latin typeface="Calibri"/>
              </a:rPr>
              <a:t>14 серпня –Маковія, медовий спас</a:t>
            </a:r>
            <a:endParaRPr kumimoji="0" lang="uk-U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62" y="4051166"/>
            <a:ext cx="2579539" cy="2036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302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133" y="768344"/>
            <a:ext cx="2516921" cy="23604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06083" y="2590813"/>
            <a:ext cx="2253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Літо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сухе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спекотне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малосніжної</a:t>
            </a:r>
            <a:r>
              <a:rPr lang="ru-RU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морозної</a:t>
            </a:r>
            <a:r>
              <a:rPr lang="ru-RU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зими</a:t>
            </a:r>
            <a:endParaRPr lang="ru-RU" b="1" cap="none" spc="0" dirty="0">
              <a:ln/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59" b="100000" l="8880" r="996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57757" y="2961634"/>
            <a:ext cx="5092917" cy="286955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66981" y="5758009"/>
            <a:ext cx="31385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Посилення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вітру</a:t>
            </a:r>
            <a:r>
              <a:rPr lang="ru-RU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вечора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до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погіршення</a:t>
            </a:r>
            <a:r>
              <a:rPr lang="ru-RU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погоди</a:t>
            </a:r>
            <a:endParaRPr lang="ru-RU" b="1" cap="none" spc="0" dirty="0">
              <a:ln/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90251" y="6152535"/>
            <a:ext cx="24935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Часті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тумани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влітку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  <a:p>
            <a:pPr algn="ctr"/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врожаю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грибів</a:t>
            </a:r>
            <a:endParaRPr lang="ru-RU" b="1" cap="none" spc="0" dirty="0">
              <a:ln/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06" l="10101" r="838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8191" y="951499"/>
            <a:ext cx="4673685" cy="267517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240430" y="3703413"/>
            <a:ext cx="285437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Рясна роса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обіцяє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урожай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1096" y="3908187"/>
            <a:ext cx="2462997" cy="205453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6953345" y="5639552"/>
            <a:ext cx="20505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Вранці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чути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грім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ввечері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піде</a:t>
            </a:r>
            <a:r>
              <a:rPr lang="ru-RU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spc="0" dirty="0" err="1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дощ</a:t>
            </a:r>
            <a:endParaRPr lang="ru-RU" b="1" cap="none" spc="0" dirty="0">
              <a:ln/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375" b="100000" l="1777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7204" y="4366734"/>
            <a:ext cx="3515796" cy="178580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051" y="1709389"/>
            <a:ext cx="2215709" cy="212588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88314" y="758442"/>
            <a:ext cx="3728744" cy="251895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48176" y="2406147"/>
            <a:ext cx="197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Літо дощове- до сніжної зими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66981" y="-76016"/>
            <a:ext cx="87781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ПРИКМЕТИ ПРО ЛІТО</a:t>
            </a:r>
          </a:p>
        </p:txBody>
      </p:sp>
    </p:spTree>
    <p:extLst>
      <p:ext uri="{BB962C8B-B14F-4D97-AF65-F5344CB8AC3E}">
        <p14:creationId xmlns:p14="http://schemas.microsoft.com/office/powerpoint/2010/main" val="81625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260648"/>
            <a:ext cx="7765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ПРИСЛІВ’Я ПРО ЛІТО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7097" y="1756837"/>
            <a:ext cx="78752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БДЖОЛИ РАДІ ЦВІТУ, А ЛЮДИ – ЛІТУ.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2927434"/>
            <a:ext cx="67934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ЛІТО ЗАПАСАЄ, А ЗИМА З’ЇДАЄ.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3938" y="4147309"/>
            <a:ext cx="87280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ЛІТО ДАЄ КОРІННЯ, А ОСІНЬ – НАСІННЯ.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367" y="4776716"/>
            <a:ext cx="2633700" cy="23227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215" y="5738762"/>
            <a:ext cx="3871296" cy="2177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5776274"/>
            <a:ext cx="3871296" cy="21028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542" y="6044113"/>
            <a:ext cx="3871296" cy="16277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569" y="2243758"/>
            <a:ext cx="902286" cy="8779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69096" y="927494"/>
            <a:ext cx="1041930" cy="8779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585" y="1026658"/>
            <a:ext cx="902286" cy="8779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23728" y="3395629"/>
            <a:ext cx="1043335" cy="8779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838" y="3469792"/>
            <a:ext cx="902286" cy="8779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236" y="1915839"/>
            <a:ext cx="329213" cy="32311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62" y="3080155"/>
            <a:ext cx="329213" cy="3231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87778"/>
            <a:ext cx="329213" cy="3231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929" y="3053046"/>
            <a:ext cx="329213" cy="3231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969" y="1887666"/>
            <a:ext cx="329213" cy="32311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7232" y="4273529"/>
            <a:ext cx="329213" cy="3231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261" y="4449336"/>
            <a:ext cx="1316850" cy="18019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95600" y="4449335"/>
            <a:ext cx="1184217" cy="18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3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5013176"/>
            <a:ext cx="2758050" cy="16091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11398" y="82601"/>
            <a:ext cx="56252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4365104"/>
            <a:ext cx="2736304" cy="22572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118462"/>
            <a:ext cx="9144000" cy="33547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500" b="1" dirty="0" err="1">
                <a:solidFill>
                  <a:srgbClr val="00B050"/>
                </a:solidFill>
              </a:rPr>
              <a:t>Літо</a:t>
            </a:r>
            <a:r>
              <a:rPr lang="ru-RU" sz="2500" b="1" dirty="0">
                <a:solidFill>
                  <a:srgbClr val="00B050"/>
                </a:solidFill>
              </a:rPr>
              <a:t> — </a:t>
            </a:r>
            <a:r>
              <a:rPr lang="ru-RU" sz="2500" b="1" dirty="0" err="1">
                <a:solidFill>
                  <a:srgbClr val="00B050"/>
                </a:solidFill>
              </a:rPr>
              <a:t>це</a:t>
            </a:r>
            <a:r>
              <a:rPr lang="ru-RU" sz="2500" b="1" dirty="0">
                <a:solidFill>
                  <a:srgbClr val="00B050"/>
                </a:solidFill>
              </a:rPr>
              <a:t> краса й тепло, </a:t>
            </a:r>
            <a:r>
              <a:rPr lang="ru-RU" sz="2500" b="1" dirty="0" err="1">
                <a:solidFill>
                  <a:srgbClr val="00B050"/>
                </a:solidFill>
              </a:rPr>
              <a:t>буяння</a:t>
            </a:r>
            <a:r>
              <a:rPr lang="ru-RU" sz="2500" b="1" dirty="0">
                <a:solidFill>
                  <a:srgbClr val="00B050"/>
                </a:solidFill>
              </a:rPr>
              <a:t> </a:t>
            </a:r>
            <a:r>
              <a:rPr lang="ru-RU" sz="2500" b="1" dirty="0" err="1">
                <a:solidFill>
                  <a:srgbClr val="00B050"/>
                </a:solidFill>
              </a:rPr>
              <a:t>приємних</a:t>
            </a:r>
            <a:r>
              <a:rPr lang="ru-RU" sz="2500" b="1" dirty="0">
                <a:solidFill>
                  <a:srgbClr val="00B050"/>
                </a:solidFill>
              </a:rPr>
              <a:t> думок і свято </a:t>
            </a:r>
            <a:r>
              <a:rPr lang="ru-RU" sz="2500" b="1" dirty="0" err="1">
                <a:solidFill>
                  <a:srgbClr val="00B050"/>
                </a:solidFill>
              </a:rPr>
              <a:t>природи</a:t>
            </a:r>
            <a:r>
              <a:rPr lang="ru-RU" sz="2500" b="1" dirty="0">
                <a:solidFill>
                  <a:srgbClr val="00B050"/>
                </a:solidFill>
              </a:rPr>
              <a:t>. </a:t>
            </a:r>
            <a:r>
              <a:rPr lang="ru-RU" sz="2500" b="1" dirty="0" err="1">
                <a:solidFill>
                  <a:srgbClr val="00B050"/>
                </a:solidFill>
              </a:rPr>
              <a:t>Це</a:t>
            </a:r>
            <a:r>
              <a:rPr lang="ru-RU" sz="2500" b="1" dirty="0">
                <a:solidFill>
                  <a:srgbClr val="00B050"/>
                </a:solidFill>
              </a:rPr>
              <a:t> той стан </a:t>
            </a:r>
            <a:r>
              <a:rPr lang="ru-RU" sz="2500" b="1" dirty="0" err="1">
                <a:solidFill>
                  <a:srgbClr val="00B050"/>
                </a:solidFill>
              </a:rPr>
              <a:t>душі</a:t>
            </a:r>
            <a:r>
              <a:rPr lang="ru-RU" sz="2500" b="1" dirty="0">
                <a:solidFill>
                  <a:srgbClr val="00B050"/>
                </a:solidFill>
              </a:rPr>
              <a:t>, </a:t>
            </a:r>
            <a:r>
              <a:rPr lang="ru-RU" sz="2500" b="1" dirty="0" err="1">
                <a:solidFill>
                  <a:srgbClr val="00B050"/>
                </a:solidFill>
              </a:rPr>
              <a:t>який</a:t>
            </a:r>
            <a:r>
              <a:rPr lang="ru-RU" sz="2500" b="1" dirty="0">
                <a:solidFill>
                  <a:srgbClr val="00B050"/>
                </a:solidFill>
              </a:rPr>
              <a:t> максимально комфортно </a:t>
            </a:r>
            <a:r>
              <a:rPr lang="ru-RU" sz="2500" b="1" dirty="0" err="1">
                <a:solidFill>
                  <a:srgbClr val="00B050"/>
                </a:solidFill>
              </a:rPr>
              <a:t>відчувається</a:t>
            </a:r>
            <a:r>
              <a:rPr lang="ru-RU" sz="2500" b="1" dirty="0">
                <a:solidFill>
                  <a:srgbClr val="00B050"/>
                </a:solidFill>
              </a:rPr>
              <a:t>. В </a:t>
            </a:r>
            <a:r>
              <a:rPr lang="ru-RU" sz="2500" b="1" dirty="0" err="1">
                <a:solidFill>
                  <a:srgbClr val="00B050"/>
                </a:solidFill>
              </a:rPr>
              <a:t>якому</a:t>
            </a:r>
            <a:r>
              <a:rPr lang="ru-RU" sz="2500" b="1" dirty="0">
                <a:solidFill>
                  <a:srgbClr val="00B050"/>
                </a:solidFill>
              </a:rPr>
              <a:t> легко, </a:t>
            </a:r>
            <a:r>
              <a:rPr lang="ru-RU" sz="2500" b="1" dirty="0" err="1">
                <a:solidFill>
                  <a:srgbClr val="00B050"/>
                </a:solidFill>
              </a:rPr>
              <a:t>спокійно</a:t>
            </a:r>
            <a:r>
              <a:rPr lang="ru-RU" sz="2500" b="1" dirty="0">
                <a:solidFill>
                  <a:srgbClr val="00B050"/>
                </a:solidFill>
              </a:rPr>
              <a:t> та </a:t>
            </a:r>
            <a:r>
              <a:rPr lang="ru-RU" sz="2500" b="1" dirty="0" err="1">
                <a:solidFill>
                  <a:srgbClr val="00B050"/>
                </a:solidFill>
              </a:rPr>
              <a:t>затишно</a:t>
            </a:r>
            <a:r>
              <a:rPr lang="ru-RU" sz="2500" b="1" dirty="0">
                <a:solidFill>
                  <a:srgbClr val="00B050"/>
                </a:solidFill>
              </a:rPr>
              <a:t>.</a:t>
            </a:r>
            <a:endParaRPr lang="ru-RU" sz="2500" b="1" cap="none" spc="0" dirty="0">
              <a:ln/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Літо</a:t>
            </a:r>
            <a:r>
              <a:rPr lang="ru-RU" sz="28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найтепліша</a:t>
            </a:r>
            <a:r>
              <a:rPr lang="ru-RU" sz="28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пора року. </a:t>
            </a:r>
          </a:p>
          <a:p>
            <a:pPr algn="ctr"/>
            <a:r>
              <a:rPr lang="ru-RU" sz="28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Літі</a:t>
            </a:r>
            <a:r>
              <a:rPr lang="ru-RU" sz="2800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місяці</a:t>
            </a:r>
            <a:r>
              <a:rPr lang="ru-RU" sz="2800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червень</a:t>
            </a:r>
            <a:r>
              <a:rPr lang="ru-RU" sz="2800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липень</a:t>
            </a:r>
            <a:r>
              <a:rPr lang="ru-RU" sz="2800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серпень</a:t>
            </a:r>
            <a:r>
              <a:rPr lang="ru-RU" sz="2800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ru-RU" sz="28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літа</a:t>
            </a:r>
            <a:r>
              <a:rPr lang="ru-RU" sz="28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день </a:t>
            </a:r>
            <a:r>
              <a:rPr lang="ru-RU" sz="28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довший</a:t>
            </a:r>
            <a:r>
              <a:rPr lang="ru-RU" sz="28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ніч</a:t>
            </a:r>
            <a:r>
              <a:rPr lang="ru-RU" sz="28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8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тепла, </a:t>
            </a:r>
            <a:r>
              <a:rPr lang="ru-RU" sz="28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sz="28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дощів</a:t>
            </a:r>
            <a:r>
              <a:rPr lang="ru-RU" sz="28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sz="28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ростуть</a:t>
            </a:r>
            <a:r>
              <a:rPr lang="ru-RU" sz="28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</a:t>
            </a:r>
            <a:r>
              <a:rPr lang="ru-RU" sz="28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дозрівають</a:t>
            </a:r>
            <a:r>
              <a:rPr lang="ru-RU" sz="28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плоди.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24" y="4984426"/>
            <a:ext cx="2667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66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33595" y="3142194"/>
            <a:ext cx="3334443" cy="3352352"/>
            <a:chOff x="873706" y="3036568"/>
            <a:chExt cx="3368818" cy="3357554"/>
          </a:xfrm>
        </p:grpSpPr>
        <p:pic>
          <p:nvPicPr>
            <p:cNvPr id="3" name="Picture 2">
              <a:hlinkClick r:id="rId2" action="ppaction://hlinksldjump"/>
            </p:cNvPr>
            <p:cNvPicPr>
              <a:picLocks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 rot="2890924">
              <a:off x="879338" y="3030936"/>
              <a:ext cx="3357554" cy="3368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Прямоугольник 3"/>
            <p:cNvSpPr/>
            <p:nvPr/>
          </p:nvSpPr>
          <p:spPr>
            <a:xfrm>
              <a:off x="1514860" y="4632596"/>
              <a:ext cx="2143140" cy="584775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uk-UA" sz="3600" b="1" dirty="0">
                  <a:ln w="11430"/>
                  <a:solidFill>
                    <a:srgbClr val="960096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  <a:hlinkClick r:id="rId2" action="ppaction://hlinksldjump"/>
                </a:rPr>
                <a:t>Червень</a:t>
              </a:r>
              <a:endParaRPr lang="ru-RU" sz="3600" b="1" dirty="0">
                <a:ln w="11430"/>
                <a:solidFill>
                  <a:srgbClr val="96009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 rot="2869952">
            <a:off x="4417257" y="326435"/>
            <a:ext cx="3131475" cy="3053863"/>
            <a:chOff x="3275345" y="155089"/>
            <a:chExt cx="3020182" cy="3065521"/>
          </a:xfrm>
        </p:grpSpPr>
        <p:pic>
          <p:nvPicPr>
            <p:cNvPr id="6" name="Picture 2">
              <a:hlinkClick r:id="" action="ppaction://noaction"/>
            </p:cNvPr>
            <p:cNvPicPr>
              <a:picLocks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275345" y="155089"/>
              <a:ext cx="3020182" cy="3065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Прямоугольник 6">
              <a:hlinkClick r:id="rId5" action="ppaction://hlinksldjump"/>
            </p:cNvPr>
            <p:cNvSpPr/>
            <p:nvPr/>
          </p:nvSpPr>
          <p:spPr>
            <a:xfrm rot="18730048">
              <a:off x="3743322" y="1551545"/>
              <a:ext cx="2428892" cy="584775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uk-UA" sz="36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  <a:hlinkClick r:id="" action="ppaction://noaction"/>
                </a:rPr>
                <a:t>Липень</a:t>
              </a:r>
              <a:endParaRPr lang="ru-RU" sz="3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 rot="2701297">
            <a:off x="5476343" y="3164087"/>
            <a:ext cx="3535527" cy="3675699"/>
            <a:chOff x="5540741" y="2977414"/>
            <a:chExt cx="3868253" cy="3882968"/>
          </a:xfrm>
        </p:grpSpPr>
        <p:pic>
          <p:nvPicPr>
            <p:cNvPr id="9" name="Picture 2">
              <a:hlinkClick r:id="rId6" action="ppaction://hlinksldjump"/>
            </p:cNvPr>
            <p:cNvPicPr>
              <a:picLocks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5540741" y="2977414"/>
              <a:ext cx="3868253" cy="3882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Прямоугольник 9"/>
            <p:cNvSpPr/>
            <p:nvPr/>
          </p:nvSpPr>
          <p:spPr>
            <a:xfrm rot="18898703">
              <a:off x="6577264" y="4664798"/>
              <a:ext cx="2143140" cy="584775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uk-UA" sz="3600" b="1" dirty="0">
                  <a:ln w="11430"/>
                  <a:solidFill>
                    <a:srgbClr val="4472C4">
                      <a:lumMod val="75000"/>
                    </a:srgb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  <a:hlinkClick r:id="rId6" action="ppaction://hlinksldjump"/>
                </a:rPr>
                <a:t>Серпень</a:t>
              </a:r>
              <a:endParaRPr lang="ru-RU" sz="3600" b="1" dirty="0">
                <a:ln w="11430"/>
                <a:solidFill>
                  <a:srgbClr val="4472C4">
                    <a:lumMod val="75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C:\Users\Liudmila\Desktop\Рисунок1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0" b="100000" l="0" r="100000">
                        <a14:foregroundMark x1="58537" y1="26220" x2="58537" y2="2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285" y="16589"/>
            <a:ext cx="5735563" cy="413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501739" y="2577157"/>
            <a:ext cx="10164963" cy="6638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sz="3600" b="1" cap="none" spc="0" dirty="0">
              <a:ln/>
              <a:solidFill>
                <a:schemeClr val="accent3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ru-RU" sz="3600" b="1" dirty="0">
              <a:ln/>
              <a:solidFill>
                <a:schemeClr val="accent3"/>
              </a:solidFill>
              <a:latin typeface="Arial Black" panose="020B0A04020102020204" pitchFamily="34" charset="0"/>
            </a:endParaRPr>
          </a:p>
          <a:p>
            <a:pPr algn="ctr"/>
            <a:endParaRPr lang="ru-RU" sz="3600" b="1" cap="none" spc="0" dirty="0">
              <a:ln/>
              <a:solidFill>
                <a:schemeClr val="accent3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8116" y="3323190"/>
            <a:ext cx="1731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i="1" u="sng" cap="none" spc="0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ЛІТО</a:t>
            </a:r>
          </a:p>
        </p:txBody>
      </p:sp>
    </p:spTree>
    <p:extLst>
      <p:ext uri="{BB962C8B-B14F-4D97-AF65-F5344CB8AC3E}">
        <p14:creationId xmlns:p14="http://schemas.microsoft.com/office/powerpoint/2010/main" val="1015232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stroh-internat.at.ua/cherv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88640"/>
            <a:ext cx="4583734" cy="645278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217364"/>
            <a:ext cx="38164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Той,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хто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бачив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, як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розкішні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маки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вогняно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цвітуть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,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як в садках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дозрілі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вишні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аж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гілки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додолу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гнуть,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той,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хто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в пору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косовиці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на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узліссі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поміж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трав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соковиті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полуниці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в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повні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кошики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збирав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,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той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розкаже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сам, напевно,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чом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це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здавна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між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людей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на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Вкраїні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зветься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Червнем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перший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літній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місяць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цей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8878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65528" y="1086313"/>
            <a:ext cx="8138920" cy="39988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b="1" i="0" u="none" strike="noStrike" kern="0" cap="none" spc="0" normalizeH="0" baseline="0" noProof="0" dirty="0" err="1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kern="0" cap="none" spc="0" normalizeH="0" baseline="0" noProof="0" dirty="0" err="1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піднімається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kern="0" cap="none" spc="0" normalizeH="0" baseline="0" noProof="0" dirty="0" err="1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високо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 defTabSz="914400">
              <a:buFont typeface="Wingdings" panose="05000000000000000000" pitchFamily="2" charset="2"/>
              <a:buChar char="v"/>
            </a:pP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довгі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ночі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короткі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2" defTabSz="914400">
              <a:buFont typeface="Wingdings" panose="05000000000000000000" pitchFamily="2" charset="2"/>
              <a:buChar char="v"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Небо </a:t>
            </a: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блакитне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чисте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3" defTabSz="914400">
              <a:buFont typeface="Wingdings" panose="05000000000000000000" pitchFamily="2" charset="2"/>
              <a:buChar char="v"/>
            </a:pP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Квітнуть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4" defTabSz="914400">
              <a:buFont typeface="Wingdings" panose="05000000000000000000" pitchFamily="2" charset="2"/>
              <a:buChar char="v"/>
            </a:pP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Достигають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ягоди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15567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5" defTabSz="914400">
              <a:buFont typeface="Wingdings" panose="05000000000000000000" pitchFamily="2" charset="2"/>
              <a:buChar char="v"/>
            </a:pPr>
            <a:r>
              <a:rPr lang="ru-RU" sz="3200" b="1" kern="0" noProof="0" dirty="0" err="1">
                <a:solidFill>
                  <a:srgbClr val="1556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Починають</a:t>
            </a:r>
            <a:r>
              <a:rPr lang="ru-RU" sz="3200" b="1" kern="0" noProof="0" dirty="0">
                <a:solidFill>
                  <a:srgbClr val="1556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kern="0" noProof="0" dirty="0" err="1">
                <a:solidFill>
                  <a:srgbClr val="1556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роїтися</a:t>
            </a:r>
            <a:r>
              <a:rPr lang="ru-RU" sz="3200" b="1" kern="0" noProof="0" dirty="0">
                <a:solidFill>
                  <a:srgbClr val="1556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kern="0" noProof="0" dirty="0" err="1">
                <a:solidFill>
                  <a:srgbClr val="1556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бджоли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15567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uk-UA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2" descr="C:\Users\Liudmila\Desktop\jagod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548680"/>
            <a:ext cx="2770187" cy="375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151110"/>
            <a:ext cx="36005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ЧЕРВНІ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725144"/>
            <a:ext cx="3145532" cy="18573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948" y="4725143"/>
            <a:ext cx="2891451" cy="1857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882" y="3791136"/>
            <a:ext cx="914479" cy="1030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055050" y="3522563"/>
            <a:ext cx="838904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5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88640"/>
            <a:ext cx="4602246" cy="64545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08520" y="2136654"/>
            <a:ext cx="4572000" cy="41426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В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липні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липа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розцвітає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.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Скрізь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пшениця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розцвітає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.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Солод –меду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повні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соти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,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Щедрить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липень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сонце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–злотом.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Час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купатись,засмагати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,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Щоб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себе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загартувати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,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Липень. </a:t>
            </a:r>
            <a:r>
              <a:rPr lang="ru-RU" altLang="en-US" sz="28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Світлі</a:t>
            </a: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 небеса. </a:t>
            </a: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en-US" sz="2800" b="1" dirty="0">
                <a:solidFill>
                  <a:prstClr val="black"/>
                </a:solidFill>
                <a:latin typeface="Gabriola" panose="04040605051002020D02" pitchFamily="82" charset="0"/>
              </a:rPr>
              <a:t>Ласка. Казка і краса.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32656"/>
            <a:ext cx="3024336" cy="17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46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69548" y="799742"/>
            <a:ext cx="6851104" cy="39249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uk-UA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Спекотні дні, теплі ночі;</a:t>
            </a:r>
          </a:p>
          <a:p>
            <a:pPr lvl="1" defTabSz="914400">
              <a:buFont typeface="Wingdings" panose="05000000000000000000" pitchFamily="2" charset="2"/>
              <a:buChar char="v"/>
            </a:pPr>
            <a:r>
              <a:rPr kumimoji="0" lang="uk-UA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 без опадів;</a:t>
            </a:r>
          </a:p>
          <a:p>
            <a:pPr lvl="2" defTabSz="914400">
              <a:buFont typeface="Wingdings" panose="05000000000000000000" pitchFamily="2" charset="2"/>
              <a:buChar char="v"/>
            </a:pPr>
            <a:r>
              <a:rPr kumimoji="0" lang="uk-UA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Частими бувають грози;</a:t>
            </a:r>
          </a:p>
          <a:p>
            <a:pPr lvl="3" defTabSz="914400">
              <a:buFont typeface="Wingdings" panose="05000000000000000000" pitchFamily="2" charset="2"/>
              <a:buChar char="v"/>
            </a:pPr>
            <a:r>
              <a:rPr kumimoji="0" lang="uk-UA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Буйно цвітуть луги;</a:t>
            </a:r>
          </a:p>
          <a:p>
            <a:pPr lvl="4" defTabSz="914400">
              <a:buFont typeface="Wingdings" panose="05000000000000000000" pitchFamily="2" charset="2"/>
              <a:buChar char="v"/>
            </a:pPr>
            <a:r>
              <a:rPr kumimoji="0" lang="uk-UA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Тривають сінокоси;</a:t>
            </a:r>
          </a:p>
          <a:p>
            <a:pPr lvl="5" defTabSz="914400" eaLnBrk="0" hangingPunct="0">
              <a:buFont typeface="Wingdings" panose="05000000000000000000" pitchFamily="2" charset="2"/>
              <a:buChar char="v"/>
            </a:pPr>
            <a:r>
              <a:rPr kumimoji="0" lang="uk-UA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Достигають зернові</a:t>
            </a:r>
          </a:p>
          <a:p>
            <a:pPr lvl="6" defTabSz="914400" eaLnBrk="0" hangingPunct="0">
              <a:buFont typeface="Wingdings" panose="05000000000000000000" pitchFamily="2" charset="2"/>
              <a:buChar char="v"/>
            </a:pPr>
            <a:r>
              <a:rPr lang="uk-UA" sz="3200" b="1" kern="0" dirty="0">
                <a:solidFill>
                  <a:srgbClr val="1556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 медозбору</a:t>
            </a:r>
            <a:endParaRPr kumimoji="0" lang="uk-UA" sz="3200" b="1" i="0" u="none" strike="noStrike" kern="0" cap="none" spc="0" normalizeH="0" baseline="0" noProof="0" dirty="0">
              <a:ln>
                <a:noFill/>
              </a:ln>
              <a:solidFill>
                <a:srgbClr val="15567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5" defTabSz="914400" eaLnBrk="0" hangingPunct="0">
              <a:buFont typeface="Wingdings" panose="05000000000000000000" pitchFamily="2" charset="2"/>
              <a:buChar char="v"/>
            </a:pPr>
            <a:endParaRPr kumimoji="0" lang="uk-UA" sz="3200" b="1" i="0" u="none" strike="noStrike" kern="0" cap="none" spc="0" normalizeH="0" baseline="0" noProof="0" dirty="0">
              <a:ln>
                <a:noFill/>
              </a:ln>
              <a:solidFill>
                <a:srgbClr val="15567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08124"/>
            <a:ext cx="36005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ЛИПНІ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4941168"/>
            <a:ext cx="2699792" cy="1713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8" y="4941168"/>
            <a:ext cx="2603324" cy="17395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464" y="4941167"/>
            <a:ext cx="3326378" cy="1778661"/>
          </a:xfrm>
          <a:prstGeom prst="rect">
            <a:avLst/>
          </a:prstGeom>
        </p:spPr>
      </p:pic>
      <p:pic>
        <p:nvPicPr>
          <p:cNvPr id="7" name="Picture 6" descr="http://img-fotki.yandex.ru/get/5111/16969765.24a/0_92ed2_f23039a8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664"/>
            <a:ext cx="2460520" cy="204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752" y="3692587"/>
            <a:ext cx="913648" cy="10320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911759"/>
            <a:ext cx="946448" cy="10691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452320" y="2449893"/>
            <a:ext cx="897854" cy="8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0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32656"/>
            <a:ext cx="4515111" cy="6289104"/>
          </a:xfrm>
          <a:prstGeom prst="rect">
            <a:avLst/>
          </a:prstGeom>
        </p:spPr>
      </p:pic>
      <p:sp>
        <p:nvSpPr>
          <p:cNvPr id="3" name="Подзаголовок 6"/>
          <p:cNvSpPr txBox="1">
            <a:spLocks/>
          </p:cNvSpPr>
          <p:nvPr/>
        </p:nvSpPr>
        <p:spPr bwMode="auto">
          <a:xfrm>
            <a:off x="-468560" y="2132856"/>
            <a:ext cx="5104656" cy="448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Серпень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серпиком </a:t>
            </a: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збирає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Хліба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стиглі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урожаї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З </a:t>
            </a: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кошиком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до </a:t>
            </a: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лісу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ходить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Діткам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яблуками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годить,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Сливами і кавунами,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Зеленими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огірками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Щоб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міцні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вони </a:t>
            </a: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були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І як </a:t>
            </a: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квіточки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</a:t>
            </a:r>
            <a:r>
              <a:rPr kumimoji="0" lang="ru-RU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цвіли</a:t>
            </a:r>
            <a:r>
              <a:rPr kumimoji="0" lang="ru-RU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08" y="332656"/>
            <a:ext cx="312751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65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57398"/>
            <a:ext cx="36005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СЕРПНІ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07504" y="983350"/>
            <a:ext cx="8928992" cy="36697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uk-UA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Дні помітно скорочуються;</a:t>
            </a:r>
          </a:p>
          <a:p>
            <a:pPr lvl="1" defTabSz="914400">
              <a:buFont typeface="Wingdings" panose="05000000000000000000" pitchFamily="2" charset="2"/>
              <a:buChar char="v"/>
            </a:pPr>
            <a:r>
              <a:rPr kumimoji="0" lang="uk-UA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Ночі стають прохолоднішими;</a:t>
            </a:r>
          </a:p>
          <a:p>
            <a:pPr lvl="2" defTabSz="914400">
              <a:buFont typeface="Wingdings" panose="05000000000000000000" pitchFamily="2" charset="2"/>
              <a:buChar char="v"/>
            </a:pPr>
            <a:r>
              <a:rPr kumimoji="0" lang="uk-UA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Весь місяць тривають жнива;</a:t>
            </a:r>
          </a:p>
          <a:p>
            <a:pPr lvl="3" defTabSz="914400">
              <a:buFont typeface="Wingdings" panose="05000000000000000000" pitchFamily="2" charset="2"/>
              <a:buChar char="v"/>
            </a:pPr>
            <a:r>
              <a:rPr kumimoji="0" lang="uk-UA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Наливаються овочі і фрукти;</a:t>
            </a:r>
          </a:p>
          <a:p>
            <a:pPr lvl="4" defTabSz="914400">
              <a:buFont typeface="Wingdings" panose="05000000000000000000" pitchFamily="2" charset="2"/>
              <a:buChar char="v"/>
            </a:pPr>
            <a:r>
              <a:rPr kumimoji="0" lang="uk-UA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Вода в річках прохолодна;</a:t>
            </a:r>
          </a:p>
          <a:p>
            <a:pPr lvl="5" defTabSz="914400" eaLnBrk="0" hangingPunct="0">
              <a:buFont typeface="Wingdings" panose="05000000000000000000" pitchFamily="2" charset="2"/>
              <a:buChar char="v"/>
            </a:pPr>
            <a:r>
              <a:rPr kumimoji="0" lang="uk-UA" sz="3200" b="1" i="0" u="none" strike="noStrike" kern="0" cap="none" spc="0" normalizeH="0" baseline="0" noProof="0" dirty="0">
                <a:ln>
                  <a:noFill/>
                </a:ln>
                <a:solidFill>
                  <a:srgbClr val="15567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З’являється перше жовте листя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uk-UA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707" y="4975780"/>
            <a:ext cx="2194285" cy="1739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946848"/>
            <a:ext cx="1895708" cy="1704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946" y="4975780"/>
            <a:ext cx="2073027" cy="1730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4869160"/>
            <a:ext cx="2252537" cy="18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3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373" y="-92693"/>
            <a:ext cx="4392488" cy="43924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75" y="-440938"/>
            <a:ext cx="6612295" cy="56166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0261" y="1484784"/>
            <a:ext cx="362509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ЛІТНІ ЯВИЩА У</a:t>
            </a:r>
          </a:p>
          <a:p>
            <a:pPr algn="ctr"/>
            <a:r>
              <a:rPr lang="ru-RU" sz="32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ЖИТТІ РОСЛИН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1484784"/>
            <a:ext cx="354776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ЛІТНІ ЯВИЩА У</a:t>
            </a:r>
          </a:p>
          <a:p>
            <a:pPr algn="ctr"/>
            <a:r>
              <a:rPr lang="ru-RU" sz="32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ЖИТТІ ТВАРИН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1" y="4742090"/>
            <a:ext cx="329213" cy="323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165801"/>
            <a:ext cx="329213" cy="3231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49" y="5927452"/>
            <a:ext cx="329213" cy="3231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0" y="5317904"/>
            <a:ext cx="329213" cy="3231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4333585" y="4046867"/>
            <a:ext cx="419370" cy="415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4714" y="5244213"/>
            <a:ext cx="420660" cy="4145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7372" y="4627988"/>
            <a:ext cx="420660" cy="41456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99878" y="4078510"/>
            <a:ext cx="290802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ru-RU" sz="2000" b="1" dirty="0">
                <a:ln w="1905"/>
                <a:solidFill>
                  <a:srgbClr val="15567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ЦВІТІННЯ РОСЛИН</a:t>
            </a:r>
            <a:endParaRPr lang="uk-UA" sz="2000" b="1" dirty="0">
              <a:ln w="1905"/>
              <a:solidFill>
                <a:srgbClr val="15567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72765" y="4649707"/>
            <a:ext cx="33185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00">
              <a:defRPr/>
            </a:pPr>
            <a:r>
              <a:rPr lang="ru-RU" sz="2400" b="1" dirty="0">
                <a:ln w="1905"/>
                <a:solidFill>
                  <a:srgbClr val="15567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Arial"/>
              </a:rPr>
              <a:t> </a:t>
            </a:r>
            <a:r>
              <a:rPr lang="ru-RU" sz="2000" b="1" dirty="0">
                <a:ln w="1905"/>
                <a:solidFill>
                  <a:srgbClr val="15567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 ПЛОДІВ</a:t>
            </a:r>
            <a:endParaRPr lang="uk-UA" sz="2000" b="1" dirty="0">
              <a:ln w="1905"/>
              <a:solidFill>
                <a:srgbClr val="15567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32062" y="5240000"/>
            <a:ext cx="26598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ru-RU" sz="2000" b="1" dirty="0">
                <a:ln w="1905"/>
                <a:solidFill>
                  <a:srgbClr val="15567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ДОЗРІВАННЯ ЯГІД</a:t>
            </a:r>
            <a:endParaRPr lang="uk-UA" sz="2000" b="1" dirty="0">
              <a:ln w="1905"/>
              <a:solidFill>
                <a:srgbClr val="15567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12770" y="5843867"/>
            <a:ext cx="327850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00">
              <a:defRPr/>
            </a:pPr>
            <a:r>
              <a:rPr lang="ru-RU" sz="2000" b="1" dirty="0">
                <a:ln w="1905"/>
                <a:solidFill>
                  <a:srgbClr val="15567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ДОЗРІВАННЯ НАСІННЯ</a:t>
            </a:r>
            <a:endParaRPr lang="uk-UA" sz="2000" b="1" dirty="0">
              <a:ln w="1905"/>
              <a:solidFill>
                <a:srgbClr val="15567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45374" y="4110874"/>
            <a:ext cx="38650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ru-RU" sz="2000" b="1" dirty="0">
                <a:ln w="1905"/>
                <a:solidFill>
                  <a:srgbClr val="15567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 ПОТОМСТВА</a:t>
            </a:r>
            <a:endParaRPr lang="uk-UA" sz="2000" b="1" dirty="0">
              <a:ln w="1905"/>
              <a:solidFill>
                <a:srgbClr val="15567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35044" y="4677935"/>
            <a:ext cx="475252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n w="1905"/>
                <a:solidFill>
                  <a:srgbClr val="15567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ВИГОДОВУВАННЯ ПОТОМСТВА</a:t>
            </a:r>
            <a:endParaRPr lang="uk-UA" sz="2000" b="1" dirty="0">
              <a:ln w="1905"/>
              <a:solidFill>
                <a:srgbClr val="15567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55490" y="5224405"/>
            <a:ext cx="475252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n w="1905"/>
                <a:solidFill>
                  <a:srgbClr val="15567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ПОТОМСТВА</a:t>
            </a:r>
            <a:endParaRPr lang="uk-UA" sz="2000" b="1" dirty="0">
              <a:ln w="1905"/>
              <a:solidFill>
                <a:srgbClr val="15567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23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1973</TotalTime>
  <Words>436</Words>
  <Application>Microsoft Office PowerPoint</Application>
  <PresentationFormat>Екран (4:3)</PresentationFormat>
  <Paragraphs>94</Paragraphs>
  <Slides>13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Calibri</vt:lpstr>
      <vt:lpstr>Century Gothic</vt:lpstr>
      <vt:lpstr>Gabriola</vt:lpstr>
      <vt:lpstr>Times New Roman</vt:lpstr>
      <vt:lpstr>Wingdings</vt:lpstr>
      <vt:lpstr>Wingdings 3</vt:lpstr>
      <vt:lpstr>Сектор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Гриби – живі організми. Будова грибів</dc:title>
  <dc:creator>user</dc:creator>
  <cp:lastModifiedBy>user</cp:lastModifiedBy>
  <cp:revision>319</cp:revision>
  <dcterms:created xsi:type="dcterms:W3CDTF">2019-03-11T14:13:25Z</dcterms:created>
  <dcterms:modified xsi:type="dcterms:W3CDTF">2022-06-01T08:11:42Z</dcterms:modified>
</cp:coreProperties>
</file>