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4" r:id="rId6"/>
    <p:sldId id="265" r:id="rId7"/>
    <p:sldId id="266" r:id="rId8"/>
    <p:sldId id="260" r:id="rId9"/>
    <p:sldId id="267" r:id="rId10"/>
    <p:sldId id="268" r:id="rId11"/>
    <p:sldId id="269" r:id="rId12"/>
    <p:sldId id="270" r:id="rId13"/>
    <p:sldId id="261" r:id="rId14"/>
    <p:sldId id="262" r:id="rId15"/>
    <p:sldId id="263" r:id="rId16"/>
    <p:sldId id="271" r:id="rId17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78D46B-C634-4529-BC71-9503A9481FA5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BB623D-9262-4D53-94ED-1379BB9BFB8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46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BB623D-9262-4D53-94ED-1379BB9BFB8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64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047B57-3FE0-4833-B7B7-BFD8717F75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09C67997-7F95-44AF-BDAE-5C54BEC831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ru-UA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5E3B1AD1-C3B1-4E22-9EDB-6D3361374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F41C-D75E-410B-9387-660BA1F35E7A}" type="datetimeFigureOut">
              <a:rPr lang="ru-UA" smtClean="0"/>
              <a:t>06/01/2022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4D683F05-E93E-4602-B90E-CAA248D35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544283E1-20DB-415E-BC30-D1B5163D2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68EBB-E4DF-4EC1-8275-B1859758BB4E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51513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4556D8-41E2-4538-85FD-2AFA7EB35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EA6D7EBC-3BA1-4C4D-B40E-22330CB678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EA6384F-700D-48D7-AFD9-B21514117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F41C-D75E-410B-9387-660BA1F35E7A}" type="datetimeFigureOut">
              <a:rPr lang="ru-UA" smtClean="0"/>
              <a:t>06/01/2022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9BC7D17-97BC-4B0E-B3BA-0DAEFC8C6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3B39917F-9AE7-4F06-9A7D-7B67C36A4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68EBB-E4DF-4EC1-8275-B1859758BB4E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279095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CDA138C4-F087-42EF-9806-90EC0D9026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48EDFEF8-42EC-4CFD-B670-FB13B22E1A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CB8A9AF1-8A0B-4E57-BF1D-DBF15E103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F41C-D75E-410B-9387-660BA1F35E7A}" type="datetimeFigureOut">
              <a:rPr lang="ru-UA" smtClean="0"/>
              <a:t>06/01/2022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B46C18DF-E4F6-4CAC-8316-44BDD75DB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0F91959B-A6E7-445A-BE89-58763CB2A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68EBB-E4DF-4EC1-8275-B1859758BB4E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72618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DFF9A3-18C1-4063-8AD9-6F3D4E397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2BF6A93-9575-407D-82F1-EC8756C0A0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C78D7AD8-5793-4D53-9879-1664B7803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F41C-D75E-410B-9387-660BA1F35E7A}" type="datetimeFigureOut">
              <a:rPr lang="ru-UA" smtClean="0"/>
              <a:t>06/01/2022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E3F3062-9994-487E-8A15-4A9D0B901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87B4B069-18AF-46D7-9ACE-5A870BBDC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68EBB-E4DF-4EC1-8275-B1859758BB4E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06813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EF8E52-BC2C-4370-9CCE-128A99756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84B993CA-32D3-469B-B18E-507A31D933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EE875F03-5DFB-4010-949E-201E66D2C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F41C-D75E-410B-9387-660BA1F35E7A}" type="datetimeFigureOut">
              <a:rPr lang="ru-UA" smtClean="0"/>
              <a:t>06/01/2022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889F031E-98A5-4DC4-AB11-28B1526A6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634FD9CB-41D2-4A52-92E9-F40766D3F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68EBB-E4DF-4EC1-8275-B1859758BB4E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361792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6B97CD-818F-47E6-AE9F-1F8C559DE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3F818A6-43B0-4CCC-AE31-16381F44AE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C11ADEF5-1D90-48CA-B0B0-CDA3A1ED79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B63E1D2B-FB77-42DB-A040-2E06CCB39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F41C-D75E-410B-9387-660BA1F35E7A}" type="datetimeFigureOut">
              <a:rPr lang="ru-UA" smtClean="0"/>
              <a:t>06/01/2022</a:t>
            </a:fld>
            <a:endParaRPr lang="ru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443FCA51-2499-41E4-B9B3-9248FDCC7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739F78A1-E6A2-4B59-822A-E59227743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68EBB-E4DF-4EC1-8275-B1859758BB4E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16914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EFE080-1E83-4514-9115-2187AEB24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30DA05AF-A61A-424D-AB63-D723DFDBEB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444F62BF-6804-45DB-AAE0-C6568B11B0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C393295A-5761-4A08-AB13-E899B17EF3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070204EF-BDEF-41F9-9726-12CE3D8A81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EF94A6BB-BA86-4F34-919F-4643273CA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F41C-D75E-410B-9387-660BA1F35E7A}" type="datetimeFigureOut">
              <a:rPr lang="ru-UA" smtClean="0"/>
              <a:t>06/01/2022</a:t>
            </a:fld>
            <a:endParaRPr lang="ru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0D27A87C-34C6-43CD-90EB-2895CF800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96FBE4D0-F8CF-481F-B255-7482792AE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68EBB-E4DF-4EC1-8275-B1859758BB4E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251875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61C45F-E513-4CA4-86AD-6D6235726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79944CF5-F135-4F88-9C93-59BA8A6B0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F41C-D75E-410B-9387-660BA1F35E7A}" type="datetimeFigureOut">
              <a:rPr lang="ru-UA" smtClean="0"/>
              <a:t>06/01/2022</a:t>
            </a:fld>
            <a:endParaRPr lang="ru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17718BBA-4704-4471-9084-A8AD57713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A40351A7-8CE6-46E4-99E2-43C206D89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68EBB-E4DF-4EC1-8275-B1859758BB4E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94408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948ACF8C-A494-4559-A921-C194CA8EC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F41C-D75E-410B-9387-660BA1F35E7A}" type="datetimeFigureOut">
              <a:rPr lang="ru-UA" smtClean="0"/>
              <a:t>06/01/2022</a:t>
            </a:fld>
            <a:endParaRPr lang="ru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F3C77C59-1105-48B5-89D7-A086D1E21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C7644232-D907-4D24-A770-829A01233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68EBB-E4DF-4EC1-8275-B1859758BB4E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23220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8DB344-BEA1-4B6F-A02B-44F26DA7E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DA98EB7-290F-4780-A93B-396D59BA1D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A5C668E2-433C-4DE5-898E-AB11CEEEF0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6941CE79-D23C-48A4-9412-37F210107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F41C-D75E-410B-9387-660BA1F35E7A}" type="datetimeFigureOut">
              <a:rPr lang="ru-UA" smtClean="0"/>
              <a:t>06/01/2022</a:t>
            </a:fld>
            <a:endParaRPr lang="ru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A441DB47-15D5-42F7-B8A2-BC485C2E7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88376A3F-D291-44DB-9752-7CEF02E8D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68EBB-E4DF-4EC1-8275-B1859758BB4E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77025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7B6F50-8538-41F6-83DF-C48EA3455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3F3F7F71-B0CD-4961-9772-1321ACC466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8F104159-1194-4DD6-9DDE-5EB49FA172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7FF3463D-7F38-4713-92BD-CB2DD2456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F41C-D75E-410B-9387-660BA1F35E7A}" type="datetimeFigureOut">
              <a:rPr lang="ru-UA" smtClean="0"/>
              <a:t>06/01/2022</a:t>
            </a:fld>
            <a:endParaRPr lang="ru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84059340-F4BD-4CCC-B973-BC252E267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876EF8C8-AE63-4951-A1AA-7C25D0103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68EBB-E4DF-4EC1-8275-B1859758BB4E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57204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D07F3F5F-A71A-4F26-A386-C4CA9847D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8D007980-9438-456F-98DC-42A270DF45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ADAA74B3-1304-4767-8E37-F73CEE4B45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AF41C-D75E-410B-9387-660BA1F35E7A}" type="datetimeFigureOut">
              <a:rPr lang="ru-UA" smtClean="0"/>
              <a:t>06/01/2022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3E394F9A-A2C1-4017-B42C-DC1B32B28C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E48B5913-36C7-4034-B1E4-175D2C3951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68EBB-E4DF-4EC1-8275-B1859758BB4E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3786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f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fif"/><Relationship Id="rId2" Type="http://schemas.openxmlformats.org/officeDocument/2006/relationships/image" Target="../media/image18.jf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fif"/><Relationship Id="rId2" Type="http://schemas.openxmlformats.org/officeDocument/2006/relationships/image" Target="../media/image14.jf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f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f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fif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f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fif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fif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f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fif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fif"/><Relationship Id="rId2" Type="http://schemas.openxmlformats.org/officeDocument/2006/relationships/image" Target="../media/image14.jf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fi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Зображення, що містить стріла&#10;&#10;Автоматично згенерований опис">
            <a:extLst>
              <a:ext uri="{FF2B5EF4-FFF2-40B4-BE49-F238E27FC236}">
                <a16:creationId xmlns:a16="http://schemas.microsoft.com/office/drawing/2014/main" id="{5651E64E-408C-4E5E-9CA2-F14FC85926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188"/>
            <a:ext cx="12192000" cy="6868188"/>
          </a:xfrm>
          <a:prstGeom prst="rect">
            <a:avLst/>
          </a:prstGeom>
        </p:spPr>
      </p:pic>
      <p:sp>
        <p:nvSpPr>
          <p:cNvPr id="4" name="Прямокутник 3">
            <a:extLst>
              <a:ext uri="{FF2B5EF4-FFF2-40B4-BE49-F238E27FC236}">
                <a16:creationId xmlns:a16="http://schemas.microsoft.com/office/drawing/2014/main" id="{AF57C747-D3CD-4063-AB26-AE80AE96F8AC}"/>
              </a:ext>
            </a:extLst>
          </p:cNvPr>
          <p:cNvSpPr/>
          <p:nvPr/>
        </p:nvSpPr>
        <p:spPr>
          <a:xfrm>
            <a:off x="2653927" y="2166057"/>
            <a:ext cx="7112242" cy="208543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eflate">
              <a:avLst/>
            </a:prstTxWarp>
            <a:spAutoFit/>
          </a:bodyPr>
          <a:lstStyle/>
          <a:p>
            <a:pPr algn="ctr"/>
            <a:r>
              <a:rPr lang="uk-UA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Чому людина </a:t>
            </a:r>
          </a:p>
          <a:p>
            <a:pPr algn="ctr"/>
            <a:r>
              <a:rPr lang="uk-UA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має працювати?</a:t>
            </a:r>
            <a:endParaRPr lang="uk-UA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CE383905-BF71-45BD-A897-1BD82240EF1C}"/>
              </a:ext>
            </a:extLst>
          </p:cNvPr>
          <p:cNvSpPr/>
          <p:nvPr/>
        </p:nvSpPr>
        <p:spPr>
          <a:xfrm>
            <a:off x="8015261" y="6332767"/>
            <a:ext cx="38312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Підготувала: Мирослава РАДКІВСЬКА</a:t>
            </a:r>
          </a:p>
        </p:txBody>
      </p:sp>
    </p:spTree>
    <p:extLst>
      <p:ext uri="{BB962C8B-B14F-4D97-AF65-F5344CB8AC3E}">
        <p14:creationId xmlns:p14="http://schemas.microsoft.com/office/powerpoint/2010/main" val="4251962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C017276-BC8C-4DF4-A67B-2E226ACC5D2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11750"/>
          <a:stretch/>
        </p:blipFill>
        <p:spPr>
          <a:xfrm>
            <a:off x="5162052" y="3272588"/>
            <a:ext cx="6105382" cy="3585411"/>
          </a:xfrm>
          <a:prstGeom prst="rect">
            <a:avLst/>
          </a:prstGeom>
        </p:spPr>
      </p:pic>
      <p:pic>
        <p:nvPicPr>
          <p:cNvPr id="3" name="Рисунок 2" descr="Зображення, що містить рослина, трава, поле&#10;&#10;Автоматично згенерований опис">
            <a:extLst>
              <a:ext uri="{FF2B5EF4-FFF2-40B4-BE49-F238E27FC236}">
                <a16:creationId xmlns:a16="http://schemas.microsoft.com/office/drawing/2014/main" id="{8187904F-48E1-4CE6-9349-CB2BD237C12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403" r="1" b="2528"/>
          <a:stretch/>
        </p:blipFill>
        <p:spPr>
          <a:xfrm>
            <a:off x="20" y="9"/>
            <a:ext cx="7279893" cy="3895335"/>
          </a:xfrm>
          <a:custGeom>
            <a:avLst/>
            <a:gdLst/>
            <a:ahLst/>
            <a:cxnLst/>
            <a:rect l="l" t="t" r="r" b="b"/>
            <a:pathLst>
              <a:path w="7279913" h="3895335">
                <a:moveTo>
                  <a:pt x="0" y="0"/>
                </a:moveTo>
                <a:lnTo>
                  <a:pt x="7279913" y="0"/>
                </a:lnTo>
                <a:lnTo>
                  <a:pt x="7279913" y="3116976"/>
                </a:lnTo>
                <a:lnTo>
                  <a:pt x="5011287" y="3116976"/>
                </a:lnTo>
                <a:lnTo>
                  <a:pt x="5011287" y="3895335"/>
                </a:lnTo>
                <a:lnTo>
                  <a:pt x="0" y="3895335"/>
                </a:lnTo>
                <a:close/>
              </a:path>
            </a:pathLst>
          </a:cu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73EDB3DA-AEF0-428A-A317-C42827E6C8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58302" y="0"/>
            <a:ext cx="3809132" cy="3116984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A06AD8B-0227-4FF6-AEB4-C66C5A5398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69422"/>
            <a:ext cx="5001186" cy="2788578"/>
          </a:xfrm>
          <a:prstGeom prst="rect">
            <a:avLst/>
          </a:prstGeom>
          <a:solidFill>
            <a:schemeClr val="bg2">
              <a:lumMod val="9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DFACEB2-7564-4FB9-B739-C2CE339BA3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23904" y="0"/>
            <a:ext cx="768096" cy="6858000"/>
          </a:xfrm>
          <a:prstGeom prst="rect">
            <a:avLst/>
          </a:prstGeom>
          <a:solidFill>
            <a:srgbClr val="5D6E73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42EF7A-9B7F-44D2-9CD4-EDCB81E4F863}"/>
              </a:ext>
            </a:extLst>
          </p:cNvPr>
          <p:cNvSpPr txBox="1"/>
          <p:nvPr/>
        </p:nvSpPr>
        <p:spPr>
          <a:xfrm>
            <a:off x="193817" y="177961"/>
            <a:ext cx="689229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 право гарантує стаття 43 Конституції України. Водночас </a:t>
            </a:r>
            <a:r>
              <a:rPr lang="uk-UA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праця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це </a:t>
            </a:r>
            <a:r>
              <a:rPr lang="uk-UA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язок</a:t>
            </a:r>
            <a:r>
              <a:rPr lang="uk-UA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кожної людини й </a:t>
            </a:r>
            <a:r>
              <a:rPr lang="uk-UA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необхідність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без якої не можна задовольнити ні власних, ані суспільних інтересів кожної особистості.</a:t>
            </a:r>
            <a:endParaRPr lang="ru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480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E8E8005-40C4-4BBC-A2F8-ED3F5D0986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81546"/>
          </a:xfrm>
          <a:prstGeom prst="rect">
            <a:avLst/>
          </a:prstGeom>
        </p:spPr>
      </p:pic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id="{27E3A732-A8FA-4D7D-86B7-64379FDDFDCB}"/>
              </a:ext>
            </a:extLst>
          </p:cNvPr>
          <p:cNvSpPr/>
          <p:nvPr/>
        </p:nvSpPr>
        <p:spPr>
          <a:xfrm>
            <a:off x="2005865" y="355143"/>
            <a:ext cx="390414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Розрізняють</a:t>
            </a:r>
          </a:p>
          <a:p>
            <a:pPr algn="ctr"/>
            <a:r>
              <a:rPr lang="uk-UA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працю:</a:t>
            </a:r>
            <a:endParaRPr lang="uk-UA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Прямокутник 5">
            <a:extLst>
              <a:ext uri="{FF2B5EF4-FFF2-40B4-BE49-F238E27FC236}">
                <a16:creationId xmlns:a16="http://schemas.microsoft.com/office/drawing/2014/main" id="{02D21AD7-10A1-4A4B-BFB2-B33EC068077C}"/>
              </a:ext>
            </a:extLst>
          </p:cNvPr>
          <p:cNvSpPr/>
          <p:nvPr/>
        </p:nvSpPr>
        <p:spPr>
          <a:xfrm>
            <a:off x="6207996" y="2298032"/>
            <a:ext cx="25474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фізичну</a:t>
            </a:r>
          </a:p>
        </p:txBody>
      </p:sp>
      <p:sp>
        <p:nvSpPr>
          <p:cNvPr id="7" name="Прямокутник 6">
            <a:extLst>
              <a:ext uri="{FF2B5EF4-FFF2-40B4-BE49-F238E27FC236}">
                <a16:creationId xmlns:a16="http://schemas.microsoft.com/office/drawing/2014/main" id="{DF2D5DE0-24CF-474F-8750-3220200CC165}"/>
              </a:ext>
            </a:extLst>
          </p:cNvPr>
          <p:cNvSpPr/>
          <p:nvPr/>
        </p:nvSpPr>
        <p:spPr>
          <a:xfrm>
            <a:off x="9247916" y="3560976"/>
            <a:ext cx="175092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Розу-</a:t>
            </a:r>
          </a:p>
          <a:p>
            <a:pPr algn="ctr"/>
            <a:r>
              <a:rPr lang="uk-UA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мову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2CD514A-3AF5-44F1-9179-ECDE1587B0AC}"/>
              </a:ext>
            </a:extLst>
          </p:cNvPr>
          <p:cNvSpPr txBox="1"/>
          <p:nvPr/>
        </p:nvSpPr>
        <p:spPr>
          <a:xfrm>
            <a:off x="9113706" y="5136440"/>
            <a:ext cx="27357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/>
              <a:t>(інтелектуальну)</a:t>
            </a:r>
            <a:endParaRPr lang="ru-UA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B435AB8-A28F-49F2-BF4A-0ADD1D1A8C8B}"/>
              </a:ext>
            </a:extLst>
          </p:cNvPr>
          <p:cNvSpPr txBox="1"/>
          <p:nvPr/>
        </p:nvSpPr>
        <p:spPr>
          <a:xfrm>
            <a:off x="2177592" y="2498103"/>
            <a:ext cx="283724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Хоча вони тісно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взаємопов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язані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й обидві важливі.</a:t>
            </a:r>
            <a:endParaRPr lang="ru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666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1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Зображення, що містить рослина, трава, поле&#10;&#10;Автоматично згенерований опис">
            <a:extLst>
              <a:ext uri="{FF2B5EF4-FFF2-40B4-BE49-F238E27FC236}">
                <a16:creationId xmlns:a16="http://schemas.microsoft.com/office/drawing/2014/main" id="{8187904F-48E1-4CE6-9349-CB2BD237C1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9831"/>
          </a:xfrm>
          <a:prstGeom prst="rect">
            <a:avLst/>
          </a:prstGeom>
        </p:spPr>
      </p:pic>
      <p:pic>
        <p:nvPicPr>
          <p:cNvPr id="4" name="Рисунок 3" descr="Зображення, що містить лікарняна палата, особа, пейзаж, кімната&#10;&#10;Автоматично згенерований опис">
            <a:extLst>
              <a:ext uri="{FF2B5EF4-FFF2-40B4-BE49-F238E27FC236}">
                <a16:creationId xmlns:a16="http://schemas.microsoft.com/office/drawing/2014/main" id="{E6135456-2DD1-4942-9184-E52694D177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7039" y="1375134"/>
            <a:ext cx="9359835" cy="524150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2147B1A-4B70-46CA-A237-5563997A562A}"/>
              </a:ext>
            </a:extLst>
          </p:cNvPr>
          <p:cNvSpPr txBox="1"/>
          <p:nvPr/>
        </p:nvSpPr>
        <p:spPr>
          <a:xfrm>
            <a:off x="5637178" y="2976664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UA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69E6351-F17F-478C-B8D0-BE9EA98D1B2E}"/>
              </a:ext>
            </a:extLst>
          </p:cNvPr>
          <p:cNvSpPr txBox="1"/>
          <p:nvPr/>
        </p:nvSpPr>
        <p:spPr>
          <a:xfrm>
            <a:off x="544748" y="359923"/>
            <a:ext cx="113424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Наприклад, праця лікарів-хірургів належить до розумової, але потрібно докласти чимало фізичних зусиль, щоб операція пройшла успішно. </a:t>
            </a:r>
            <a:endParaRPr lang="ru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8870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22F15A2D-2324-487D-A02A-BF46C5C58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17A7F34E-D418-47E2-9F86-2C45BBC31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Right Triangle 23">
            <a:extLst>
              <a:ext uri="{FF2B5EF4-FFF2-40B4-BE49-F238E27FC236}">
                <a16:creationId xmlns:a16="http://schemas.microsoft.com/office/drawing/2014/main" id="{2AEAFA59-923A-4F54-8B49-44C970BCC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Рисунок 2" descr="Зображення, що містить лялька&#10;&#10;Автоматично згенерований опис">
            <a:extLst>
              <a:ext uri="{FF2B5EF4-FFF2-40B4-BE49-F238E27FC236}">
                <a16:creationId xmlns:a16="http://schemas.microsoft.com/office/drawing/2014/main" id="{5243E3A8-C3C0-4791-8302-CA361DF70B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163" y="1183651"/>
            <a:ext cx="7746709" cy="444912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8390FE9-7107-46C1-9CFE-4828B02796F6}"/>
              </a:ext>
            </a:extLst>
          </p:cNvPr>
          <p:cNvSpPr txBox="1"/>
          <p:nvPr/>
        </p:nvSpPr>
        <p:spPr>
          <a:xfrm>
            <a:off x="7203989" y="864973"/>
            <a:ext cx="389237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Якщо людина в процесі роботи застосовує хист, уяву та здібності, то її працю називають творчою.</a:t>
            </a:r>
            <a:endParaRPr lang="ru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1844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Зображення, що містить іграшка, лялька, картинка, векторна графіка&#10;&#10;Автоматично згенерований опис">
            <a:extLst>
              <a:ext uri="{FF2B5EF4-FFF2-40B4-BE49-F238E27FC236}">
                <a16:creationId xmlns:a16="http://schemas.microsoft.com/office/drawing/2014/main" id="{D97D3DA6-D851-4521-8E49-F044B4F182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522" y="81740"/>
            <a:ext cx="10407737" cy="6776260"/>
          </a:xfrm>
          <a:prstGeom prst="rect">
            <a:avLst/>
          </a:prstGeom>
        </p:spPr>
      </p:pic>
      <p:sp>
        <p:nvSpPr>
          <p:cNvPr id="4" name="Прямокутник 3">
            <a:extLst>
              <a:ext uri="{FF2B5EF4-FFF2-40B4-BE49-F238E27FC236}">
                <a16:creationId xmlns:a16="http://schemas.microsoft.com/office/drawing/2014/main" id="{6F2F91D4-86B5-4D71-BE1E-8ED4D9F741A8}"/>
              </a:ext>
            </a:extLst>
          </p:cNvPr>
          <p:cNvSpPr/>
          <p:nvPr/>
        </p:nvSpPr>
        <p:spPr>
          <a:xfrm>
            <a:off x="3788872" y="0"/>
            <a:ext cx="369043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Вивчаємо й</a:t>
            </a:r>
            <a:endParaRPr lang="uk-UA" sz="5400" b="1" dirty="0">
              <a:ln w="12700" cmpd="sng">
                <a:solidFill>
                  <a:schemeClr val="accent4"/>
                </a:solidFill>
                <a:prstDash val="solid"/>
              </a:ln>
              <a:solidFill>
                <a:srgbClr val="C00000"/>
              </a:solidFill>
            </a:endParaRPr>
          </a:p>
          <a:p>
            <a:pPr algn="ctr"/>
            <a:r>
              <a:rPr lang="uk-UA" sz="54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розуміємо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9DED58-9234-450D-8876-65BA7CD511C5}"/>
              </a:ext>
            </a:extLst>
          </p:cNvPr>
          <p:cNvSpPr txBox="1"/>
          <p:nvPr/>
        </p:nvSpPr>
        <p:spPr>
          <a:xfrm>
            <a:off x="2762054" y="2705493"/>
            <a:ext cx="629710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Праця 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діяльність людини, у процесі якої вона докладає вольові зусилля для досягнення мети. Будь – яку роботу можна виконувати творчо. Цінуй і поважай працю своїх батьків та інших людей.</a:t>
            </a:r>
            <a:endParaRPr lang="ru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0126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692A54E-2647-49FD-A84B-2AF2792ED4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324946" cy="6923662"/>
          </a:xfrm>
          <a:prstGeom prst="rect">
            <a:avLst/>
          </a:prstGeom>
        </p:spPr>
      </p:pic>
      <p:sp>
        <p:nvSpPr>
          <p:cNvPr id="4" name="Прямокутник 3">
            <a:extLst>
              <a:ext uri="{FF2B5EF4-FFF2-40B4-BE49-F238E27FC236}">
                <a16:creationId xmlns:a16="http://schemas.microsoft.com/office/drawing/2014/main" id="{2F8CFCB5-1C7B-4810-8E17-08824D255888}"/>
              </a:ext>
            </a:extLst>
          </p:cNvPr>
          <p:cNvSpPr/>
          <p:nvPr/>
        </p:nvSpPr>
        <p:spPr>
          <a:xfrm>
            <a:off x="4780992" y="525793"/>
            <a:ext cx="26300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Досліди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3FCEC2-F623-422E-9F6A-CCAB464782EC}"/>
              </a:ext>
            </a:extLst>
          </p:cNvPr>
          <p:cNvSpPr txBox="1"/>
          <p:nvPr/>
        </p:nvSpPr>
        <p:spPr>
          <a:xfrm>
            <a:off x="2884602" y="1932495"/>
            <a:ext cx="7315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який час доби ти маєш найвищу працездатність, а коли працездатність – найнижча. Що впливає на твою працездатність?</a:t>
            </a:r>
            <a:endParaRPr lang="ru-UA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5128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2F15A2D-2324-487D-A02A-BF46C5C58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7A7F34E-D418-47E2-9F86-2C45BBC31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2AEAFA59-923A-4F54-8B49-44C970BCC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Рисунок 2" descr="Зображення, що містить текст, біла дошка&#10;&#10;Автоматично згенерований опис">
            <a:extLst>
              <a:ext uri="{FF2B5EF4-FFF2-40B4-BE49-F238E27FC236}">
                <a16:creationId xmlns:a16="http://schemas.microsoft.com/office/drawing/2014/main" id="{6D558221-087E-4F56-B68D-BA4AAD50BC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163" y="1231880"/>
            <a:ext cx="7746709" cy="4352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872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5A97EC2-057F-42C3-A885-25A84C1020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6241"/>
            <a:ext cx="12192000" cy="8278238"/>
          </a:xfrm>
          <a:prstGeom prst="rect">
            <a:avLst/>
          </a:prstGeom>
        </p:spPr>
      </p:pic>
      <p:sp>
        <p:nvSpPr>
          <p:cNvPr id="4" name="Бульбашка думок: хмарка 3">
            <a:extLst>
              <a:ext uri="{FF2B5EF4-FFF2-40B4-BE49-F238E27FC236}">
                <a16:creationId xmlns:a16="http://schemas.microsoft.com/office/drawing/2014/main" id="{03D39E50-02DF-4305-8119-445DEDB0F233}"/>
              </a:ext>
            </a:extLst>
          </p:cNvPr>
          <p:cNvSpPr/>
          <p:nvPr/>
        </p:nvSpPr>
        <p:spPr>
          <a:xfrm rot="20812300">
            <a:off x="579025" y="2786766"/>
            <a:ext cx="3677055" cy="3247155"/>
          </a:xfrm>
          <a:prstGeom prst="cloudCallout">
            <a:avLst>
              <a:gd name="adj1" fmla="val 138294"/>
              <a:gd name="adj2" fmla="val -2246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3B46FD-03FC-4BEA-8F3C-8FD5EC2D1E3A}"/>
              </a:ext>
            </a:extLst>
          </p:cNvPr>
          <p:cNvSpPr txBox="1"/>
          <p:nvPr/>
        </p:nvSpPr>
        <p:spPr>
          <a:xfrm>
            <a:off x="2144134" y="4092878"/>
            <a:ext cx="26300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Привіт друзі!</a:t>
            </a:r>
          </a:p>
          <a:p>
            <a:pPr algn="ctr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яка зараз пора року?</a:t>
            </a:r>
            <a:endParaRPr lang="ru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865F24-2803-4726-A528-5FC56A48FC57}"/>
              </a:ext>
            </a:extLst>
          </p:cNvPr>
          <p:cNvSpPr txBox="1"/>
          <p:nvPr/>
        </p:nvSpPr>
        <p:spPr>
          <a:xfrm>
            <a:off x="2074444" y="3381105"/>
            <a:ext cx="23378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Який місяць?</a:t>
            </a:r>
            <a:endParaRPr lang="ru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9ACC7B-C400-49CC-9E7C-0F5EF92AB7E5}"/>
              </a:ext>
            </a:extLst>
          </p:cNvPr>
          <p:cNvSpPr txBox="1"/>
          <p:nvPr/>
        </p:nvSpPr>
        <p:spPr>
          <a:xfrm>
            <a:off x="258309" y="4424623"/>
            <a:ext cx="21964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Яке сьогодні число?</a:t>
            </a:r>
            <a:endParaRPr lang="ru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75AA762-B1CA-48FC-B5D6-9E5D056E19A7}"/>
              </a:ext>
            </a:extLst>
          </p:cNvPr>
          <p:cNvSpPr txBox="1"/>
          <p:nvPr/>
        </p:nvSpPr>
        <p:spPr>
          <a:xfrm>
            <a:off x="258309" y="3340358"/>
            <a:ext cx="20833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Яким було вранці небо?</a:t>
            </a:r>
            <a:endParaRPr lang="ru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1A18428-B98E-4D18-8C09-212207C0CCD9}"/>
              </a:ext>
            </a:extLst>
          </p:cNvPr>
          <p:cNvSpPr txBox="1"/>
          <p:nvPr/>
        </p:nvSpPr>
        <p:spPr>
          <a:xfrm>
            <a:off x="2267146" y="2140029"/>
            <a:ext cx="20833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Що на рахунок опадів?</a:t>
            </a:r>
            <a:endParaRPr lang="ru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355A597-D7C1-40E2-90F1-A463E5C0391D}"/>
              </a:ext>
            </a:extLst>
          </p:cNvPr>
          <p:cNvSpPr txBox="1"/>
          <p:nvPr/>
        </p:nvSpPr>
        <p:spPr>
          <a:xfrm>
            <a:off x="452391" y="2140030"/>
            <a:ext cx="20644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Кому відома температура повітря?</a:t>
            </a:r>
            <a:endParaRPr lang="ru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91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allAtOnce"/>
      <p:bldP spid="7" grpId="0" build="allAtOnce"/>
      <p:bldP spid="8" grpId="0" build="allAtOnce"/>
      <p:bldP spid="9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96882" y="280374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DB19B311-3090-4DDF-9F9A-C5E0271F9CA6}"/>
              </a:ext>
            </a:extLst>
          </p:cNvPr>
          <p:cNvSpPr/>
          <p:nvPr/>
        </p:nvSpPr>
        <p:spPr>
          <a:xfrm>
            <a:off x="546351" y="433545"/>
            <a:ext cx="11139854" cy="930447"/>
          </a:xfrm>
          <a:prstGeom prst="rect">
            <a:avLst/>
          </a:prstGeom>
        </p:spPr>
        <p:txBody>
          <a:bodyPr vert="horz" lIns="91440" tIns="45720" rIns="91440" bIns="45720" rtlCol="0" anchor="b">
            <a:prstTxWarp prst="textCurveDown">
              <a:avLst/>
            </a:prstTxWarp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 b="1" cap="none" spc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+mj-lt"/>
                <a:ea typeface="+mj-ea"/>
                <a:cs typeface="+mj-cs"/>
              </a:rPr>
              <a:t>Пригадай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30078" y="1522292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Рисунок 3" descr="Зображення, що містить текст, картинка&#10;&#10;Автоматично згенерований опис">
            <a:extLst>
              <a:ext uri="{FF2B5EF4-FFF2-40B4-BE49-F238E27FC236}">
                <a16:creationId xmlns:a16="http://schemas.microsoft.com/office/drawing/2014/main" id="{E60F84EB-2A7E-4BFA-95FA-5006EF34D0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488" y="2426818"/>
            <a:ext cx="4448074" cy="3997637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B146403-F3D6-484B-B2ED-97F9565D03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16278" y="2596836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Рисунок 5" descr="Зображення, що містить текст&#10;&#10;Автоматично згенерований опис">
            <a:extLst>
              <a:ext uri="{FF2B5EF4-FFF2-40B4-BE49-F238E27FC236}">
                <a16:creationId xmlns:a16="http://schemas.microsoft.com/office/drawing/2014/main" id="{6535F580-368E-49B9-AFDA-7525C4F7D8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8967" y="2426818"/>
            <a:ext cx="4528129" cy="399763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7D25C85-4128-4EC0-BF3D-7B8817408CF1}"/>
              </a:ext>
            </a:extLst>
          </p:cNvPr>
          <p:cNvSpPr txBox="1"/>
          <p:nvPr/>
        </p:nvSpPr>
        <p:spPr>
          <a:xfrm>
            <a:off x="3171217" y="1570613"/>
            <a:ext cx="60992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 професії людей тобі подобаються?</a:t>
            </a:r>
            <a:endParaRPr lang="ru-UA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970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610449-4F55-463D-9101-3B837E212258}"/>
              </a:ext>
            </a:extLst>
          </p:cNvPr>
          <p:cNvSpPr txBox="1"/>
          <p:nvPr/>
        </p:nvSpPr>
        <p:spPr>
          <a:xfrm>
            <a:off x="216816" y="2074363"/>
            <a:ext cx="3175618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b="1" kern="1200" dirty="0" err="1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Роздивіться</a:t>
            </a:r>
            <a:r>
              <a:rPr lang="en-US" sz="2000" b="1" kern="1200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символи</a:t>
            </a:r>
            <a:r>
              <a:rPr lang="en-US" sz="2000" b="1" kern="1200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</a:t>
            </a:r>
            <a:r>
              <a:rPr lang="en-US" sz="2000" b="1" kern="1200" dirty="0" err="1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що</a:t>
            </a:r>
            <a:r>
              <a:rPr lang="en-US" sz="2000" b="1" kern="1200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характерезують</a:t>
            </a:r>
            <a:r>
              <a:rPr lang="en-US" sz="2000" b="1" kern="1200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різні</a:t>
            </a:r>
            <a:r>
              <a:rPr lang="en-US" sz="2000" b="1" kern="1200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види</a:t>
            </a:r>
            <a:r>
              <a:rPr lang="en-US" sz="2000" b="1" kern="1200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діяльності</a:t>
            </a:r>
            <a:r>
              <a:rPr lang="en-US" sz="2000" b="1" kern="1200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людей</a:t>
            </a:r>
            <a:r>
              <a:rPr lang="en-US" sz="2000" b="1" kern="1200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lang="en-US" sz="2000" b="1" kern="1200" dirty="0" err="1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Назвіть</a:t>
            </a:r>
            <a:r>
              <a:rPr lang="en-US" sz="2000" b="1" kern="1200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можливі</a:t>
            </a:r>
            <a:r>
              <a:rPr lang="en-US" sz="2000" b="1" kern="1200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професії</a:t>
            </a:r>
            <a:r>
              <a:rPr lang="en-US" sz="2000" b="1" kern="1200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зображених</a:t>
            </a:r>
            <a:r>
              <a:rPr lang="en-US" sz="2000" b="1" kern="1200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людей</a:t>
            </a:r>
            <a:r>
              <a:rPr lang="en-US" sz="2000" b="1" kern="1200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" name="Рисунок 2" descr="Зображення, що містить безхребетні, кишковопорожнинні, медуза, хмара&#10;&#10;Автоматично згенерований опис">
            <a:extLst>
              <a:ext uri="{FF2B5EF4-FFF2-40B4-BE49-F238E27FC236}">
                <a16:creationId xmlns:a16="http://schemas.microsoft.com/office/drawing/2014/main" id="{875DBBB1-FA71-40D7-8B5A-79B9B43ACD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3431" y="612843"/>
            <a:ext cx="7639292" cy="5722096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2F5F9E6-04B2-4D0A-AD4C-476B75579C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7003" y="0"/>
            <a:ext cx="3744997" cy="4676588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E3065D50-222E-4D2B-8BC3-C110455730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3431" y="2028208"/>
            <a:ext cx="3243364" cy="4829792"/>
          </a:xfrm>
          <a:prstGeom prst="rect">
            <a:avLst/>
          </a:prstGeom>
        </p:spPr>
      </p:pic>
      <p:sp>
        <p:nvSpPr>
          <p:cNvPr id="13" name="Прямокутник 12">
            <a:extLst>
              <a:ext uri="{FF2B5EF4-FFF2-40B4-BE49-F238E27FC236}">
                <a16:creationId xmlns:a16="http://schemas.microsoft.com/office/drawing/2014/main" id="{3BD4BB27-28D2-4AE0-BF36-14D3EA92823E}"/>
              </a:ext>
            </a:extLst>
          </p:cNvPr>
          <p:cNvSpPr/>
          <p:nvPr/>
        </p:nvSpPr>
        <p:spPr>
          <a:xfrm>
            <a:off x="7318857" y="4628601"/>
            <a:ext cx="359143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« людина –</a:t>
            </a:r>
          </a:p>
          <a:p>
            <a:pPr algn="ctr"/>
            <a:r>
              <a:rPr lang="uk-UA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людина»</a:t>
            </a:r>
            <a:endParaRPr lang="uk-UA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79938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610449-4F55-463D-9101-3B837E212258}"/>
              </a:ext>
            </a:extLst>
          </p:cNvPr>
          <p:cNvSpPr txBox="1"/>
          <p:nvPr/>
        </p:nvSpPr>
        <p:spPr>
          <a:xfrm>
            <a:off x="216816" y="2074363"/>
            <a:ext cx="3175618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b="1" kern="1200" dirty="0" err="1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Роздивіться</a:t>
            </a:r>
            <a:r>
              <a:rPr lang="en-US" sz="2000" b="1" kern="1200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символи</a:t>
            </a:r>
            <a:r>
              <a:rPr lang="en-US" sz="2000" b="1" kern="1200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</a:t>
            </a:r>
            <a:r>
              <a:rPr lang="en-US" sz="2000" b="1" kern="1200" dirty="0" err="1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що</a:t>
            </a:r>
            <a:r>
              <a:rPr lang="en-US" sz="2000" b="1" kern="1200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характерезують</a:t>
            </a:r>
            <a:r>
              <a:rPr lang="en-US" sz="2000" b="1" kern="1200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різні</a:t>
            </a:r>
            <a:r>
              <a:rPr lang="en-US" sz="2000" b="1" kern="1200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види</a:t>
            </a:r>
            <a:r>
              <a:rPr lang="en-US" sz="2000" b="1" kern="1200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діяльності</a:t>
            </a:r>
            <a:r>
              <a:rPr lang="en-US" sz="2000" b="1" kern="1200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людей</a:t>
            </a:r>
            <a:r>
              <a:rPr lang="en-US" sz="2000" b="1" kern="1200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lang="en-US" sz="2000" b="1" kern="1200" dirty="0" err="1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Назвіть</a:t>
            </a:r>
            <a:r>
              <a:rPr lang="en-US" sz="2000" b="1" kern="1200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можливі</a:t>
            </a:r>
            <a:r>
              <a:rPr lang="en-US" sz="2000" b="1" kern="1200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професії</a:t>
            </a:r>
            <a:r>
              <a:rPr lang="en-US" sz="2000" b="1" kern="1200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зображених</a:t>
            </a:r>
            <a:r>
              <a:rPr lang="en-US" sz="2000" b="1" kern="1200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людей</a:t>
            </a:r>
            <a:r>
              <a:rPr lang="en-US" sz="2000" b="1" kern="1200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" name="Рисунок 2" descr="Зображення, що містить безхребетні, кишковопорожнинні, медуза, хмара&#10;&#10;Автоматично згенерований опис">
            <a:extLst>
              <a:ext uri="{FF2B5EF4-FFF2-40B4-BE49-F238E27FC236}">
                <a16:creationId xmlns:a16="http://schemas.microsoft.com/office/drawing/2014/main" id="{875DBBB1-FA71-40D7-8B5A-79B9B43ACD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1139" y="961812"/>
            <a:ext cx="6583121" cy="4930987"/>
          </a:xfrm>
          <a:prstGeom prst="rect">
            <a:avLst/>
          </a:prstGeom>
        </p:spPr>
      </p:pic>
      <p:pic>
        <p:nvPicPr>
          <p:cNvPr id="5" name="Рисунок 4" descr="Зображення, що містить автомобіль, помаранчевий&#10;&#10;Автоматично згенерований опис">
            <a:extLst>
              <a:ext uri="{FF2B5EF4-FFF2-40B4-BE49-F238E27FC236}">
                <a16:creationId xmlns:a16="http://schemas.microsoft.com/office/drawing/2014/main" id="{1CC16AB6-8C6F-4B1E-B894-AEB01428FE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1115" y="65444"/>
            <a:ext cx="4730885" cy="2583312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5432480-47CA-4045-8F66-29C3F1A71D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5331" y="1752387"/>
            <a:ext cx="4262483" cy="5086563"/>
          </a:xfrm>
          <a:prstGeom prst="rect">
            <a:avLst/>
          </a:prstGeom>
        </p:spPr>
      </p:pic>
      <p:sp>
        <p:nvSpPr>
          <p:cNvPr id="8" name="Прямокутник 7">
            <a:extLst>
              <a:ext uri="{FF2B5EF4-FFF2-40B4-BE49-F238E27FC236}">
                <a16:creationId xmlns:a16="http://schemas.microsoft.com/office/drawing/2014/main" id="{D91FB759-6EA7-419F-8678-8420BF5332CB}"/>
              </a:ext>
            </a:extLst>
          </p:cNvPr>
          <p:cNvSpPr/>
          <p:nvPr/>
        </p:nvSpPr>
        <p:spPr>
          <a:xfrm>
            <a:off x="7800711" y="3332082"/>
            <a:ext cx="343433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«людина –</a:t>
            </a:r>
          </a:p>
          <a:p>
            <a:pPr algn="ctr"/>
            <a:r>
              <a:rPr lang="uk-UA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техніка</a:t>
            </a:r>
            <a:r>
              <a:rPr lang="uk-UA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1372118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610449-4F55-463D-9101-3B837E212258}"/>
              </a:ext>
            </a:extLst>
          </p:cNvPr>
          <p:cNvSpPr txBox="1"/>
          <p:nvPr/>
        </p:nvSpPr>
        <p:spPr>
          <a:xfrm>
            <a:off x="216816" y="2074363"/>
            <a:ext cx="3175618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b="1" kern="1200" dirty="0" err="1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Роздивіться</a:t>
            </a:r>
            <a:r>
              <a:rPr lang="en-US" sz="2000" b="1" kern="1200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символи</a:t>
            </a:r>
            <a:r>
              <a:rPr lang="en-US" sz="2000" b="1" kern="1200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</a:t>
            </a:r>
            <a:r>
              <a:rPr lang="en-US" sz="2000" b="1" kern="1200" dirty="0" err="1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що</a:t>
            </a:r>
            <a:r>
              <a:rPr lang="en-US" sz="2000" b="1" kern="1200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характерезують</a:t>
            </a:r>
            <a:r>
              <a:rPr lang="en-US" sz="2000" b="1" kern="1200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різні</a:t>
            </a:r>
            <a:r>
              <a:rPr lang="en-US" sz="2000" b="1" kern="1200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види</a:t>
            </a:r>
            <a:r>
              <a:rPr lang="en-US" sz="2000" b="1" kern="1200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діяльності</a:t>
            </a:r>
            <a:r>
              <a:rPr lang="en-US" sz="2000" b="1" kern="1200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людей</a:t>
            </a:r>
            <a:r>
              <a:rPr lang="en-US" sz="2000" b="1" kern="1200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lang="en-US" sz="2000" b="1" kern="1200" dirty="0" err="1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Назвіть</a:t>
            </a:r>
            <a:r>
              <a:rPr lang="en-US" sz="2000" b="1" kern="1200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можливі</a:t>
            </a:r>
            <a:r>
              <a:rPr lang="en-US" sz="2000" b="1" kern="1200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професії</a:t>
            </a:r>
            <a:r>
              <a:rPr lang="en-US" sz="2000" b="1" kern="1200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зображених</a:t>
            </a:r>
            <a:r>
              <a:rPr lang="en-US" sz="2000" b="1" kern="1200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людей</a:t>
            </a:r>
            <a:r>
              <a:rPr lang="en-US" sz="2000" b="1" kern="1200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" name="Рисунок 2" descr="Зображення, що містить безхребетні, кишковопорожнинні, медуза, хмара&#10;&#10;Автоматично згенерований опис">
            <a:extLst>
              <a:ext uri="{FF2B5EF4-FFF2-40B4-BE49-F238E27FC236}">
                <a16:creationId xmlns:a16="http://schemas.microsoft.com/office/drawing/2014/main" id="{875DBBB1-FA71-40D7-8B5A-79B9B43ACD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1139" y="961812"/>
            <a:ext cx="6583121" cy="4930987"/>
          </a:xfrm>
          <a:prstGeom prst="rect">
            <a:avLst/>
          </a:prstGeom>
        </p:spPr>
      </p:pic>
      <p:pic>
        <p:nvPicPr>
          <p:cNvPr id="5" name="Рисунок 4" descr="Зображення, що містить текст&#10;&#10;Автоматично згенерований опис">
            <a:extLst>
              <a:ext uri="{FF2B5EF4-FFF2-40B4-BE49-F238E27FC236}">
                <a16:creationId xmlns:a16="http://schemas.microsoft.com/office/drawing/2014/main" id="{1942DFCF-FFBF-4879-A78A-D6D0187E2D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2300" y="1838892"/>
            <a:ext cx="4805666" cy="4913902"/>
          </a:xfrm>
          <a:prstGeom prst="rect">
            <a:avLst/>
          </a:prstGeom>
        </p:spPr>
      </p:pic>
      <p:pic>
        <p:nvPicPr>
          <p:cNvPr id="7" name="Рисунок 6" descr="Зображення, що містить рослина&#10;&#10;Автоматично згенерований опис">
            <a:extLst>
              <a:ext uri="{FF2B5EF4-FFF2-40B4-BE49-F238E27FC236}">
                <a16:creationId xmlns:a16="http://schemas.microsoft.com/office/drawing/2014/main" id="{495692AC-1E24-4B1C-8BD6-1E6A393DB9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0975" y="0"/>
            <a:ext cx="4401025" cy="2698886"/>
          </a:xfrm>
          <a:prstGeom prst="rect">
            <a:avLst/>
          </a:prstGeom>
        </p:spPr>
      </p:pic>
      <p:sp>
        <p:nvSpPr>
          <p:cNvPr id="8" name="Прямокутник 7">
            <a:extLst>
              <a:ext uri="{FF2B5EF4-FFF2-40B4-BE49-F238E27FC236}">
                <a16:creationId xmlns:a16="http://schemas.microsoft.com/office/drawing/2014/main" id="{6C66521A-C3DB-4440-9CA4-5B0C9490349E}"/>
              </a:ext>
            </a:extLst>
          </p:cNvPr>
          <p:cNvSpPr/>
          <p:nvPr/>
        </p:nvSpPr>
        <p:spPr>
          <a:xfrm>
            <a:off x="8413936" y="3203005"/>
            <a:ext cx="314419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«людина-</a:t>
            </a:r>
          </a:p>
          <a:p>
            <a:pPr algn="ctr"/>
            <a:r>
              <a:rPr lang="uk-UA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природа</a:t>
            </a:r>
            <a:r>
              <a:rPr lang="uk-UA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4163172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610449-4F55-463D-9101-3B837E212258}"/>
              </a:ext>
            </a:extLst>
          </p:cNvPr>
          <p:cNvSpPr txBox="1"/>
          <p:nvPr/>
        </p:nvSpPr>
        <p:spPr>
          <a:xfrm>
            <a:off x="216816" y="2074363"/>
            <a:ext cx="3175618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b="1" kern="1200" dirty="0" err="1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Роздивіться</a:t>
            </a:r>
            <a:r>
              <a:rPr lang="en-US" sz="2000" b="1" kern="1200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символи</a:t>
            </a:r>
            <a:r>
              <a:rPr lang="en-US" sz="2000" b="1" kern="1200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</a:t>
            </a:r>
            <a:r>
              <a:rPr lang="en-US" sz="2000" b="1" kern="1200" dirty="0" err="1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що</a:t>
            </a:r>
            <a:r>
              <a:rPr lang="en-US" sz="2000" b="1" kern="1200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характерезують</a:t>
            </a:r>
            <a:r>
              <a:rPr lang="en-US" sz="2000" b="1" kern="1200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різні</a:t>
            </a:r>
            <a:r>
              <a:rPr lang="en-US" sz="2000" b="1" kern="1200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види</a:t>
            </a:r>
            <a:r>
              <a:rPr lang="en-US" sz="2000" b="1" kern="1200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діяльності</a:t>
            </a:r>
            <a:r>
              <a:rPr lang="en-US" sz="2000" b="1" kern="1200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людей</a:t>
            </a:r>
            <a:r>
              <a:rPr lang="en-US" sz="2000" b="1" kern="1200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lang="en-US" sz="2000" b="1" kern="1200" dirty="0" err="1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Назвіть</a:t>
            </a:r>
            <a:r>
              <a:rPr lang="en-US" sz="2000" b="1" kern="1200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можливі</a:t>
            </a:r>
            <a:r>
              <a:rPr lang="en-US" sz="2000" b="1" kern="1200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професії</a:t>
            </a:r>
            <a:r>
              <a:rPr lang="en-US" sz="2000" b="1" kern="1200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зображених</a:t>
            </a:r>
            <a:r>
              <a:rPr lang="en-US" sz="2000" b="1" kern="1200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людей</a:t>
            </a:r>
            <a:r>
              <a:rPr lang="en-US" sz="2000" b="1" kern="1200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" name="Рисунок 2" descr="Зображення, що містить безхребетні, кишковопорожнинні, медуза, хмара&#10;&#10;Автоматично згенерований опис">
            <a:extLst>
              <a:ext uri="{FF2B5EF4-FFF2-40B4-BE49-F238E27FC236}">
                <a16:creationId xmlns:a16="http://schemas.microsoft.com/office/drawing/2014/main" id="{875DBBB1-FA71-40D7-8B5A-79B9B43ACD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1139" y="961812"/>
            <a:ext cx="6583121" cy="4930987"/>
          </a:xfrm>
          <a:prstGeom prst="rect">
            <a:avLst/>
          </a:prstGeom>
        </p:spPr>
      </p:pic>
      <p:pic>
        <p:nvPicPr>
          <p:cNvPr id="5" name="Рисунок 4" descr="Зображення, що містить іграшка, картинка, лялька&#10;&#10;Автоматично згенерований опис">
            <a:extLst>
              <a:ext uri="{FF2B5EF4-FFF2-40B4-BE49-F238E27FC236}">
                <a16:creationId xmlns:a16="http://schemas.microsoft.com/office/drawing/2014/main" id="{E9CDA4DA-1FDC-4846-8C77-880E90C064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9250" y="1837267"/>
            <a:ext cx="4805176" cy="480517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AE237FA-CF11-48D1-BF16-B7683933A2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5414" y="-128845"/>
            <a:ext cx="3740184" cy="3740184"/>
          </a:xfrm>
          <a:prstGeom prst="rect">
            <a:avLst/>
          </a:prstGeom>
        </p:spPr>
      </p:pic>
      <p:sp>
        <p:nvSpPr>
          <p:cNvPr id="8" name="Прямокутник 7">
            <a:extLst>
              <a:ext uri="{FF2B5EF4-FFF2-40B4-BE49-F238E27FC236}">
                <a16:creationId xmlns:a16="http://schemas.microsoft.com/office/drawing/2014/main" id="{FAE1A27C-E826-4819-B95B-127949B83541}"/>
              </a:ext>
            </a:extLst>
          </p:cNvPr>
          <p:cNvSpPr/>
          <p:nvPr/>
        </p:nvSpPr>
        <p:spPr>
          <a:xfrm>
            <a:off x="7632699" y="3874906"/>
            <a:ext cx="370345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«людина-</a:t>
            </a:r>
          </a:p>
          <a:p>
            <a:pPr algn="ctr"/>
            <a:r>
              <a:rPr lang="uk-UA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мистецтво</a:t>
            </a:r>
            <a:r>
              <a:rPr lang="uk-UA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4160048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Зображення, що містить рослина, трава, поле&#10;&#10;Автоматично згенерований опис">
            <a:extLst>
              <a:ext uri="{FF2B5EF4-FFF2-40B4-BE49-F238E27FC236}">
                <a16:creationId xmlns:a16="http://schemas.microsoft.com/office/drawing/2014/main" id="{8187904F-48E1-4CE6-9349-CB2BD237C1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983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62D8770-B702-4251-9F34-5EA99487E1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750998"/>
            <a:ext cx="5400577" cy="3024323"/>
          </a:xfrm>
          <a:prstGeom prst="rect">
            <a:avLst/>
          </a:prstGeom>
        </p:spPr>
      </p:pic>
      <p:pic>
        <p:nvPicPr>
          <p:cNvPr id="7" name="Рисунок 6" descr="Зображення, що містить трава, надворі, дерево, поле&#10;&#10;Автоматично згенерований опис">
            <a:extLst>
              <a:ext uri="{FF2B5EF4-FFF2-40B4-BE49-F238E27FC236}">
                <a16:creationId xmlns:a16="http://schemas.microsoft.com/office/drawing/2014/main" id="{C7E051AE-F1E6-4356-96EC-B42AF261EE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085" y="1524069"/>
            <a:ext cx="4958259" cy="3478182"/>
          </a:xfrm>
          <a:prstGeom prst="rect">
            <a:avLst/>
          </a:prstGeom>
        </p:spPr>
      </p:pic>
      <p:sp>
        <p:nvSpPr>
          <p:cNvPr id="8" name="Прямокутник 7">
            <a:extLst>
              <a:ext uri="{FF2B5EF4-FFF2-40B4-BE49-F238E27FC236}">
                <a16:creationId xmlns:a16="http://schemas.microsoft.com/office/drawing/2014/main" id="{10647DB5-DB29-42CE-9C81-3729531FD1FD}"/>
              </a:ext>
            </a:extLst>
          </p:cNvPr>
          <p:cNvSpPr/>
          <p:nvPr/>
        </p:nvSpPr>
        <p:spPr>
          <a:xfrm>
            <a:off x="1266312" y="139294"/>
            <a:ext cx="9659376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eflate">
              <a:avLst/>
            </a:prstTxWarp>
            <a:spAutoFit/>
          </a:bodyPr>
          <a:lstStyle/>
          <a:p>
            <a:pPr algn="ctr"/>
            <a:r>
              <a:rPr lang="uk-UA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Що відрізняє людей від тварин?</a:t>
            </a:r>
          </a:p>
        </p:txBody>
      </p:sp>
      <p:sp>
        <p:nvSpPr>
          <p:cNvPr id="9" name="Прямокутник 8">
            <a:extLst>
              <a:ext uri="{FF2B5EF4-FFF2-40B4-BE49-F238E27FC236}">
                <a16:creationId xmlns:a16="http://schemas.microsoft.com/office/drawing/2014/main" id="{8F52C365-34DC-49D6-9887-0C461EBBAF8B}"/>
              </a:ext>
            </a:extLst>
          </p:cNvPr>
          <p:cNvSpPr/>
          <p:nvPr/>
        </p:nvSpPr>
        <p:spPr>
          <a:xfrm>
            <a:off x="847673" y="4625594"/>
            <a:ext cx="10078015" cy="175432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InflateTop">
              <a:avLst/>
            </a:prstTxWarp>
            <a:spAutoFit/>
          </a:bodyPr>
          <a:lstStyle/>
          <a:p>
            <a:pPr algn="ctr"/>
            <a:r>
              <a:rPr lang="uk-UA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/>
              </a:rPr>
              <a:t>Потреба в праці відрізняє людей</a:t>
            </a:r>
          </a:p>
          <a:p>
            <a:pPr algn="ctr"/>
            <a:r>
              <a:rPr lang="uk-UA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</a:rPr>
              <a:t>від тварин.</a:t>
            </a:r>
            <a:endParaRPr lang="uk-UA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2807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Зображення, що містить аксесуар&#10;&#10;Автоматично згенерований опис">
            <a:extLst>
              <a:ext uri="{FF2B5EF4-FFF2-40B4-BE49-F238E27FC236}">
                <a16:creationId xmlns:a16="http://schemas.microsoft.com/office/drawing/2014/main" id="{8CD0D4D4-0B93-490F-A90E-BDAAAA12A2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3460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D321D18-D451-4F22-9990-78F552700AF0}"/>
              </a:ext>
            </a:extLst>
          </p:cNvPr>
          <p:cNvSpPr txBox="1"/>
          <p:nvPr/>
        </p:nvSpPr>
        <p:spPr>
          <a:xfrm>
            <a:off x="1536970" y="1585609"/>
            <a:ext cx="726656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Кожна людина має </a:t>
            </a:r>
            <a:r>
              <a:rPr lang="uk-UA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 працю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виявляє її особисті вподобання та схильності. </a:t>
            </a:r>
            <a:endParaRPr lang="ru-UA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0753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310</Words>
  <Application>Microsoft Office PowerPoint</Application>
  <PresentationFormat>Широкий екран</PresentationFormat>
  <Paragraphs>44</Paragraphs>
  <Slides>16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Comfy User</dc:creator>
  <cp:lastModifiedBy>user</cp:lastModifiedBy>
  <cp:revision>2</cp:revision>
  <dcterms:created xsi:type="dcterms:W3CDTF">2021-09-10T11:14:37Z</dcterms:created>
  <dcterms:modified xsi:type="dcterms:W3CDTF">2022-06-01T08:58:30Z</dcterms:modified>
</cp:coreProperties>
</file>