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4" r:id="rId8"/>
    <p:sldId id="265" r:id="rId9"/>
    <p:sldId id="282" r:id="rId10"/>
    <p:sldId id="262" r:id="rId11"/>
    <p:sldId id="281" r:id="rId12"/>
    <p:sldId id="271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83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нь Європи. Інформація\Картинки до Дня Європи\11760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2596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7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417438"/>
            <a:ext cx="2835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ЄС: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34076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формування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позитивної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громадської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думки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щодо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євроінтеграційного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курсу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України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ознайомлення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якомога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ширшого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кола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громадськості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європейськими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цінностями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традиціями</a:t>
            </a:r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популяризація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загального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європейського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культурного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надбання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серед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громадськості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зокрема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молоді</a:t>
            </a:r>
            <a:r>
              <a:rPr lang="ru-RU" sz="2000" dirty="0" smtClean="0">
                <a:solidFill>
                  <a:srgbClr val="000099"/>
                </a:solidFill>
                <a:latin typeface="Georgia" pitchFamily="18" charset="0"/>
              </a:rPr>
              <a:t>;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4167" y="3282194"/>
            <a:ext cx="6030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залучення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населення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регіонів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України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до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діяльності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пов’язаної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інтеграцією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Georgia" pitchFamily="18" charset="0"/>
              </a:rPr>
              <a:t>країни</a:t>
            </a:r>
            <a:r>
              <a:rPr lang="ru-RU" sz="2000" dirty="0">
                <a:solidFill>
                  <a:srgbClr val="000099"/>
                </a:solidFill>
                <a:latin typeface="Georgia" pitchFamily="18" charset="0"/>
              </a:rPr>
              <a:t> до ЄС;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sz="2000" dirty="0">
                <a:solidFill>
                  <a:srgbClr val="000099"/>
                </a:solidFill>
                <a:latin typeface="Georgia" pitchFamily="18" charset="0"/>
              </a:rPr>
              <a:t>поширення ідеї європейської ідентичності серед громадян Європейського Союзу, утвердження спільних європейських цінностей.</a:t>
            </a:r>
            <a:endParaRPr lang="ru-RU" sz="2000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271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9708"/>
            <a:ext cx="541686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dirty="0" smtClean="0">
                <a:solidFill>
                  <a:srgbClr val="006600"/>
                </a:solidFill>
                <a:latin typeface="Georgia" pitchFamily="18" charset="0"/>
                <a:cs typeface="Arial" pitchFamily="34" charset="0"/>
              </a:rPr>
              <a:t>В Європейському Союзі </a:t>
            </a:r>
          </a:p>
          <a:p>
            <a:pPr algn="ctr"/>
            <a:r>
              <a:rPr lang="uk-UA" sz="3600" dirty="0" smtClean="0">
                <a:solidFill>
                  <a:srgbClr val="006600"/>
                </a:solidFill>
                <a:latin typeface="Georgia" pitchFamily="18" charset="0"/>
                <a:cs typeface="Arial" pitchFamily="34" charset="0"/>
              </a:rPr>
              <a:t>запроваджується </a:t>
            </a:r>
          </a:p>
          <a:p>
            <a:pPr algn="ctr"/>
            <a:r>
              <a:rPr lang="uk-UA" sz="3600" dirty="0" smtClean="0">
                <a:solidFill>
                  <a:srgbClr val="006600"/>
                </a:solidFill>
                <a:latin typeface="Georgia" pitchFamily="18" charset="0"/>
                <a:cs typeface="Arial" pitchFamily="34" charset="0"/>
              </a:rPr>
              <a:t>єдина валюта - </a:t>
            </a:r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євро</a:t>
            </a:r>
            <a:endParaRPr lang="ru-RU" sz="3600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820" y="1124744"/>
            <a:ext cx="230425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2636912"/>
            <a:ext cx="3526928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dirty="0" smtClean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Столицею </a:t>
            </a:r>
          </a:p>
          <a:p>
            <a:pPr algn="ctr"/>
            <a:r>
              <a:rPr lang="uk-UA" sz="3600" dirty="0" smtClean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Європейського </a:t>
            </a:r>
          </a:p>
          <a:p>
            <a:pPr algn="ctr"/>
            <a:r>
              <a:rPr lang="uk-UA" sz="3600" dirty="0" smtClean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Союзу є</a:t>
            </a:r>
          </a:p>
          <a:p>
            <a:pPr algn="ctr"/>
            <a:r>
              <a:rPr lang="uk-UA" sz="3600" dirty="0" smtClean="0">
                <a:solidFill>
                  <a:srgbClr val="FF0000"/>
                </a:solidFill>
                <a:latin typeface="Georgia" pitchFamily="18" charset="0"/>
              </a:rPr>
              <a:t>Брюссель</a:t>
            </a:r>
            <a:endParaRPr lang="ru-RU" sz="36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Столица ЄС Брюсс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77072"/>
            <a:ext cx="2834680" cy="1889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ень Європи. Інформація\Картинки до Дня Європи\8415c780-80be-4afe-a668-51f04597a066_16x9_600x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628800"/>
            <a:ext cx="713073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Країни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-члени </a:t>
            </a:r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Європейського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Союзу — </a:t>
            </a:r>
            <a:endParaRPr lang="ru-RU" sz="32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країни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приєднались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endParaRPr lang="ru-RU" sz="32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Європейської</a:t>
            </a:r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економічної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спільноти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32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починаючи</a:t>
            </a:r>
            <a:r>
              <a:rPr lang="ru-RU" sz="32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1958 року.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17718714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9574" y="908720"/>
            <a:ext cx="8315739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1957 </a:t>
            </a: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Бельгія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66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Німеччина</a:t>
            </a:r>
            <a:r>
              <a:rPr lang="ru-RU" sz="6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Італія</a:t>
            </a: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Люксембург,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Нідерланди</a:t>
            </a:r>
            <a:r>
              <a:rPr lang="ru-RU" sz="6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6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Франція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2210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908719"/>
            <a:ext cx="657494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1973 </a:t>
            </a: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Великобританія</a:t>
            </a:r>
            <a:r>
              <a:rPr lang="ru-RU" sz="6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66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Данія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Ірландія</a:t>
            </a:r>
            <a:r>
              <a:rPr lang="ru-RU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71" y="2060848"/>
            <a:ext cx="1566418" cy="78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622" y="3040817"/>
            <a:ext cx="1232575" cy="93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271" y="4293096"/>
            <a:ext cx="1350528" cy="90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0132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8749" y="692696"/>
            <a:ext cx="44278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1981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 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Греція</a:t>
            </a:r>
            <a:r>
              <a:rPr lang="ru-RU" sz="7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704877" cy="18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2932204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463408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1986 </a:t>
            </a: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Португалія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Іспанія</a:t>
            </a:r>
            <a:r>
              <a:rPr lang="ru-RU" sz="6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3186"/>
            <a:ext cx="2119830" cy="14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284984"/>
            <a:ext cx="2314103" cy="154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825077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385" y="-20642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938137"/>
            <a:ext cx="477246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1995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 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Австрія</a:t>
            </a:r>
            <a:r>
              <a:rPr lang="ru-RU" sz="7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7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Фінляндія</a:t>
            </a:r>
            <a:r>
              <a:rPr lang="ru-RU" sz="72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7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Швеція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258" y="2100924"/>
            <a:ext cx="1602521" cy="10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68854"/>
            <a:ext cx="1584176" cy="9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72208" cy="117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896820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3840" y="908719"/>
            <a:ext cx="716266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2004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Латвія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Литва</a:t>
            </a:r>
            <a:r>
              <a:rPr lang="ru-RU" sz="5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Естонія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5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Мальта, </a:t>
            </a:r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Польща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Словаччина</a:t>
            </a:r>
            <a:r>
              <a:rPr lang="ru-RU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Словенія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spc="50" dirty="0" err="1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Чехія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5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Угорщина</a:t>
            </a:r>
            <a:r>
              <a:rPr lang="ru-RU" sz="54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5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Кіпр</a:t>
            </a:r>
            <a:r>
              <a:rPr lang="ru-RU" sz="5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6066">
            <a:off x="381561" y="1268760"/>
            <a:ext cx="1247800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9378">
            <a:off x="1907704" y="388450"/>
            <a:ext cx="1399776" cy="6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034">
            <a:off x="7059241" y="622640"/>
            <a:ext cx="1462808" cy="931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5299">
            <a:off x="483182" y="2698145"/>
            <a:ext cx="1381866" cy="920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8233">
            <a:off x="7183145" y="3486655"/>
            <a:ext cx="1412580" cy="94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24992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701" y="961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408316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2007 </a:t>
            </a: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Болгарія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Румунія</a:t>
            </a:r>
            <a:r>
              <a:rPr lang="ru-RU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806" y="1196752"/>
            <a:ext cx="2312361" cy="13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0017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1648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нь Європи. Інформація\Картинки до Дня Європи\1363464533_1363462144_europa-karte-mit-eu-flagge-745x559-7351bafc9b833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037" y="476672"/>
            <a:ext cx="749192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Україні </a:t>
            </a:r>
          </a:p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відзначають</a:t>
            </a:r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Європи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</a:p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3-ю суботу травня</a:t>
            </a:r>
          </a:p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щорічно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5267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836712"/>
            <a:ext cx="44278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 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 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Хорватія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9450" y="3429479"/>
            <a:ext cx="3984104" cy="19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930391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1859" y="631776"/>
            <a:ext cx="719376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Країни-кандидати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ЄС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Македонія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Туреччина</a:t>
            </a:r>
            <a:r>
              <a:rPr lang="ru-RU" sz="6600" b="1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6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Чорногорія</a:t>
            </a:r>
            <a:endParaRPr lang="ru-RU" sz="6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40055"/>
            <a:ext cx="1463824" cy="7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1984">
            <a:off x="7207261" y="3935529"/>
            <a:ext cx="1431032" cy="95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4554">
            <a:off x="6794157" y="5565705"/>
            <a:ext cx="1924944" cy="9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75817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ень Європи. Інформація\Картинки до Дня Європи\8df65b71a21b3405e470b074a1901a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8" y="0"/>
            <a:ext cx="9131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6062" y="1556792"/>
            <a:ext cx="56717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– </a:t>
            </a:r>
          </a:p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європейці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454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День Європи. Інформація\Картинки до Дня Європи\02c53723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День Європи. Інформація\Картинки до Дня Європи\logo_lugan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"/>
            <a:ext cx="57150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34679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0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344677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+mn-cs"/>
              </a:rPr>
              <a:t>Дива</a:t>
            </a:r>
            <a:br>
              <a:rPr lang="uk-UA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+mn-cs"/>
              </a:rPr>
            </a:br>
            <a:r>
              <a:rPr lang="uk-UA" sz="6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+mn-cs"/>
              </a:rPr>
              <a:t> Європи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glow rad="228600">
                  <a:srgbClr val="9BBB59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День Європи. Інформація\Картинки до Дня Європи\- Ми - європейц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2962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День Європи. Інформація\Картинки до Дня Європи\vg6y5е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8375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ень Європи. Інформація\Картинки до Дня Європи\1363464533_1363462144_europa-karte-mit-eu-flagge-745x559-7351bafc9b833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763" y="912467"/>
            <a:ext cx="833151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народження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Європейського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Союзу – </a:t>
            </a:r>
          </a:p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травня 1950 року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23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2100" y="620688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9 </a:t>
            </a:r>
            <a:r>
              <a:rPr lang="ru-RU" sz="2800" dirty="0" err="1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травня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1950 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року вважається початком </a:t>
            </a:r>
            <a:r>
              <a:rPr lang="ru-RU" sz="2800" dirty="0" err="1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європейської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інтеграції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cs typeface="Arial" pitchFamily="34" charset="0"/>
              </a:rPr>
              <a:t>. </a:t>
            </a:r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Саме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у цей день у 1950 році </a:t>
            </a:r>
            <a:r>
              <a:rPr lang="uk-UA" sz="2800" dirty="0">
                <a:solidFill>
                  <a:srgbClr val="006600"/>
                </a:solidFill>
                <a:latin typeface="Georgia" pitchFamily="18" charset="0"/>
              </a:rPr>
              <a:t>міністр закордонних справ Франції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Georgia" pitchFamily="18" charset="0"/>
              </a:rPr>
              <a:t>Роберт </a:t>
            </a:r>
            <a:r>
              <a:rPr lang="uk-UA" sz="2800" dirty="0" err="1">
                <a:solidFill>
                  <a:srgbClr val="FF0000"/>
                </a:solidFill>
                <a:latin typeface="Georgia" pitchFamily="18" charset="0"/>
              </a:rPr>
              <a:t>Шуман</a:t>
            </a:r>
            <a:r>
              <a:rPr lang="uk-UA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виступив із закликом до об’єднання післявоєнних європейських держав для їх розвитку та добробуту в майбутньому. Промова </a:t>
            </a:r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    	політика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стала першим кроком на </a:t>
            </a:r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  	шляху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до об’єднаної Європи. </a:t>
            </a:r>
            <a:endParaRPr lang="uk-UA" sz="2800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		Європейський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Союз затвердив </a:t>
            </a:r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		  </a:t>
            </a:r>
            <a: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  <a:t>9 </a:t>
            </a:r>
            <a:r>
              <a:rPr lang="uk-UA" sz="2800" dirty="0">
                <a:solidFill>
                  <a:srgbClr val="FF0000"/>
                </a:solidFill>
                <a:latin typeface="Georgia" pitchFamily="18" charset="0"/>
              </a:rPr>
              <a:t>травня </a:t>
            </a:r>
            <a: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  <a:t>як </a:t>
            </a:r>
            <a:r>
              <a:rPr lang="uk-UA" sz="2800" dirty="0">
                <a:solidFill>
                  <a:srgbClr val="FF0000"/>
                </a:solidFill>
                <a:latin typeface="Georgia" pitchFamily="18" charset="0"/>
              </a:rPr>
              <a:t>День </a:t>
            </a:r>
            <a:r>
              <a:rPr lang="uk-UA" sz="2800" dirty="0" smtClean="0">
                <a:solidFill>
                  <a:srgbClr val="FF0000"/>
                </a:solidFill>
                <a:latin typeface="Georgia" pitchFamily="18" charset="0"/>
              </a:rPr>
              <a:t>Європи</a:t>
            </a:r>
            <a:endParaRPr lang="uk-UA" sz="2800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/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uk-UA" sz="2800" dirty="0" smtClean="0">
                <a:solidFill>
                  <a:srgbClr val="000099"/>
                </a:solidFill>
                <a:latin typeface="Georgia" pitchFamily="18" charset="0"/>
              </a:rPr>
              <a:t>          на </a:t>
            </a:r>
            <a:r>
              <a:rPr lang="uk-UA" sz="2800" dirty="0">
                <a:solidFill>
                  <a:srgbClr val="000099"/>
                </a:solidFill>
                <a:latin typeface="Georgia" pitchFamily="18" charset="0"/>
              </a:rPr>
              <a:t>саміті в Мілані 1985 р.</a:t>
            </a:r>
            <a:endParaRPr lang="ru-RU" sz="2800" dirty="0">
              <a:solidFill>
                <a:srgbClr val="000099"/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2587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ень Європи. Інформація\Картинки до Дня Європи\ed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544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нь Європи. Інформація\Картинки до Дня Європи\- Україна - це Європ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8297" y="404664"/>
            <a:ext cx="6418360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Україна – </a:t>
            </a:r>
          </a:p>
          <a:p>
            <a:pPr algn="ctr"/>
            <a:r>
              <a:rPr lang="uk-UA" sz="10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uk-UA" sz="10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 Європа</a:t>
            </a:r>
            <a:endParaRPr lang="ru-RU" sz="10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43432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ень Європи. Інформація\Картинки до Дня Європи\10002277-Flag-Karte-von-Europa-Lizenzfreie-Bi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9993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ень Європи. Інформація\Картинки до Дня Європи\1317047187_6e0f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18"/>
            <a:ext cx="9144000" cy="68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888474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ень Європи. Інформація\Картинки до Дня Європи\56543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60"/>
            <a:ext cx="9142719" cy="6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Картинки по запросу Брюссель Євросоюз конференц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238750" cy="326707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37892" name="Picture 4" descr="Картинки по запросу Брюссель Євросоюз конференц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4699620" cy="2844507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  <p:pic>
        <p:nvPicPr>
          <p:cNvPr id="37894" name="Picture 6" descr="Картинки по запросу Брюссель Євросоюз конференції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980728"/>
            <a:ext cx="3213310" cy="180863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244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66</cp:revision>
  <dcterms:created xsi:type="dcterms:W3CDTF">2017-05-17T15:56:01Z</dcterms:created>
  <dcterms:modified xsi:type="dcterms:W3CDTF">2022-05-24T10:48:40Z</dcterms:modified>
</cp:coreProperties>
</file>