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5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8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8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2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7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A53-FA70-4057-862E-C5BE6D5BC38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8D1A-4B51-42E5-85EA-8169D71D72F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7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8486"/>
            <a:ext cx="10515600" cy="1596980"/>
          </a:xfrm>
          <a:solidFill>
            <a:srgbClr val="00B050"/>
          </a:solidFill>
          <a:ln>
            <a:gradFill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r>
              <a:rPr lang="ru-RU" sz="115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Явища</a:t>
            </a:r>
            <a:r>
              <a:rPr lang="ru-RU" sz="11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115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природи</a:t>
            </a:r>
            <a:endParaRPr lang="ru-RU" sz="11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9487" y="6203235"/>
            <a:ext cx="5089864" cy="654765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Підготувала: Євгенія </a:t>
            </a:r>
            <a:r>
              <a:rPr lang="uk-UA" b="1" dirty="0" err="1">
                <a:solidFill>
                  <a:srgbClr val="FF0000"/>
                </a:solidFill>
              </a:rPr>
              <a:t>Малінська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120" y="2811722"/>
            <a:ext cx="5178879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Що таке вітер</a:t>
            </a:r>
            <a:b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Вітер</a:t>
            </a:r>
            <a:r>
              <a:rPr lang="uk-UA" sz="2800" b="1" dirty="0">
                <a:latin typeface="Monotype Corsiva" panose="03010101010201010101" pitchFamily="66" charset="0"/>
              </a:rPr>
              <a:t> - це рухоме повітря. Земля в різних місцях по-різному нагрівається сонцем. Від землі нагрівається повітря. Тепле повітря легше холодного. Воно піднімається вгору. А холодне повітря спрямовується на його місце. Ось і виникає вітер. Чим більшу різницю мають температури холодного і теплого потоку, тим сильніше зазвичай дує вітер. Таким чином, виникає не тільки легкий вітерець, а й невеликі вихори, урагани і навіть смерчі.</a:t>
            </a:r>
            <a:br>
              <a:rPr lang="ru-RU" sz="2800" b="1" dirty="0">
                <a:latin typeface="Monotype Corsiva" panose="03010101010201010101" pitchFamily="66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9" y="-1"/>
            <a:ext cx="4712825" cy="3385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30" y="3456945"/>
            <a:ext cx="4843848" cy="32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752" y="2885903"/>
            <a:ext cx="6139248" cy="1325563"/>
          </a:xfrm>
        </p:spPr>
        <p:txBody>
          <a:bodyPr>
            <a:noAutofit/>
          </a:bodyPr>
          <a:lstStyle/>
          <a:p>
            <a:br>
              <a:rPr lang="uk-UA" sz="2800" dirty="0">
                <a:latin typeface="Monotype Corsiva" panose="03010101010201010101" pitchFamily="66" charset="0"/>
              </a:rPr>
            </a:br>
            <a:r>
              <a:rPr lang="uk-UA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Звідки береться дощ?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latin typeface="Monotype Corsiva" panose="03010101010201010101" pitchFamily="66" charset="0"/>
              </a:rPr>
              <a:t>П</a:t>
            </a:r>
            <a:r>
              <a:rPr lang="uk-UA" sz="2800" b="1" dirty="0">
                <a:latin typeface="Monotype Corsiva" panose="03010101010201010101" pitchFamily="66" charset="0"/>
              </a:rPr>
              <a:t>ід впливом сонячного тепла вода з поверхні озер, річок, морів, океанів і струмків випаровується, перетворюючись на пару. Пар дуже легкий, він піднімається вгору, в повітря, де найдрібніші водяні крапельки збираються в хмари і хмари. Маленькі крапельки всередині хмари знаходяться в постійному русі. Вони стикаються один з одним і зливаються в більші крапельки. Якщо повітря більше не може їх утримувати, вони падають на землю у вигляді дощу.</a:t>
            </a:r>
            <a:br>
              <a:rPr lang="uk-UA" sz="2800" b="1" dirty="0">
                <a:latin typeface="Monotype Corsiva" panose="03010101010201010101" pitchFamily="66" charset="0"/>
              </a:rPr>
            </a:br>
            <a:r>
              <a:rPr lang="uk-UA" sz="2800" b="1" dirty="0">
                <a:latin typeface="Monotype Corsiva" panose="03010101010201010101" pitchFamily="66" charset="0"/>
              </a:rPr>
              <a:t>Вітер розносить хмари над землею, і вони проливають на неї цілющу вологу. Адже без дощу не будуть рости дерева, квіти, трави.</a:t>
            </a:r>
            <a:br>
              <a:rPr lang="ru-RU" sz="2800" b="1" dirty="0">
                <a:latin typeface="Monotype Corsiva" panose="03010101010201010101" pitchFamily="66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" y="469557"/>
            <a:ext cx="5918700" cy="58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3027" y="2972401"/>
            <a:ext cx="5929183" cy="1325563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Що таке туман</a:t>
            </a:r>
            <a:b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Туман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це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жта</a:t>
            </a:r>
            <a:r>
              <a:rPr lang="ru-RU" sz="2400" b="1" dirty="0">
                <a:latin typeface="Monotype Corsiva" panose="03010101010201010101" pitchFamily="66" charset="0"/>
              </a:rPr>
              <a:t> сама </a:t>
            </a:r>
            <a:r>
              <a:rPr lang="ru-RU" sz="2400" b="1" dirty="0" err="1">
                <a:latin typeface="Monotype Corsiva" panose="03010101010201010101" pitchFamily="66" charset="0"/>
              </a:rPr>
              <a:t>хмара</a:t>
            </a:r>
            <a:r>
              <a:rPr lang="ru-RU" sz="2400" b="1" dirty="0">
                <a:latin typeface="Monotype Corsiva" panose="03010101010201010101" pitchFamily="66" charset="0"/>
              </a:rPr>
              <a:t>, яку ми </a:t>
            </a:r>
            <a:r>
              <a:rPr lang="ru-RU" sz="2400" b="1" dirty="0" err="1">
                <a:latin typeface="Monotype Corsiva" panose="03010101010201010101" pitchFamily="66" charset="0"/>
              </a:rPr>
              <a:t>звикли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бачити</a:t>
            </a:r>
            <a:r>
              <a:rPr lang="ru-RU" sz="2400" b="1" dirty="0">
                <a:latin typeface="Monotype Corsiva" panose="03010101010201010101" pitchFamily="66" charset="0"/>
              </a:rPr>
              <a:t> в </a:t>
            </a:r>
            <a:r>
              <a:rPr lang="ru-RU" sz="2400" b="1" dirty="0" err="1">
                <a:latin typeface="Monotype Corsiva" panose="03010101010201010101" pitchFamily="66" charset="0"/>
              </a:rPr>
              <a:t>небі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Єдина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відмінність</a:t>
            </a:r>
            <a:r>
              <a:rPr lang="ru-RU" sz="2400" b="1" dirty="0">
                <a:latin typeface="Monotype Corsiva" panose="03010101010201010101" pitchFamily="66" charset="0"/>
              </a:rPr>
              <a:t> – туман </a:t>
            </a:r>
            <a:r>
              <a:rPr lang="ru-RU" sz="2400" b="1" dirty="0" err="1">
                <a:latin typeface="Monotype Corsiva" panose="03010101010201010101" pitchFamily="66" charset="0"/>
              </a:rPr>
              <a:t>простягається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біля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поверхні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землі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Утворюється</a:t>
            </a:r>
            <a:r>
              <a:rPr lang="ru-RU" sz="2400" b="1" dirty="0">
                <a:latin typeface="Monotype Corsiva" panose="03010101010201010101" pitchFamily="66" charset="0"/>
              </a:rPr>
              <a:t> туман, як правило, рано </a:t>
            </a:r>
            <a:r>
              <a:rPr lang="ru-RU" sz="2400" b="1" dirty="0" err="1">
                <a:latin typeface="Monotype Corsiva" panose="03010101010201010101" pitchFamily="66" charset="0"/>
              </a:rPr>
              <a:t>вранці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або</a:t>
            </a:r>
            <a:r>
              <a:rPr lang="ru-RU" sz="2400" b="1" dirty="0">
                <a:latin typeface="Monotype Corsiva" panose="03010101010201010101" pitchFamily="66" charset="0"/>
              </a:rPr>
              <a:t> ж ночами над </a:t>
            </a:r>
            <a:r>
              <a:rPr lang="ru-RU" sz="2400" b="1" dirty="0" err="1">
                <a:latin typeface="Monotype Corsiva" panose="03010101010201010101" pitchFamily="66" charset="0"/>
              </a:rPr>
              <a:t>водоймами</a:t>
            </a:r>
            <a:r>
              <a:rPr lang="ru-RU" sz="2400" b="1" dirty="0">
                <a:latin typeface="Monotype Corsiva" panose="03010101010201010101" pitchFamily="66" charset="0"/>
              </a:rPr>
              <a:t> і в низинах. </a:t>
            </a:r>
            <a:r>
              <a:rPr lang="ru-RU" sz="2400" b="1" dirty="0" err="1">
                <a:latin typeface="Monotype Corsiva" panose="03010101010201010101" pitchFamily="66" charset="0"/>
              </a:rPr>
              <a:t>Поява</a:t>
            </a:r>
            <a:r>
              <a:rPr lang="ru-RU" sz="2400" b="1" dirty="0">
                <a:latin typeface="Monotype Corsiva" panose="03010101010201010101" pitchFamily="66" charset="0"/>
              </a:rPr>
              <a:t> туману </a:t>
            </a:r>
            <a:r>
              <a:rPr lang="ru-RU" sz="2400" b="1" dirty="0" err="1">
                <a:latin typeface="Monotype Corsiva" panose="03010101010201010101" pitchFamily="66" charset="0"/>
              </a:rPr>
              <a:t>пов’язана</a:t>
            </a:r>
            <a:r>
              <a:rPr lang="ru-RU" sz="2400" b="1" dirty="0">
                <a:latin typeface="Monotype Corsiva" panose="03010101010201010101" pitchFamily="66" charset="0"/>
              </a:rPr>
              <a:t> з </a:t>
            </a:r>
            <a:r>
              <a:rPr lang="ru-RU" sz="2400" b="1" dirty="0" err="1">
                <a:latin typeface="Monotype Corsiva" panose="03010101010201010101" pitchFamily="66" charset="0"/>
              </a:rPr>
              <a:t>холодним</a:t>
            </a:r>
            <a:r>
              <a:rPr lang="ru-RU" sz="2400" b="1" dirty="0">
                <a:latin typeface="Monotype Corsiva" panose="03010101010201010101" pitchFamily="66" charset="0"/>
              </a:rPr>
              <a:t> потоком </a:t>
            </a:r>
            <a:r>
              <a:rPr lang="ru-RU" sz="2400" b="1" dirty="0" err="1">
                <a:latin typeface="Monotype Corsiva" panose="03010101010201010101" pitchFamily="66" charset="0"/>
              </a:rPr>
              <a:t>повітря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спускається</a:t>
            </a:r>
            <a:r>
              <a:rPr lang="ru-RU" sz="2400" b="1" dirty="0">
                <a:latin typeface="Monotype Corsiva" panose="03010101010201010101" pitchFamily="66" charset="0"/>
              </a:rPr>
              <a:t> на </a:t>
            </a:r>
            <a:r>
              <a:rPr lang="ru-RU" sz="2400" b="1" dirty="0" err="1">
                <a:latin typeface="Monotype Corsiva" panose="03010101010201010101" pitchFamily="66" charset="0"/>
              </a:rPr>
              <a:t>теплі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поверхні</a:t>
            </a:r>
            <a:r>
              <a:rPr lang="ru-RU" sz="2400" b="1" dirty="0">
                <a:latin typeface="Monotype Corsiva" panose="03010101010201010101" pitchFamily="66" charset="0"/>
              </a:rPr>
              <a:t> води </a:t>
            </a:r>
            <a:r>
              <a:rPr lang="ru-RU" sz="2400" b="1" dirty="0" err="1">
                <a:latin typeface="Monotype Corsiva" panose="03010101010201010101" pitchFamily="66" charset="0"/>
              </a:rPr>
              <a:t>або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суші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Найчастіше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тумани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утворюються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восени</a:t>
            </a:r>
            <a:r>
              <a:rPr lang="ru-RU" sz="2400" b="1" dirty="0">
                <a:latin typeface="Monotype Corsiva" panose="03010101010201010101" pitchFamily="66" charset="0"/>
              </a:rPr>
              <a:t> – в </a:t>
            </a:r>
            <a:r>
              <a:rPr lang="ru-RU" sz="2400" b="1" dirty="0" err="1">
                <a:latin typeface="Monotype Corsiva" panose="03010101010201010101" pitchFamily="66" charset="0"/>
              </a:rPr>
              <a:t>цей</a:t>
            </a:r>
            <a:r>
              <a:rPr lang="ru-RU" sz="2400" b="1" dirty="0">
                <a:latin typeface="Monotype Corsiva" panose="03010101010201010101" pitchFamily="66" charset="0"/>
              </a:rPr>
              <a:t> час </a:t>
            </a:r>
            <a:r>
              <a:rPr lang="ru-RU" sz="2400" b="1" dirty="0" err="1">
                <a:latin typeface="Monotype Corsiva" panose="03010101010201010101" pitchFamily="66" charset="0"/>
              </a:rPr>
              <a:t>повітря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охолоджується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значно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швидше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ніж</a:t>
            </a:r>
            <a:r>
              <a:rPr lang="ru-RU" sz="2400" b="1" dirty="0">
                <a:latin typeface="Monotype Corsiva" panose="03010101010201010101" pitchFamily="66" charset="0"/>
              </a:rPr>
              <a:t> вода </a:t>
            </a:r>
            <a:r>
              <a:rPr lang="ru-RU" sz="2400" b="1" dirty="0" err="1">
                <a:latin typeface="Monotype Corsiva" panose="03010101010201010101" pitchFamily="66" charset="0"/>
              </a:rPr>
              <a:t>або</a:t>
            </a:r>
            <a:r>
              <a:rPr lang="ru-RU" sz="2400" b="1" dirty="0">
                <a:latin typeface="Monotype Corsiva" panose="03010101010201010101" pitchFamily="66" charset="0"/>
              </a:rPr>
              <a:t> земля. З </a:t>
            </a:r>
            <a:r>
              <a:rPr lang="ru-RU" sz="2400" b="1" dirty="0" err="1">
                <a:latin typeface="Monotype Corsiva" panose="03010101010201010101" pitchFamily="66" charset="0"/>
              </a:rPr>
              <a:t>настанням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темряви</a:t>
            </a:r>
            <a:r>
              <a:rPr lang="ru-RU" sz="2400" b="1" dirty="0">
                <a:latin typeface="Monotype Corsiva" panose="03010101010201010101" pitchFamily="66" charset="0"/>
              </a:rPr>
              <a:t> і в </a:t>
            </a:r>
            <a:r>
              <a:rPr lang="ru-RU" sz="2400" b="1" dirty="0" err="1">
                <a:latin typeface="Monotype Corsiva" panose="03010101010201010101" pitchFamily="66" charset="0"/>
              </a:rPr>
              <a:t>тиху</a:t>
            </a:r>
            <a:r>
              <a:rPr lang="ru-RU" sz="2400" b="1" dirty="0">
                <a:latin typeface="Monotype Corsiva" panose="03010101010201010101" pitchFamily="66" charset="0"/>
              </a:rPr>
              <a:t> погоду над землею в </a:t>
            </a:r>
            <a:r>
              <a:rPr lang="ru-RU" sz="2400" b="1" dirty="0" err="1">
                <a:latin typeface="Monotype Corsiva" panose="03010101010201010101" pitchFamily="66" charset="0"/>
              </a:rPr>
              <a:t>низьких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місцях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починають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утворюватися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тонкі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шари</a:t>
            </a:r>
            <a:r>
              <a:rPr lang="ru-RU" sz="2400" b="1" dirty="0">
                <a:latin typeface="Monotype Corsiva" panose="03010101010201010101" pitchFamily="66" charset="0"/>
              </a:rPr>
              <a:t> туману. </a:t>
            </a:r>
            <a:r>
              <a:rPr lang="ru-RU" sz="2400" b="1" dirty="0" err="1">
                <a:latin typeface="Monotype Corsiva" panose="03010101010201010101" pitchFamily="66" charset="0"/>
              </a:rPr>
              <a:t>Вночі</a:t>
            </a:r>
            <a:r>
              <a:rPr lang="ru-RU" sz="2400" b="1" dirty="0">
                <a:latin typeface="Monotype Corsiva" panose="03010101010201010101" pitchFamily="66" charset="0"/>
              </a:rPr>
              <a:t> земля </a:t>
            </a:r>
            <a:r>
              <a:rPr lang="ru-RU" sz="2400" b="1" dirty="0" err="1">
                <a:latin typeface="Monotype Corsiva" panose="03010101010201010101" pitchFamily="66" charset="0"/>
              </a:rPr>
              <a:t>поступово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остигає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призводить</a:t>
            </a:r>
            <a:r>
              <a:rPr lang="ru-RU" sz="2400" b="1" dirty="0">
                <a:latin typeface="Monotype Corsiva" panose="03010101010201010101" pitchFamily="66" charset="0"/>
              </a:rPr>
              <a:t> до </a:t>
            </a:r>
            <a:r>
              <a:rPr lang="ru-RU" sz="2400" b="1" dirty="0" err="1">
                <a:latin typeface="Monotype Corsiva" panose="03010101010201010101" pitchFamily="66" charset="0"/>
              </a:rPr>
              <a:t>охолодження</a:t>
            </a:r>
            <a:r>
              <a:rPr lang="ru-RU" sz="2400" b="1" dirty="0"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latin typeface="Monotype Corsiva" panose="03010101010201010101" pitchFamily="66" charset="0"/>
              </a:rPr>
              <a:t>нижніх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шарів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повітря</a:t>
            </a:r>
            <a:r>
              <a:rPr lang="ru-RU" sz="2400" b="1" dirty="0">
                <a:latin typeface="Monotype Corsiva" panose="03010101010201010101" pitchFamily="66" charset="0"/>
              </a:rPr>
              <a:t>. Коли </a:t>
            </a:r>
            <a:r>
              <a:rPr lang="ru-RU" sz="2400" b="1" dirty="0" err="1">
                <a:latin typeface="Monotype Corsiva" panose="03010101010201010101" pitchFamily="66" charset="0"/>
              </a:rPr>
              <a:t>прохолодне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повітря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стикається</a:t>
            </a:r>
            <a:r>
              <a:rPr lang="ru-RU" sz="2400" b="1" dirty="0">
                <a:latin typeface="Monotype Corsiva" panose="03010101010201010101" pitchFamily="66" charset="0"/>
              </a:rPr>
              <a:t> з теплим, </a:t>
            </a:r>
            <a:r>
              <a:rPr lang="ru-RU" sz="2400" b="1" dirty="0" err="1">
                <a:latin typeface="Monotype Corsiva" panose="03010101010201010101" pitchFamily="66" charset="0"/>
              </a:rPr>
              <a:t>утворюється</a:t>
            </a:r>
            <a:r>
              <a:rPr lang="ru-RU" sz="2400" b="1" dirty="0">
                <a:latin typeface="Monotype Corsiva" panose="03010101010201010101" pitchFamily="66" charset="0"/>
              </a:rPr>
              <a:t> туман. </a:t>
            </a:r>
            <a:r>
              <a:rPr lang="ru-RU" sz="2400" b="1" dirty="0" err="1">
                <a:latin typeface="Monotype Corsiva" panose="03010101010201010101" pitchFamily="66" charset="0"/>
              </a:rPr>
              <a:t>Незважаючи</a:t>
            </a:r>
            <a:r>
              <a:rPr lang="ru-RU" sz="2400" b="1" dirty="0">
                <a:latin typeface="Monotype Corsiva" panose="03010101010201010101" pitchFamily="66" charset="0"/>
              </a:rPr>
              <a:t> на те, </a:t>
            </a:r>
            <a:r>
              <a:rPr lang="ru-RU" sz="2400" b="1" dirty="0" err="1"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таке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явище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природи</a:t>
            </a:r>
            <a:r>
              <a:rPr lang="ru-RU" sz="2400" b="1" dirty="0">
                <a:latin typeface="Monotype Corsiva" panose="03010101010201010101" pitchFamily="66" charset="0"/>
              </a:rPr>
              <a:t> туман </a:t>
            </a:r>
            <a:r>
              <a:rPr lang="ru-RU" sz="2400" b="1" dirty="0" err="1">
                <a:latin typeface="Monotype Corsiva" panose="03010101010201010101" pitchFamily="66" charset="0"/>
              </a:rPr>
              <a:t>цілком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звичайно</a:t>
            </a:r>
            <a:r>
              <a:rPr lang="ru-RU" sz="2400" b="1" dirty="0"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latin typeface="Monotype Corsiva" panose="03010101010201010101" pitchFamily="66" charset="0"/>
              </a:rPr>
              <a:t>зрозуміло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саме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це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явище</a:t>
            </a:r>
            <a:r>
              <a:rPr lang="ru-RU" sz="2400" b="1" dirty="0">
                <a:latin typeface="Monotype Corsiva" panose="03010101010201010101" pitchFamily="66" charset="0"/>
              </a:rPr>
              <a:t> становить </a:t>
            </a:r>
            <a:r>
              <a:rPr lang="ru-RU" sz="2400" b="1" dirty="0" err="1">
                <a:latin typeface="Monotype Corsiva" panose="03010101010201010101" pitchFamily="66" charset="0"/>
              </a:rPr>
              <a:t>інтерес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своїм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красивим</a:t>
            </a:r>
            <a:r>
              <a:rPr lang="ru-RU" sz="2400" b="1" dirty="0"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latin typeface="Monotype Corsiva" panose="03010101010201010101" pitchFamily="66" charset="0"/>
              </a:rPr>
              <a:t>унікальним</a:t>
            </a:r>
            <a:r>
              <a:rPr lang="ru-RU" sz="2400" b="1" dirty="0">
                <a:latin typeface="Monotype Corsiva" panose="03010101010201010101" pitchFamily="66" charset="0"/>
              </a:rPr>
              <a:t> видом.</a:t>
            </a:r>
            <a:br>
              <a:rPr lang="ru-RU" sz="2400" b="1" dirty="0">
                <a:latin typeface="Monotype Corsiva" panose="03010101010201010101" pitchFamily="66" charset="0"/>
              </a:rPr>
            </a:b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0" y="197399"/>
            <a:ext cx="5391959" cy="3227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0" y="3558746"/>
            <a:ext cx="5391959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853" y="2787049"/>
            <a:ext cx="5235147" cy="1325563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Гроза і чому вона буває</a:t>
            </a:r>
            <a:r>
              <a:rPr lang="uk-UA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uk-UA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Гроза </a:t>
            </a:r>
            <a:r>
              <a:rPr lang="uk-UA" sz="2400" b="1" dirty="0">
                <a:latin typeface="Monotype Corsiva" panose="03010101010201010101" pitchFamily="66" charset="0"/>
              </a:rPr>
              <a:t>- це природне явище, коли гримить грім, виблискують блискавки і йде дощ.</a:t>
            </a:r>
            <a:br>
              <a:rPr lang="uk-UA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Перед грозою сонце починає сильно припікати і стає душно. Це відбувається від того, що в повітрі накопичується волога - незліченна безліч водяних крапельок, з яких і складаються хмари. На самому верху таких хмар - сильний мороз, і крапельки води, потрапивши туди, відразу ж замерзають, перетворюються в шматочки льоду. Велика вологість, крижинки і тепле повітря, що піднімається від землі, сприяють виникненню грозових хмар. І ось крижинки вже не можуть втриматися в хмарі і падають з нього вниз. Крапельки вдаряються одна об одну, стикаються, труться, заряджаються при цьому електрикою. 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9" y="458640"/>
            <a:ext cx="6561437" cy="59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205" y="3009471"/>
            <a:ext cx="4804717" cy="1325563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Monotype Corsiva" panose="03010101010201010101" pitchFamily="66" charset="0"/>
              </a:rPr>
              <a:t>Під час грози заряджаються електрикою земля, дерева, гори, будинки. І коли зустрічаються дві хмари або хмара і предмети на землі, заряджені протилежними зарядами електрики, між ними проскакує гігантська іскра - </a:t>
            </a:r>
            <a:r>
              <a:rPr lang="uk-UA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блискавка!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- Блискавка миттєво нагріває навколишнє повітря, від тепла воно швидко розширюється, і відбувається вибух. У цей момент ми чуємо тріск і гуркіт. Його-то ми і називаємо -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грім.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Звук поширюється набагато повільніше, ніж світло, його швидкість 330 метрів в секунду. Тому ми чуємо гуркіт грому після того, як блиснула блискавка.</a:t>
            </a:r>
            <a:br>
              <a:rPr lang="ru-RU" sz="2400" b="1" dirty="0">
                <a:latin typeface="Monotype Corsiva" panose="03010101010201010101" pitchFamily="66" charset="0"/>
              </a:rPr>
            </a:b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" y="499664"/>
            <a:ext cx="6610866" cy="59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984" y="2564628"/>
            <a:ext cx="4815016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Що таке хмари</a:t>
            </a:r>
            <a:b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8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Хмари</a:t>
            </a:r>
            <a:r>
              <a:rPr lang="uk-UA" sz="2800" b="1" dirty="0">
                <a:latin typeface="Monotype Corsiva" panose="03010101010201010101" pitchFamily="66" charset="0"/>
              </a:rPr>
              <a:t> складаються з крапельок води, піднятих в небо нагрітим повітрям. Вода постійно при будь-якій температурі випаровується з поверхні водойм, </a:t>
            </a:r>
            <a:r>
              <a:rPr lang="uk-UA" sz="2800" b="1" dirty="0" err="1">
                <a:latin typeface="Monotype Corsiva" panose="03010101010201010101" pitchFamily="66" charset="0"/>
              </a:rPr>
              <a:t>грунту</a:t>
            </a:r>
            <a:r>
              <a:rPr lang="uk-UA" sz="2800" b="1" dirty="0">
                <a:latin typeface="Monotype Corsiva" panose="03010101010201010101" pitchFamily="66" charset="0"/>
              </a:rPr>
              <a:t>, листя, піднімається вгору, і таким чином на небі з'являються хмари.</a:t>
            </a:r>
            <a:br>
              <a:rPr lang="uk-UA" sz="2800" b="1" dirty="0">
                <a:latin typeface="Monotype Corsiva" panose="03010101010201010101" pitchFamily="66" charset="0"/>
              </a:rPr>
            </a:br>
            <a:r>
              <a:rPr lang="uk-UA" sz="2800" b="1" dirty="0">
                <a:latin typeface="Monotype Corsiva" panose="03010101010201010101" pitchFamily="66" charset="0"/>
              </a:rPr>
              <a:t>Вода в хмарі і наявність в них крижаних частинок, впливають на зовнішній вигляд хмар, його формування, а також на характер опадів.</a:t>
            </a:r>
            <a:br>
              <a:rPr lang="uk-UA" sz="2800" b="1" dirty="0">
                <a:latin typeface="Monotype Corsiva" panose="03010101010201010101" pitchFamily="66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7" y="339416"/>
            <a:ext cx="6882712" cy="57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7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811" y="3058898"/>
            <a:ext cx="6137189" cy="1325563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Monotype Corsiva" panose="03010101010201010101" pitchFamily="66" charset="0"/>
              </a:rPr>
              <a:t>Але все не так просто, оскільки для того, щоб утворилася хмара, крапельки потребують  в конденсаційних зернах - найдрібніших частинках пилу, диму або солі (якщо мова йде про море), до яких вони повинні прилипнути і навколо яких повинні утворитися.  Які бувають хмари?</a:t>
            </a:r>
            <a:br>
              <a:rPr lang="uk-UA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Красиві білі гори, що пливуть по яскраво-блакитного неба, завжди радують око.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Але чому вони здаються саме такими?</a:t>
            </a:r>
            <a:br>
              <a:rPr lang="uk-UA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Виявляється, чим більше сонячного світла проходить крізь хмари, тим біліше вони здаються нам з Землі. Сіре похмуре небо означає тільки те, що хмарний шар дуже щільний і промені сонця крізь нього практично не проходять. А ось чорні хмари найчастіше просто містять багато пилу. Хмарні освіти такого кольору часто з'являються знову ж над промисловими районами, де забруднення повітря найбільш сильне.</a:t>
            </a:r>
            <a:br>
              <a:rPr lang="uk-UA" sz="2400" b="1" dirty="0">
                <a:latin typeface="Monotype Corsiva" panose="03010101010201010101" pitchFamily="66" charset="0"/>
              </a:rPr>
            </a:br>
            <a:r>
              <a:rPr lang="uk-UA" sz="2400" b="1" dirty="0">
                <a:latin typeface="Monotype Corsiva" panose="03010101010201010101" pitchFamily="66" charset="0"/>
              </a:rPr>
              <a:t>Але хмари розрізняються не тільки за кольором, але і за формою.</a:t>
            </a:r>
            <a:br>
              <a:rPr lang="ru-RU" sz="24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5" y="0"/>
            <a:ext cx="4996232" cy="3318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14" y="3435178"/>
            <a:ext cx="4996233" cy="3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838" y="2787049"/>
            <a:ext cx="4446372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Купчасті хмари.</a:t>
            </a:r>
            <a:b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200" b="1" dirty="0">
                <a:latin typeface="Monotype Corsiva" panose="03010101010201010101" pitchFamily="66" charset="0"/>
              </a:rPr>
              <a:t>Потужні купчасті хмари - супутники стійкої гарної погоди. Часом вони розігрують цілі вистави: то нагадують величезні качани цвітної капусти, то яке - небудь тварина або навіть людське обличчя.</a:t>
            </a:r>
            <a:br>
              <a:rPr lang="ru-RU" sz="3200" b="1" dirty="0">
                <a:latin typeface="Monotype Corsiva" panose="03010101010201010101" pitchFamily="66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3" y="463356"/>
            <a:ext cx="7055709" cy="59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622" y="2589341"/>
            <a:ext cx="4508156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Шаруваті хмари</a:t>
            </a:r>
            <a:b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br>
              <a:rPr lang="uk-UA" sz="3200" b="1" dirty="0">
                <a:latin typeface="Monotype Corsiva" panose="03010101010201010101" pitchFamily="66" charset="0"/>
              </a:rPr>
            </a:br>
            <a:r>
              <a:rPr lang="uk-UA" sz="3200" b="1" dirty="0">
                <a:latin typeface="Monotype Corsiva" panose="03010101010201010101" pitchFamily="66" charset="0"/>
              </a:rPr>
              <a:t>Шаруваті хмари вже не такі прекрасні. Найчастіше вони сірого кольору найрізноманітніших відтінків. Такі хмари досить щільні і складаються з кристалів льоду і крихітних дощових крапель.</a:t>
            </a:r>
            <a:br>
              <a:rPr lang="ru-RU" sz="3200" b="1" dirty="0">
                <a:latin typeface="Monotype Corsiva" panose="03010101010201010101" pitchFamily="66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459260"/>
            <a:ext cx="7030995" cy="58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134" y="2564627"/>
            <a:ext cx="4767649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Перисті хмари</a:t>
            </a:r>
            <a:b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200" b="1" dirty="0">
                <a:latin typeface="Monotype Corsiva" panose="03010101010201010101" pitchFamily="66" charset="0"/>
              </a:rPr>
              <a:t> 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uk-UA" sz="3200" b="1" dirty="0">
                <a:latin typeface="Monotype Corsiva" panose="03010101010201010101" pitchFamily="66" charset="0"/>
              </a:rPr>
              <a:t>А цей вид хмар розташовується досить високо. Їх можна спостерігати приблизно на семи кілометровій висоті. Схожі вони на баранці або розмазані в небі мазки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uk-UA" sz="3200" b="1" dirty="0">
                <a:latin typeface="Monotype Corsiva" panose="03010101010201010101" pitchFamily="66" charset="0"/>
              </a:rPr>
              <a:t>Така хмарність говорить про швидку зміну погоди не в кращу сторону.</a:t>
            </a:r>
            <a:br>
              <a:rPr lang="ru-RU" sz="3200" b="1" dirty="0">
                <a:latin typeface="Monotype Corsiva" panose="03010101010201010101" pitchFamily="66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6" y="432486"/>
            <a:ext cx="6672648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1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930" y="2589341"/>
            <a:ext cx="5371069" cy="1325563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Цікаві відомості про хмари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800" b="1" dirty="0">
                <a:latin typeface="Monotype Corsiva" panose="03010101010201010101" pitchFamily="66" charset="0"/>
              </a:rPr>
              <a:t>Хмари дуже важкі. В середньому їхня вага становить близько 10 тон. Крім того, вони ще мають і величезні розміри. Тривалість «життя» хмар залежить від вологості повітря. При нормальній вологості хмара може існувати дуже тривалий час. А ось при низькій, крапельки води, з якої складається хмара, почнуть швидко випаровуватися і прожити воно може не більше 15 хвилин.</a:t>
            </a:r>
            <a:br>
              <a:rPr lang="ru-RU" sz="2800" b="1" dirty="0">
                <a:latin typeface="Monotype Corsiva" panose="03010101010201010101" pitchFamily="66" charset="0"/>
              </a:rPr>
            </a:b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1" y="574718"/>
            <a:ext cx="6344680" cy="54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119</Words>
  <Application>Microsoft Office PowerPoint</Application>
  <PresentationFormat>Широкий екран</PresentationFormat>
  <Paragraphs>13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Тема Office</vt:lpstr>
      <vt:lpstr>Явища природи</vt:lpstr>
      <vt:lpstr>Гроза і чому вона буває. Гроза - це природне явище, коли гримить грім, виблискують блискавки і йде дощ. Перед грозою сонце починає сильно припікати і стає душно. Це відбувається від того, що в повітрі накопичується волога - незліченна безліч водяних крапельок, з яких і складаються хмари. На самому верху таких хмар - сильний мороз, і крапельки води, потрапивши туди, відразу ж замерзають, перетворюються в шматочки льоду. Велика вологість, крижинки і тепле повітря, що піднімається від землі, сприяють виникненню грозових хмар. І ось крижинки вже не можуть втриматися в хмарі і падають з нього вниз. Крапельки вдаряються одна об одну, стикаються, труться, заряджаються при цьому електрикою. </vt:lpstr>
      <vt:lpstr>Під час грози заряджаються електрикою земля, дерева, гори, будинки. І коли зустрічаються дві хмари або хмара і предмети на землі, заряджені протилежними зарядами електрики, між ними проскакує гігантська іскра - блискавка! - Блискавка миттєво нагріває навколишнє повітря, від тепла воно швидко розширюється, і відбувається вибух. У цей момент ми чуємо тріск і гуркіт. Його-то ми і називаємо - грім. Звук поширюється набагато повільніше, ніж світло, його швидкість 330 метрів в секунду. Тому ми чуємо гуркіт грому після того, як блиснула блискавка. </vt:lpstr>
      <vt:lpstr>Що таке хмари Хмари складаються з крапельок води, піднятих в небо нагрітим повітрям. Вода постійно при будь-якій температурі випаровується з поверхні водойм, грунту, листя, піднімається вгору, і таким чином на небі з'являються хмари. Вода в хмарі і наявність в них крижаних частинок, впливають на зовнішній вигляд хмар, його формування, а також на характер опадів. </vt:lpstr>
      <vt:lpstr>Але все не так просто, оскільки для того, щоб утворилася хмара, крапельки потребують  в конденсаційних зернах - найдрібніших частинках пилу, диму або солі (якщо мова йде про море), до яких вони повинні прилипнути і навколо яких повинні утворитися.  Які бувають хмари? Красиві білі гори, що пливуть по яскраво-блакитного неба, завжди радують око.  Але чому вони здаються саме такими? Виявляється, чим більше сонячного світла проходить крізь хмари, тим біліше вони здаються нам з Землі. Сіре похмуре небо означає тільки те, що хмарний шар дуже щільний і промені сонця крізь нього практично не проходять. А ось чорні хмари найчастіше просто містять багато пилу. Хмарні освіти такого кольору часто з'являються знову ж над промисловими районами, де забруднення повітря найбільш сильне. Але хмари розрізняються не тільки за кольором, але і за формою. </vt:lpstr>
      <vt:lpstr>Купчасті хмари. Потужні купчасті хмари - супутники стійкої гарної погоди. Часом вони розігрують цілі вистави: то нагадують величезні качани цвітної капусти, то яке - небудь тварина або навіть людське обличчя. </vt:lpstr>
      <vt:lpstr>Шаруваті хмари  Шаруваті хмари вже не такі прекрасні. Найчастіше вони сірого кольору найрізноманітніших відтінків. Такі хмари досить щільні і складаються з кристалів льоду і крихітних дощових крапель. </vt:lpstr>
      <vt:lpstr>Перисті хмари   А цей вид хмар розташовується досить високо. Їх можна спостерігати приблизно на семи кілометровій висоті. Схожі вони на баранці або розмазані в небі мазки Така хмарність говорить про швидку зміну погоди не в кращу сторону. </vt:lpstr>
      <vt:lpstr>Цікаві відомості про хмари   Хмари дуже важкі. В середньому їхня вага становить близько 10 тон. Крім того, вони ще мають і величезні розміри. Тривалість «життя» хмар залежить від вологості повітря. При нормальній вологості хмара може існувати дуже тривалий час. А ось при низькій, крапельки води, з якої складається хмара, почнуть швидко випаровуватися і прожити воно може не більше 15 хвилин. </vt:lpstr>
      <vt:lpstr>Що таке вітер Вітер - це рухоме повітря. Земля в різних місцях по-різному нагрівається сонцем. Від землі нагрівається повітря. Тепле повітря легше холодного. Воно піднімається вгору. А холодне повітря спрямовується на його місце. Ось і виникає вітер. Чим більшу різницю мають температури холодного і теплого потоку, тим сильніше зазвичай дує вітер. Таким чином, виникає не тільки легкий вітерець, а й невеликі вихори, урагани і навіть смерчі. </vt:lpstr>
      <vt:lpstr> Звідки береться дощ? Під впливом сонячного тепла вода з поверхні озер, річок, морів, океанів і струмків випаровується, перетворюючись на пару. Пар дуже легкий, він піднімається вгору, в повітря, де найдрібніші водяні крапельки збираються в хмари і хмари. Маленькі крапельки всередині хмари знаходяться в постійному русі. Вони стикаються один з одним і зливаються в більші крапельки. Якщо повітря більше не може їх утримувати, вони падають на землю у вигляді дощу. Вітер розносить хмари над землею, і вони проливають на неї цілющу вологу. Адже без дощу не будуть рости дерева, квіти, трави. </vt:lpstr>
      <vt:lpstr>Що таке туман Туман це жта сама хмара, яку ми звикли бачити в небі. Єдина відмінність – туман простягається біля поверхні землі. Утворюється туман, як правило, рано вранці або ж ночами над водоймами і в низинах. Поява туману пов’язана з холодним потоком повітря, що спускається на теплі поверхні води або суші. Найчастіше тумани утворюються восени – в цей час повітря охолоджується значно швидше, ніж вода або земля. З настанням темряви і в тиху погоду над землею в низьких місцях починають утворюватися тонкі шари туману. Вночі земля поступово остигає, що призводить до охолодження і нижніх шарів повітря. Коли прохолодне повітря стикається з теплим, утворюється туман. Незважаючи на те, що таке явище природи туман цілком звичайно і зрозуміло, саме це явище становить інтерес своїм красивим і унікальним видом.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user</cp:lastModifiedBy>
  <cp:revision>17</cp:revision>
  <dcterms:created xsi:type="dcterms:W3CDTF">2018-04-16T15:40:01Z</dcterms:created>
  <dcterms:modified xsi:type="dcterms:W3CDTF">2022-06-01T08:16:15Z</dcterms:modified>
</cp:coreProperties>
</file>