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14554"/>
            <a:ext cx="8280920" cy="3158662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15 </a:t>
            </a:r>
            <a:r>
              <a:rPr lang="ru-RU" sz="7200" b="1" dirty="0" err="1">
                <a:solidFill>
                  <a:srgbClr val="FF0000"/>
                </a:solidFill>
              </a:rPr>
              <a:t>цікавих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 err="1">
                <a:solidFill>
                  <a:srgbClr val="FF0000"/>
                </a:solidFill>
              </a:rPr>
              <a:t>фактів</a:t>
            </a:r>
            <a:r>
              <a:rPr lang="ru-RU" sz="7200" b="1" dirty="0">
                <a:solidFill>
                  <a:srgbClr val="FF0000"/>
                </a:solidFill>
              </a:rPr>
              <a:t> про </a:t>
            </a:r>
            <a:r>
              <a:rPr lang="ru-RU" sz="7200" b="1" dirty="0" err="1">
                <a:solidFill>
                  <a:srgbClr val="FF0000"/>
                </a:solidFill>
              </a:rPr>
              <a:t>українську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 err="1">
                <a:solidFill>
                  <a:srgbClr val="FF0000"/>
                </a:solidFill>
              </a:rPr>
              <a:t>мову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517232"/>
            <a:ext cx="3600400" cy="288032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Підготувала</a:t>
            </a:r>
            <a:r>
              <a:rPr lang="ru-RU" sz="1600" dirty="0">
                <a:solidFill>
                  <a:schemeClr val="tx1"/>
                </a:solidFill>
              </a:rPr>
              <a:t>: Мирослава </a:t>
            </a:r>
            <a:r>
              <a:rPr lang="ru-RU" sz="1600" dirty="0" err="1">
                <a:solidFill>
                  <a:schemeClr val="tx1"/>
                </a:solidFill>
              </a:rPr>
              <a:t>Радківська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14290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9. </a:t>
            </a:r>
            <a:r>
              <a:rPr lang="ru-RU" b="1" dirty="0" err="1"/>
              <a:t>Найбільша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псевдонімів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 algn="ctr">
              <a:buNone/>
            </a:pPr>
            <a:r>
              <a:rPr lang="ru-RU" dirty="0" err="1"/>
              <a:t>була</a:t>
            </a:r>
            <a:r>
              <a:rPr lang="ru-RU" dirty="0"/>
              <a:t> у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Кониського</a:t>
            </a:r>
            <a:r>
              <a:rPr lang="ru-RU" dirty="0"/>
              <a:t> – 141,</a:t>
            </a:r>
          </a:p>
          <a:p>
            <a:pPr marL="0" indent="0" algn="ctr">
              <a:buNone/>
            </a:pPr>
            <a:r>
              <a:rPr lang="ru-RU" dirty="0"/>
              <a:t> у </a:t>
            </a:r>
            <a:r>
              <a:rPr lang="ru-RU" dirty="0" err="1"/>
              <a:t>Івана</a:t>
            </a:r>
            <a:r>
              <a:rPr lang="ru-RU" dirty="0"/>
              <a:t> Франка – 99, </a:t>
            </a:r>
          </a:p>
          <a:p>
            <a:pPr marL="0" indent="0" algn="ctr">
              <a:buNone/>
            </a:pPr>
            <a:r>
              <a:rPr lang="ru-RU" dirty="0" err="1"/>
              <a:t>письменник</a:t>
            </a:r>
            <a:r>
              <a:rPr lang="ru-RU" dirty="0"/>
              <a:t> Осип </a:t>
            </a:r>
            <a:r>
              <a:rPr lang="ru-RU" dirty="0" err="1"/>
              <a:t>Маковей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 err="1"/>
              <a:t>користувався</a:t>
            </a:r>
            <a:r>
              <a:rPr lang="ru-RU" dirty="0"/>
              <a:t> 56 </a:t>
            </a:r>
            <a:r>
              <a:rPr lang="ru-RU" dirty="0" err="1"/>
              <a:t>псевдонімами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857500" cy="40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8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10.</a:t>
            </a:r>
            <a:r>
              <a:rPr lang="ru-RU" dirty="0"/>
              <a:t> </a:t>
            </a:r>
            <a:r>
              <a:rPr lang="ru-RU" b="1" dirty="0" err="1"/>
              <a:t>Найбільшу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синонімів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err="1"/>
              <a:t>має</a:t>
            </a:r>
            <a:r>
              <a:rPr lang="ru-RU" sz="4400" dirty="0"/>
              <a:t> слово </a:t>
            </a:r>
            <a:r>
              <a:rPr lang="ru-RU" sz="4400" b="1" dirty="0"/>
              <a:t>«</a:t>
            </a:r>
            <a:r>
              <a:rPr lang="ru-RU" sz="4400" b="1" dirty="0" err="1"/>
              <a:t>бити</a:t>
            </a:r>
            <a:r>
              <a:rPr lang="ru-RU" sz="4400" b="1" dirty="0"/>
              <a:t>». </a:t>
            </a:r>
          </a:p>
          <a:p>
            <a:pPr marL="0" indent="0" algn="ctr">
              <a:buNone/>
            </a:pPr>
            <a:r>
              <a:rPr lang="ru-RU" sz="4400" dirty="0" err="1"/>
              <a:t>Згідно</a:t>
            </a:r>
            <a:r>
              <a:rPr lang="ru-RU" sz="4400" dirty="0"/>
              <a:t> з «Коротким словником </a:t>
            </a:r>
            <a:r>
              <a:rPr lang="ru-RU" sz="4400" dirty="0" err="1"/>
              <a:t>синонімів</a:t>
            </a:r>
            <a:r>
              <a:rPr lang="ru-RU" sz="4400" dirty="0"/>
              <a:t> </a:t>
            </a:r>
            <a:r>
              <a:rPr lang="ru-RU" sz="4400" dirty="0" err="1"/>
              <a:t>української</a:t>
            </a:r>
            <a:r>
              <a:rPr lang="ru-RU" sz="4400" dirty="0"/>
              <a:t> </a:t>
            </a:r>
            <a:r>
              <a:rPr lang="ru-RU" sz="4400" dirty="0" err="1"/>
              <a:t>мови</a:t>
            </a:r>
            <a:r>
              <a:rPr lang="ru-RU" sz="4400" dirty="0"/>
              <a:t>» </a:t>
            </a:r>
          </a:p>
          <a:p>
            <a:pPr marL="0" indent="0" algn="ctr">
              <a:buNone/>
            </a:pPr>
            <a:r>
              <a:rPr lang="ru-RU" sz="4400" dirty="0" err="1"/>
              <a:t>їх</a:t>
            </a:r>
            <a:r>
              <a:rPr lang="ru-RU" sz="4400" dirty="0"/>
              <a:t> </a:t>
            </a:r>
            <a:r>
              <a:rPr lang="ru-RU" sz="4400" dirty="0" err="1"/>
              <a:t>нараховується</a:t>
            </a:r>
            <a:r>
              <a:rPr lang="ru-RU" sz="4400" dirty="0"/>
              <a:t> 45.</a:t>
            </a:r>
          </a:p>
        </p:txBody>
      </p:sp>
    </p:spTree>
    <p:extLst>
      <p:ext uri="{BB962C8B-B14F-4D97-AF65-F5344CB8AC3E}">
        <p14:creationId xmlns:p14="http://schemas.microsoft.com/office/powerpoint/2010/main" val="230682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11.</a:t>
            </a:r>
            <a:r>
              <a:rPr lang="ru-RU" dirty="0"/>
              <a:t> </a:t>
            </a:r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вживаною</a:t>
            </a:r>
            <a:r>
              <a:rPr lang="ru-RU" b="1" dirty="0"/>
              <a:t> </a:t>
            </a:r>
            <a:r>
              <a:rPr lang="ru-RU" b="1" dirty="0" err="1"/>
              <a:t>літерою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алфавіті</a:t>
            </a:r>
            <a:r>
              <a:rPr lang="ru-RU" dirty="0"/>
              <a:t> є </a:t>
            </a:r>
            <a:r>
              <a:rPr lang="ru-RU" dirty="0" err="1"/>
              <a:t>літера</a:t>
            </a:r>
            <a:r>
              <a:rPr lang="ru-RU" dirty="0"/>
              <a:t> “п”. </a:t>
            </a:r>
          </a:p>
          <a:p>
            <a:pPr marL="0" indent="0" algn="ctr">
              <a:buNone/>
            </a:pPr>
            <a:r>
              <a:rPr lang="ru-RU" dirty="0" err="1"/>
              <a:t>Тоді</a:t>
            </a:r>
            <a:r>
              <a:rPr lang="ru-RU" dirty="0"/>
              <a:t> ж як </a:t>
            </a:r>
            <a:r>
              <a:rPr lang="ru-RU" dirty="0" err="1"/>
              <a:t>найрідше</a:t>
            </a:r>
            <a:r>
              <a:rPr lang="ru-RU" dirty="0"/>
              <a:t> </a:t>
            </a:r>
            <a:r>
              <a:rPr lang="ru-RU" dirty="0" err="1"/>
              <a:t>вживаною</a:t>
            </a:r>
            <a:r>
              <a:rPr lang="ru-RU" dirty="0"/>
              <a:t> </a:t>
            </a:r>
            <a:r>
              <a:rPr lang="ru-RU" dirty="0" err="1"/>
              <a:t>літерою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алфавіту</a:t>
            </a:r>
            <a:r>
              <a:rPr lang="ru-RU" dirty="0"/>
              <a:t> є “ф”.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028825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60849"/>
            <a:ext cx="2058259" cy="1961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386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12. </a:t>
            </a:r>
            <a:r>
              <a:rPr lang="ru-RU" b="1" dirty="0" err="1"/>
              <a:t>Найдовшим</a:t>
            </a:r>
            <a:r>
              <a:rPr lang="ru-RU" b="1" dirty="0"/>
              <a:t> словом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 </a:t>
            </a:r>
          </a:p>
          <a:p>
            <a:pPr marL="0" indent="0" algn="ctr">
              <a:buNone/>
            </a:pPr>
            <a:r>
              <a:rPr lang="ru-RU" sz="4000" dirty="0"/>
              <a:t>в </a:t>
            </a:r>
            <a:r>
              <a:rPr lang="ru-RU" sz="4000" dirty="0" err="1"/>
              <a:t>українській</a:t>
            </a:r>
            <a:r>
              <a:rPr lang="ru-RU" sz="4000" dirty="0"/>
              <a:t> </a:t>
            </a:r>
            <a:r>
              <a:rPr lang="ru-RU" sz="4000" dirty="0" err="1"/>
              <a:t>мові</a:t>
            </a:r>
            <a:r>
              <a:rPr lang="ru-RU" sz="4000" dirty="0"/>
              <a:t> є </a:t>
            </a:r>
            <a:r>
              <a:rPr lang="ru-RU" sz="4000" dirty="0" err="1"/>
              <a:t>назва</a:t>
            </a:r>
            <a:r>
              <a:rPr lang="ru-RU" sz="4000" dirty="0"/>
              <a:t> одного з </a:t>
            </a:r>
            <a:r>
              <a:rPr lang="ru-RU" sz="4000" dirty="0" err="1"/>
              <a:t>пестицидів</a:t>
            </a:r>
            <a:r>
              <a:rPr lang="ru-RU" sz="40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«</a:t>
            </a:r>
            <a:r>
              <a:rPr lang="ru-RU" sz="3600" b="1" dirty="0" err="1">
                <a:solidFill>
                  <a:srgbClr val="FF0000"/>
                </a:solidFill>
              </a:rPr>
              <a:t>дихлордифенілтрихлорметилметан</a:t>
            </a:r>
            <a:r>
              <a:rPr lang="ru-RU" sz="3600" b="1" dirty="0">
                <a:solidFill>
                  <a:srgbClr val="FF0000"/>
                </a:solidFill>
              </a:rPr>
              <a:t>».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dirty="0"/>
              <a:t>В </a:t>
            </a:r>
            <a:r>
              <a:rPr lang="ru-RU" sz="4000" dirty="0" err="1"/>
              <a:t>ній</a:t>
            </a:r>
            <a:r>
              <a:rPr lang="ru-RU" sz="4000" dirty="0"/>
              <a:t> </a:t>
            </a:r>
            <a:r>
              <a:rPr lang="ru-RU" sz="4000" dirty="0" err="1"/>
              <a:t>міститься</a:t>
            </a:r>
            <a:r>
              <a:rPr lang="ru-RU" sz="4000" dirty="0"/>
              <a:t> </a:t>
            </a:r>
            <a:r>
              <a:rPr lang="ru-RU" sz="4000" dirty="0" err="1"/>
              <a:t>тридцять</a:t>
            </a:r>
            <a:r>
              <a:rPr lang="ru-RU" sz="4000" dirty="0"/>
              <a:t> </a:t>
            </a:r>
            <a:r>
              <a:rPr lang="ru-RU" sz="4000" dirty="0" err="1"/>
              <a:t>літер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50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13.</a:t>
            </a:r>
            <a:r>
              <a:rPr lang="ru-RU" dirty="0"/>
              <a:t> </a:t>
            </a:r>
            <a:r>
              <a:rPr lang="ru-RU" b="1" dirty="0" err="1"/>
              <a:t>Найдовша</a:t>
            </a:r>
            <a:r>
              <a:rPr lang="ru-RU" b="1" dirty="0"/>
              <a:t> </a:t>
            </a:r>
            <a:r>
              <a:rPr lang="ru-RU" b="1" dirty="0" err="1"/>
              <a:t>абревіатура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 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– </a:t>
            </a:r>
            <a:r>
              <a:rPr lang="ru-RU" b="1" dirty="0">
                <a:solidFill>
                  <a:srgbClr val="FF0000"/>
                </a:solidFill>
              </a:rPr>
              <a:t>ЦНДІТЕДМП</a:t>
            </a:r>
            <a:r>
              <a:rPr lang="ru-RU" b="1" dirty="0"/>
              <a:t>, </a:t>
            </a:r>
          </a:p>
          <a:p>
            <a:pPr marL="0" indent="0" algn="ctr">
              <a:buNone/>
            </a:pPr>
            <a:r>
              <a:rPr lang="ru-RU" dirty="0"/>
              <a:t>яка </a:t>
            </a:r>
            <a:r>
              <a:rPr lang="ru-RU" dirty="0" err="1"/>
              <a:t>розшифровується</a:t>
            </a:r>
            <a:r>
              <a:rPr lang="ru-RU" dirty="0"/>
              <a:t> як </a:t>
            </a:r>
            <a:r>
              <a:rPr lang="ru-RU" b="1" i="1" dirty="0" err="1"/>
              <a:t>Центральний</a:t>
            </a:r>
            <a:r>
              <a:rPr lang="ru-RU" b="1" i="1" dirty="0"/>
              <a:t> </a:t>
            </a:r>
            <a:r>
              <a:rPr lang="ru-RU" b="1" i="1" dirty="0" err="1"/>
              <a:t>науково-дослідний</a:t>
            </a:r>
            <a:r>
              <a:rPr lang="ru-RU" b="1" i="1" dirty="0"/>
              <a:t> </a:t>
            </a:r>
            <a:r>
              <a:rPr lang="ru-RU" b="1" i="1" dirty="0" err="1"/>
              <a:t>інститут</a:t>
            </a:r>
            <a:r>
              <a:rPr lang="ru-RU" b="1" i="1" dirty="0"/>
              <a:t> </a:t>
            </a:r>
            <a:r>
              <a:rPr lang="ru-RU" b="1" i="1" dirty="0" err="1"/>
              <a:t>інформації</a:t>
            </a:r>
            <a:r>
              <a:rPr lang="ru-RU" b="1" i="1" dirty="0"/>
              <a:t> і </a:t>
            </a:r>
            <a:r>
              <a:rPr lang="ru-RU" b="1" i="1" dirty="0" err="1"/>
              <a:t>техніко-економічних</a:t>
            </a:r>
            <a:r>
              <a:rPr lang="ru-RU" b="1" i="1" dirty="0"/>
              <a:t> </a:t>
            </a:r>
            <a:r>
              <a:rPr lang="ru-RU" b="1" i="1" dirty="0" err="1"/>
              <a:t>досліджень</a:t>
            </a:r>
            <a:r>
              <a:rPr lang="ru-RU" b="1" i="1" dirty="0"/>
              <a:t> з </a:t>
            </a:r>
            <a:r>
              <a:rPr lang="ru-RU" b="1" i="1" dirty="0" err="1"/>
              <a:t>матеріально-технічного</a:t>
            </a:r>
            <a:r>
              <a:rPr lang="ru-RU" b="1" i="1" dirty="0"/>
              <a:t> </a:t>
            </a:r>
            <a:r>
              <a:rPr lang="ru-RU" b="1" i="1" dirty="0" err="1"/>
              <a:t>постачання</a:t>
            </a:r>
            <a:r>
              <a:rPr lang="ru-RU" b="1" i="1" dirty="0"/>
              <a:t>.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/>
              <a:t>Вона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дев’яти</a:t>
            </a:r>
            <a:r>
              <a:rPr lang="ru-RU" dirty="0"/>
              <a:t> </a:t>
            </a:r>
            <a:r>
              <a:rPr lang="ru-RU" dirty="0" err="1"/>
              <a:t>літер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86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14. 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фактів</a:t>
            </a:r>
            <a:r>
              <a:rPr lang="ru-RU" b="1" dirty="0"/>
              <a:t> про </a:t>
            </a:r>
            <a:r>
              <a:rPr lang="ru-RU" b="1" dirty="0" err="1"/>
              <a:t>паліндроми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є </a:t>
            </a:r>
            <a:r>
              <a:rPr lang="ru-RU" b="1" dirty="0" err="1"/>
              <a:t>лише</a:t>
            </a:r>
            <a:r>
              <a:rPr lang="ru-RU" b="1" dirty="0"/>
              <a:t> два </a:t>
            </a:r>
            <a:r>
              <a:rPr lang="ru-RU" b="1" dirty="0" err="1"/>
              <a:t>семибуквених</a:t>
            </a:r>
            <a:r>
              <a:rPr lang="ru-RU" b="1" dirty="0"/>
              <a:t> </a:t>
            </a:r>
            <a:r>
              <a:rPr lang="ru-RU" b="1" dirty="0" err="1"/>
              <a:t>паліндроми</a:t>
            </a:r>
            <a:r>
              <a:rPr lang="ru-RU" dirty="0"/>
              <a:t>: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«ротатор» і «</a:t>
            </a:r>
            <a:r>
              <a:rPr lang="ru-RU" sz="4400" b="1" dirty="0" err="1">
                <a:solidFill>
                  <a:srgbClr val="FF0000"/>
                </a:solidFill>
              </a:rPr>
              <a:t>тартрат</a:t>
            </a:r>
            <a:r>
              <a:rPr lang="ru-RU" sz="4400" b="1" dirty="0">
                <a:solidFill>
                  <a:srgbClr val="FF0000"/>
                </a:solidFill>
              </a:rPr>
              <a:t>». </a:t>
            </a:r>
          </a:p>
          <a:p>
            <a:pPr marL="0" indent="0" algn="ctr">
              <a:buNone/>
            </a:pPr>
            <a:r>
              <a:rPr lang="ru-RU" dirty="0"/>
              <a:t>А до </a:t>
            </a:r>
            <a:r>
              <a:rPr lang="ru-RU" dirty="0" err="1"/>
              <a:t>найдовших</a:t>
            </a:r>
            <a:r>
              <a:rPr lang="ru-RU" dirty="0"/>
              <a:t> фраз </a:t>
            </a:r>
            <a:r>
              <a:rPr lang="ru-RU" dirty="0" err="1"/>
              <a:t>паліндромів</a:t>
            </a:r>
            <a:r>
              <a:rPr lang="ru-RU" dirty="0"/>
              <a:t> належать </a:t>
            </a:r>
            <a:r>
              <a:rPr lang="ru-RU" sz="4000" b="1" dirty="0">
                <a:solidFill>
                  <a:srgbClr val="FF0000"/>
                </a:solidFill>
              </a:rPr>
              <a:t>«Я несу </a:t>
            </a:r>
            <a:r>
              <a:rPr lang="ru-RU" sz="4000" b="1" dirty="0" err="1">
                <a:solidFill>
                  <a:srgbClr val="FF0000"/>
                </a:solidFill>
              </a:rPr>
              <a:t>гусеня</a:t>
            </a:r>
            <a:r>
              <a:rPr lang="ru-RU" sz="4000" b="1" dirty="0">
                <a:solidFill>
                  <a:srgbClr val="FF0000"/>
                </a:solidFill>
              </a:rPr>
              <a:t>» </a:t>
            </a:r>
            <a:r>
              <a:rPr lang="ru-RU" dirty="0"/>
              <a:t>та </a:t>
            </a:r>
            <a:r>
              <a:rPr lang="ru-RU" sz="4000" b="1" dirty="0">
                <a:solidFill>
                  <a:srgbClr val="FF0000"/>
                </a:solidFill>
              </a:rPr>
              <a:t>«Аргентина манить негра». </a:t>
            </a:r>
          </a:p>
        </p:txBody>
      </p:sp>
    </p:spTree>
    <p:extLst>
      <p:ext uri="{BB962C8B-B14F-4D97-AF65-F5344CB8AC3E}">
        <p14:creationId xmlns:p14="http://schemas.microsoft.com/office/powerpoint/2010/main" val="310152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sz="5300" b="1" dirty="0"/>
              <a:t>15.</a:t>
            </a:r>
            <a:r>
              <a:rPr lang="ru-RU" sz="5300" dirty="0"/>
              <a:t> </a:t>
            </a:r>
            <a:r>
              <a:rPr lang="ru-RU" sz="5300" dirty="0" err="1"/>
              <a:t>Чимало</a:t>
            </a:r>
            <a:r>
              <a:rPr lang="ru-RU" sz="5300" dirty="0"/>
              <a:t> </a:t>
            </a:r>
            <a:r>
              <a:rPr lang="ru-RU" sz="5300" dirty="0" err="1"/>
              <a:t>вживаних</a:t>
            </a:r>
            <a:r>
              <a:rPr lang="ru-RU" sz="5300" dirty="0"/>
              <a:t> </a:t>
            </a:r>
            <a:r>
              <a:rPr lang="ru-RU" sz="5300" dirty="0" err="1"/>
              <a:t>сьогодні</a:t>
            </a:r>
            <a:r>
              <a:rPr lang="ru-RU" sz="5300" dirty="0"/>
              <a:t> </a:t>
            </a:r>
            <a:r>
              <a:rPr lang="ru-RU" sz="5300" dirty="0" err="1"/>
              <a:t>українських</a:t>
            </a:r>
            <a:r>
              <a:rPr lang="ru-RU" sz="5300" dirty="0"/>
              <a:t> </a:t>
            </a:r>
            <a:r>
              <a:rPr lang="ru-RU" sz="5300" dirty="0" err="1"/>
              <a:t>слів</a:t>
            </a:r>
            <a:r>
              <a:rPr lang="ru-RU" sz="5300" dirty="0"/>
              <a:t> та </a:t>
            </a:r>
            <a:r>
              <a:rPr lang="ru-RU" sz="5300" dirty="0" err="1"/>
              <a:t>мовних</a:t>
            </a:r>
            <a:r>
              <a:rPr lang="ru-RU" sz="5300" dirty="0"/>
              <a:t> </a:t>
            </a:r>
            <a:r>
              <a:rPr lang="ru-RU" sz="5300" dirty="0" err="1"/>
              <a:t>коренів</a:t>
            </a:r>
            <a:r>
              <a:rPr lang="ru-RU" sz="5300" dirty="0"/>
              <a:t> </a:t>
            </a:r>
            <a:r>
              <a:rPr lang="ru-RU" sz="5300" dirty="0" err="1"/>
              <a:t>були</a:t>
            </a:r>
            <a:r>
              <a:rPr lang="ru-RU" sz="5300" dirty="0"/>
              <a:t> </a:t>
            </a:r>
            <a:r>
              <a:rPr lang="ru-RU" sz="5300" dirty="0" err="1"/>
              <a:t>поширені</a:t>
            </a:r>
            <a:r>
              <a:rPr lang="ru-RU" sz="5300" dirty="0"/>
              <a:t> </a:t>
            </a:r>
            <a:r>
              <a:rPr lang="ru-RU" sz="5300" b="1" dirty="0" err="1"/>
              <a:t>ще</a:t>
            </a:r>
            <a:r>
              <a:rPr lang="ru-RU" sz="5300" b="1" dirty="0"/>
              <a:t> у </a:t>
            </a:r>
            <a:r>
              <a:rPr lang="ru-RU" sz="5300" b="1" dirty="0" err="1"/>
              <a:t>часи</a:t>
            </a:r>
            <a:r>
              <a:rPr lang="ru-RU" sz="5300" b="1" dirty="0"/>
              <a:t> </a:t>
            </a:r>
            <a:r>
              <a:rPr lang="ru-RU" sz="5300" b="1" dirty="0" err="1"/>
              <a:t>трипільської</a:t>
            </a:r>
            <a:r>
              <a:rPr lang="ru-RU" sz="5300" b="1" dirty="0"/>
              <a:t> </a:t>
            </a:r>
            <a:r>
              <a:rPr lang="ru-RU" sz="5300" b="1" dirty="0" err="1"/>
              <a:t>культури</a:t>
            </a: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86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88"/>
            <a:ext cx="7560839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1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22322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</a:t>
            </a:r>
            <a:r>
              <a:rPr lang="ru-RU" dirty="0"/>
              <a:t>. </a:t>
            </a:r>
            <a:r>
              <a:rPr lang="ru-RU" dirty="0" err="1"/>
              <a:t>Українська</a:t>
            </a:r>
            <a:r>
              <a:rPr lang="ru-RU" dirty="0"/>
              <a:t> входить </a:t>
            </a:r>
            <a:r>
              <a:rPr lang="ru-RU" b="1" dirty="0"/>
              <a:t>до </a:t>
            </a:r>
            <a:r>
              <a:rPr lang="ru-RU" b="1" dirty="0" err="1"/>
              <a:t>трійки</a:t>
            </a:r>
            <a:r>
              <a:rPr lang="ru-RU" b="1" dirty="0"/>
              <a:t> </a:t>
            </a:r>
            <a:r>
              <a:rPr lang="ru-RU" b="1" dirty="0" err="1"/>
              <a:t>найкрасивіших</a:t>
            </a:r>
            <a:r>
              <a:rPr lang="ru-RU" b="1" dirty="0"/>
              <a:t> </a:t>
            </a:r>
            <a:r>
              <a:rPr lang="ru-RU" b="1" dirty="0" err="1"/>
              <a:t>мов</a:t>
            </a:r>
            <a:r>
              <a:rPr lang="ru-RU" b="1" dirty="0"/>
              <a:t> у </a:t>
            </a:r>
            <a:r>
              <a:rPr lang="ru-RU" b="1" dirty="0" err="1"/>
              <a:t>світі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2492896"/>
            <a:ext cx="6829444" cy="3633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друга за </a:t>
            </a:r>
            <a:r>
              <a:rPr lang="ru-RU" dirty="0" err="1"/>
              <a:t>мелодійністю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(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італійської</a:t>
            </a:r>
            <a:r>
              <a:rPr lang="ru-RU" dirty="0"/>
              <a:t>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красива </a:t>
            </a:r>
            <a:r>
              <a:rPr lang="ru-RU" dirty="0" err="1"/>
              <a:t>мова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(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французької</a:t>
            </a:r>
            <a:r>
              <a:rPr lang="ru-RU" dirty="0"/>
              <a:t> та </a:t>
            </a:r>
            <a:r>
              <a:rPr lang="ru-RU" dirty="0" err="1"/>
              <a:t>перської</a:t>
            </a:r>
            <a:r>
              <a:rPr lang="ru-RU" dirty="0"/>
              <a:t>)</a:t>
            </a: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</a:t>
            </a:r>
            <a:r>
              <a:rPr lang="ru-RU" dirty="0"/>
              <a:t> </a:t>
            </a:r>
            <a:r>
              <a:rPr lang="ru-RU" b="1" dirty="0" err="1"/>
              <a:t>Найдавніша</a:t>
            </a:r>
            <a:r>
              <a:rPr lang="ru-RU" b="1" dirty="0"/>
              <a:t> </a:t>
            </a:r>
            <a:r>
              <a:rPr lang="ru-RU" b="1" dirty="0" err="1"/>
              <a:t>згадка</a:t>
            </a:r>
            <a:r>
              <a:rPr lang="ru-RU" dirty="0"/>
              <a:t> </a:t>
            </a:r>
            <a:r>
              <a:rPr lang="ru-RU" b="1" dirty="0"/>
              <a:t>про </a:t>
            </a:r>
            <a:r>
              <a:rPr lang="ru-RU" b="1" dirty="0" err="1"/>
              <a:t>українську</a:t>
            </a:r>
            <a:r>
              <a:rPr lang="ru-RU" b="1" dirty="0"/>
              <a:t> </a:t>
            </a:r>
            <a:r>
              <a:rPr lang="ru-RU" b="1" dirty="0" err="1"/>
              <a:t>мову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датується</a:t>
            </a:r>
            <a:r>
              <a:rPr lang="ru-RU" b="1" dirty="0"/>
              <a:t> 858 </a:t>
            </a:r>
            <a:r>
              <a:rPr lang="ru-RU" dirty="0"/>
              <a:t>роком, 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прирівняна</a:t>
            </a:r>
            <a:r>
              <a:rPr lang="ru-RU" dirty="0"/>
              <a:t> до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у </a:t>
            </a:r>
            <a:r>
              <a:rPr lang="ru-RU" b="1" dirty="0"/>
              <a:t>1798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b="1" dirty="0"/>
              <a:t>“</a:t>
            </a:r>
            <a:r>
              <a:rPr lang="ru-RU" b="1" dirty="0" err="1"/>
              <a:t>Енеїди</a:t>
            </a:r>
            <a:r>
              <a:rPr lang="ru-RU" b="1" dirty="0"/>
              <a:t>”</a:t>
            </a:r>
            <a:r>
              <a:rPr lang="ru-RU" dirty="0"/>
              <a:t>, автором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b="1" dirty="0" err="1"/>
              <a:t>Іван</a:t>
            </a:r>
            <a:r>
              <a:rPr lang="ru-RU" b="1" dirty="0"/>
              <a:t> </a:t>
            </a:r>
            <a:r>
              <a:rPr lang="ru-RU" b="1" dirty="0" err="1"/>
              <a:t>Котляревський</a:t>
            </a:r>
            <a:r>
              <a:rPr lang="ru-RU" b="1" dirty="0"/>
              <a:t>.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51063"/>
            <a:ext cx="3552395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3.</a:t>
            </a:r>
            <a:r>
              <a:rPr lang="ru-RU" dirty="0"/>
              <a:t> 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є 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найпоширеніших</a:t>
            </a:r>
            <a:r>
              <a:rPr lang="ru-RU" b="1" dirty="0"/>
              <a:t> </a:t>
            </a:r>
            <a:r>
              <a:rPr lang="ru-RU" b="1" dirty="0" err="1"/>
              <a:t>мов</a:t>
            </a:r>
            <a:r>
              <a:rPr lang="ru-RU" b="1" dirty="0"/>
              <a:t> в </a:t>
            </a:r>
            <a:r>
              <a:rPr lang="ru-RU" b="1" dirty="0" err="1"/>
              <a:t>світі</a:t>
            </a:r>
            <a:r>
              <a:rPr lang="ru-RU" dirty="0"/>
              <a:t>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і 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26-те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3.bp.blogspot.com/-Vun_OO1FCEQ/Vpp2tcE7rMI/AAAAAAAAHfQ/ZRgQSBg6a14/s320/1424468207_m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18457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290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4. З точки </a:t>
            </a:r>
            <a:r>
              <a:rPr lang="ru-RU" b="1" dirty="0" err="1"/>
              <a:t>зору</a:t>
            </a:r>
            <a:r>
              <a:rPr lang="ru-RU" b="1" dirty="0"/>
              <a:t> лексики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ru-RU" dirty="0" err="1"/>
              <a:t>найближчими</a:t>
            </a:r>
            <a:r>
              <a:rPr lang="ru-RU" dirty="0"/>
              <a:t> до </a:t>
            </a:r>
            <a:r>
              <a:rPr lang="ru-RU" dirty="0" err="1"/>
              <a:t>української</a:t>
            </a:r>
            <a:r>
              <a:rPr lang="ru-RU" dirty="0"/>
              <a:t> є </a:t>
            </a:r>
            <a:r>
              <a:rPr lang="ru-RU" dirty="0" err="1"/>
              <a:t>білоруська</a:t>
            </a:r>
            <a:r>
              <a:rPr lang="ru-RU" dirty="0"/>
              <a:t> (84%) і </a:t>
            </a:r>
            <a:r>
              <a:rPr lang="ru-RU" dirty="0" err="1"/>
              <a:t>польська</a:t>
            </a:r>
            <a:r>
              <a:rPr lang="ru-RU" dirty="0"/>
              <a:t> (70%) </a:t>
            </a:r>
            <a:r>
              <a:rPr lang="ru-RU" dirty="0" err="1"/>
              <a:t>мови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345160" cy="3244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36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5.</a:t>
            </a:r>
            <a:r>
              <a:rPr lang="ru-RU" dirty="0"/>
              <a:t> </a:t>
            </a:r>
            <a:r>
              <a:rPr lang="ru-RU" b="1" dirty="0"/>
              <a:t>Першим букварем,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 err="1"/>
              <a:t>виданим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«</a:t>
            </a:r>
            <a:r>
              <a:rPr lang="ru-RU" dirty="0" err="1"/>
              <a:t>Буквар</a:t>
            </a:r>
            <a:r>
              <a:rPr lang="ru-RU" dirty="0"/>
              <a:t>» («Азбука»), </a:t>
            </a:r>
            <a:r>
              <a:rPr lang="ru-RU" dirty="0" err="1"/>
              <a:t>надрукований</a:t>
            </a:r>
            <a:r>
              <a:rPr lang="ru-RU" dirty="0"/>
              <a:t> у 1574 р. у </a:t>
            </a:r>
            <a:r>
              <a:rPr lang="ru-RU" dirty="0" err="1"/>
              <a:t>Львові</a:t>
            </a:r>
            <a:r>
              <a:rPr lang="ru-RU" dirty="0"/>
              <a:t> </a:t>
            </a:r>
            <a:r>
              <a:rPr lang="ru-RU" dirty="0" err="1"/>
              <a:t>першодрукарем</a:t>
            </a:r>
            <a:r>
              <a:rPr lang="ru-RU" dirty="0"/>
              <a:t> </a:t>
            </a:r>
          </a:p>
          <a:p>
            <a:pPr marL="0" indent="0" algn="r">
              <a:buNone/>
            </a:pPr>
            <a:r>
              <a:rPr lang="ru-RU" dirty="0" err="1"/>
              <a:t>Іваном</a:t>
            </a:r>
            <a:r>
              <a:rPr lang="ru-RU" dirty="0"/>
              <a:t> </a:t>
            </a:r>
            <a:r>
              <a:rPr lang="ru-RU" dirty="0" err="1"/>
              <a:t>Федоровим</a:t>
            </a:r>
            <a:r>
              <a:rPr lang="ru-RU" dirty="0"/>
              <a:t>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heroes.profi-forex.org/uploads/_pages/362/fedorov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7737"/>
            <a:ext cx="2736304" cy="4106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4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</a:t>
            </a:r>
            <a:r>
              <a:rPr lang="ru-RU" dirty="0"/>
              <a:t> </a:t>
            </a:r>
            <a:r>
              <a:rPr lang="ru-RU" b="1" dirty="0" err="1"/>
              <a:t>Найдавнішими</a:t>
            </a:r>
            <a:r>
              <a:rPr lang="ru-RU" b="1" dirty="0"/>
              <a:t> </a:t>
            </a:r>
            <a:r>
              <a:rPr lang="ru-RU" b="1" dirty="0" err="1"/>
              <a:t>українськими</a:t>
            </a:r>
            <a:r>
              <a:rPr lang="ru-RU" b="1" dirty="0"/>
              <a:t> </a:t>
            </a:r>
            <a:r>
              <a:rPr lang="ru-RU" b="1" dirty="0" err="1"/>
              <a:t>поетесами</a:t>
            </a:r>
            <a:r>
              <a:rPr lang="ru-RU" dirty="0"/>
              <a:t>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, </a:t>
            </a:r>
          </a:p>
          <a:p>
            <a:pPr marL="0" indent="0" algn="ctr">
              <a:buNone/>
            </a:pPr>
            <a:r>
              <a:rPr lang="ru-RU" dirty="0"/>
              <a:t>й про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документальні</a:t>
            </a:r>
            <a:r>
              <a:rPr lang="ru-RU" dirty="0"/>
              <a:t> </a:t>
            </a:r>
            <a:r>
              <a:rPr lang="ru-RU" dirty="0" err="1"/>
              <a:t>свідчення</a:t>
            </a:r>
            <a:r>
              <a:rPr lang="ru-RU" dirty="0"/>
              <a:t>, </a:t>
            </a:r>
          </a:p>
          <a:p>
            <a:pPr marL="0" indent="0" algn="ctr">
              <a:buNone/>
            </a:pPr>
            <a:r>
              <a:rPr lang="ru-RU" dirty="0"/>
              <a:t>є </a:t>
            </a:r>
            <a:r>
              <a:rPr lang="ru-RU" dirty="0" err="1"/>
              <a:t>інокиня</a:t>
            </a:r>
            <a:r>
              <a:rPr lang="ru-RU" dirty="0"/>
              <a:t> </a:t>
            </a:r>
            <a:r>
              <a:rPr lang="ru-RU" dirty="0" err="1"/>
              <a:t>Анисія</a:t>
            </a:r>
            <a:r>
              <a:rPr lang="ru-RU" dirty="0"/>
              <a:t> </a:t>
            </a:r>
            <a:r>
              <a:rPr lang="ru-RU" dirty="0" err="1"/>
              <a:t>Парфенівна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/>
              <a:t>і Анна </a:t>
            </a:r>
            <a:r>
              <a:rPr lang="ru-RU" dirty="0" err="1"/>
              <a:t>Любовичівна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2.bp.blogspot.com/-U4ecqdDcfUY/Un1amrQLvvI/AAAAAAAAEgI/e6KFxV6Dl7o/s32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3048000" cy="205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7.</a:t>
            </a:r>
            <a:r>
              <a:rPr lang="ru-RU" dirty="0"/>
              <a:t> </a:t>
            </a:r>
            <a:r>
              <a:rPr lang="ru-RU" b="1" dirty="0" err="1"/>
              <a:t>Найстарішою</a:t>
            </a:r>
            <a:r>
              <a:rPr lang="ru-RU" b="1" dirty="0"/>
              <a:t> </a:t>
            </a:r>
            <a:r>
              <a:rPr lang="ru-RU" b="1" dirty="0" err="1"/>
              <a:t>українською</a:t>
            </a:r>
            <a:r>
              <a:rPr lang="ru-RU" b="1" dirty="0"/>
              <a:t> </a:t>
            </a:r>
            <a:r>
              <a:rPr lang="ru-RU" b="1" dirty="0" err="1"/>
              <a:t>піснею</a:t>
            </a:r>
            <a:r>
              <a:rPr lang="ru-RU" dirty="0"/>
              <a:t>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запис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зберігся</a:t>
            </a:r>
            <a:r>
              <a:rPr lang="ru-RU" dirty="0"/>
              <a:t> до наших </a:t>
            </a:r>
            <a:r>
              <a:rPr lang="ru-RU" dirty="0" err="1"/>
              <a:t>днів</a:t>
            </a:r>
            <a:r>
              <a:rPr lang="ru-RU" dirty="0"/>
              <a:t>, </a:t>
            </a:r>
          </a:p>
          <a:p>
            <a:pPr marL="0" indent="0" algn="ctr">
              <a:buNone/>
            </a:pP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/>
              <a:t>«Дунаю, Дунаю, </a:t>
            </a:r>
            <a:r>
              <a:rPr lang="ru-RU" dirty="0" err="1"/>
              <a:t>чому</a:t>
            </a:r>
            <a:r>
              <a:rPr lang="ru-RU" dirty="0"/>
              <a:t> смутен </a:t>
            </a:r>
            <a:r>
              <a:rPr lang="ru-RU" dirty="0" err="1"/>
              <a:t>течеш</a:t>
            </a:r>
            <a:r>
              <a:rPr lang="ru-RU" dirty="0"/>
              <a:t>?»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555479" cy="23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24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b="1" dirty="0" err="1"/>
              <a:t>Найбільшу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разів</a:t>
            </a:r>
            <a:r>
              <a:rPr lang="ru-RU" b="1" dirty="0"/>
              <a:t> </a:t>
            </a:r>
            <a:r>
              <a:rPr lang="ru-RU" b="1" dirty="0" err="1"/>
              <a:t>перекладений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літературний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/>
              <a:t>– «</a:t>
            </a:r>
            <a:r>
              <a:rPr lang="ru-RU" dirty="0" err="1"/>
              <a:t>Заповіт</a:t>
            </a:r>
            <a:r>
              <a:rPr lang="ru-RU" dirty="0"/>
              <a:t>» </a:t>
            </a:r>
            <a:r>
              <a:rPr lang="ru-RU" dirty="0" err="1"/>
              <a:t>Т.Г.Шевченка</a:t>
            </a:r>
            <a:r>
              <a:rPr lang="ru-RU" dirty="0"/>
              <a:t>: </a:t>
            </a:r>
          </a:p>
          <a:p>
            <a:pPr marL="0" indent="0" algn="ctr">
              <a:buNone/>
            </a:pPr>
            <a:r>
              <a:rPr lang="ru-RU" dirty="0"/>
              <a:t>147 </a:t>
            </a:r>
            <a:r>
              <a:rPr lang="ru-RU" dirty="0" err="1"/>
              <a:t>мовами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524945" cy="30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7220"/>
      </p:ext>
    </p:extLst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93</TotalTime>
  <Words>297</Words>
  <Application>Microsoft Office PowerPoint</Application>
  <PresentationFormat>Екран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2</vt:lpstr>
      <vt:lpstr>15 цікавих фактів про українську мову</vt:lpstr>
      <vt:lpstr>1. Українська входить до трійки найкрасивіших мов у світі </vt:lpstr>
      <vt:lpstr>2. Найдавніша згадка про українську мову </vt:lpstr>
      <vt:lpstr>3. Українська мова є однією з найпоширеніших мов в світі, </vt:lpstr>
      <vt:lpstr>4. З точки зору лексики</vt:lpstr>
      <vt:lpstr>5. Першим букварем, </vt:lpstr>
      <vt:lpstr>6. Найдавнішими українськими поетесами, </vt:lpstr>
      <vt:lpstr>7. Найстарішою українською піснею, </vt:lpstr>
      <vt:lpstr>8. Найбільшу кількість разів перекладений </vt:lpstr>
      <vt:lpstr>9. Найбільша кількість псевдонімів </vt:lpstr>
      <vt:lpstr>10. Найбільшу кількість синонімів </vt:lpstr>
      <vt:lpstr>11. Найбільш вживаною літерою</vt:lpstr>
      <vt:lpstr>12. Найдовшим словом</vt:lpstr>
      <vt:lpstr>13. Найдовша абревіатура</vt:lpstr>
      <vt:lpstr>14. Кілька фактів про паліндроми </vt:lpstr>
      <vt:lpstr>     15. Чимало вживаних сьогодні українських слів та мовних коренів були поширені ще у часи трипільської культури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цікавих фактів про українську мову</dc:title>
  <dc:creator>WORK</dc:creator>
  <cp:lastModifiedBy>user</cp:lastModifiedBy>
  <cp:revision>13</cp:revision>
  <dcterms:created xsi:type="dcterms:W3CDTF">2017-03-13T18:29:52Z</dcterms:created>
  <dcterms:modified xsi:type="dcterms:W3CDTF">2022-09-27T08:31:20Z</dcterms:modified>
</cp:coreProperties>
</file>