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9" r:id="rId11"/>
    <p:sldId id="271" r:id="rId12"/>
    <p:sldId id="270" r:id="rId13"/>
    <p:sldId id="279" r:id="rId14"/>
    <p:sldId id="280" r:id="rId15"/>
    <p:sldId id="278" r:id="rId16"/>
    <p:sldId id="277" r:id="rId17"/>
    <p:sldId id="276" r:id="rId18"/>
    <p:sldId id="275" r:id="rId19"/>
    <p:sldId id="274" r:id="rId20"/>
    <p:sldId id="282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691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ACAE8B-3555-4AD6-B754-9B5717882DAB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8B49EC-EF63-435F-B9A7-82E29970E9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180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8B49EC-EF63-435F-B9A7-82E29970E99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1621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8B49EC-EF63-435F-B9A7-82E29970E99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0629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8B49EC-EF63-435F-B9A7-82E29970E99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521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8B49EC-EF63-435F-B9A7-82E29970E99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622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8B49EC-EF63-435F-B9A7-82E29970E99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330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8B49EC-EF63-435F-B9A7-82E29970E99C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6121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8B49EC-EF63-435F-B9A7-82E29970E99C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046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8B49EC-EF63-435F-B9A7-82E29970E99C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6732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8B49EC-EF63-435F-B9A7-82E29970E99C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1528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8B49EC-EF63-435F-B9A7-82E29970E99C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9547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8B49EC-EF63-435F-B9A7-82E29970E99C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830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8B49EC-EF63-435F-B9A7-82E29970E99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9587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8B49EC-EF63-435F-B9A7-82E29970E99C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119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8B49EC-EF63-435F-B9A7-82E29970E99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696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8B49EC-EF63-435F-B9A7-82E29970E99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5640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8B49EC-EF63-435F-B9A7-82E29970E99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7124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8B49EC-EF63-435F-B9A7-82E29970E99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3793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8B49EC-EF63-435F-B9A7-82E29970E99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3230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8B49EC-EF63-435F-B9A7-82E29970E99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425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8B49EC-EF63-435F-B9A7-82E29970E99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625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>
              <a:defRPr/>
            </a:pPr>
            <a:fld id="{85ED3363-C5E8-4D2E-A2F0-B788BF9FEB8D}" type="datetimeFigureOut">
              <a:rPr lang="ru-RU" smtClean="0"/>
              <a:pPr>
                <a:defRPr/>
              </a:pPr>
              <a:t>11.09.2022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pPr>
              <a:defRPr/>
            </a:pPr>
            <a:fld id="{285CF753-C3B7-49D2-B73C-F4FBC0AED2F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3432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E5AA35-9F07-44D7-8902-F8F8664BADA9}" type="datetimeFigureOut">
              <a:rPr lang="ru-RU" smtClean="0"/>
              <a:pPr>
                <a:defRPr/>
              </a:pPr>
              <a:t>11.09.2022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3F3023-A200-4F68-BB20-29F8C5259C4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426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E5AA35-9F07-44D7-8902-F8F8664BADA9}" type="datetimeFigureOut">
              <a:rPr lang="ru-RU" smtClean="0"/>
              <a:pPr>
                <a:defRPr/>
              </a:pPr>
              <a:t>11.09.2022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3F3023-A200-4F68-BB20-29F8C5259C4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2728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E5AA35-9F07-44D7-8902-F8F8664BADA9}" type="datetimeFigureOut">
              <a:rPr lang="ru-RU" smtClean="0"/>
              <a:pPr>
                <a:defRPr/>
              </a:pPr>
              <a:t>11.09.2022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3F3023-A200-4F68-BB20-29F8C5259C4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026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E5AA35-9F07-44D7-8902-F8F8664BADA9}" type="datetimeFigureOut">
              <a:rPr lang="ru-RU" smtClean="0"/>
              <a:pPr>
                <a:defRPr/>
              </a:pPr>
              <a:t>11.09.2022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3F3023-A200-4F68-BB20-29F8C5259C4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1277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E5AA35-9F07-44D7-8902-F8F8664BADA9}" type="datetimeFigureOut">
              <a:rPr lang="ru-RU" smtClean="0"/>
              <a:pPr>
                <a:defRPr/>
              </a:pPr>
              <a:t>11.09.2022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3F3023-A200-4F68-BB20-29F8C5259C4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55517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E5AA35-9F07-44D7-8902-F8F8664BADA9}" type="datetimeFigureOut">
              <a:rPr lang="ru-RU" smtClean="0"/>
              <a:pPr>
                <a:defRPr/>
              </a:pPr>
              <a:t>11.09.2022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3F3023-A200-4F68-BB20-29F8C5259C4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52964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135B23-76B4-4252-8513-4E5EF1A93B87}" type="datetimeFigureOut">
              <a:rPr lang="ru-RU" smtClean="0"/>
              <a:pPr>
                <a:defRPr/>
              </a:pPr>
              <a:t>11.09.2022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BE3555-2D39-4503-A866-40ADD1C63C9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86064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DF5862-1028-4711-AAFB-9A4B8F48DE5A}" type="datetimeFigureOut">
              <a:rPr lang="ru-RU" smtClean="0"/>
              <a:pPr>
                <a:defRPr/>
              </a:pPr>
              <a:t>11.09.2022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AC99DB-A50F-4FF5-979C-1FE48672CE8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6270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50BCEE-D0B2-4B1D-9EFF-822398190863}" type="datetimeFigureOut">
              <a:rPr lang="ru-RU" smtClean="0"/>
              <a:pPr>
                <a:defRPr/>
              </a:pPr>
              <a:t>11.09.2022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D6373-44AA-46D8-8AAB-56E0FC21C3D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671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A5822E-A72E-48D4-9D50-8DC584037CF7}" type="datetimeFigureOut">
              <a:rPr lang="ru-RU" smtClean="0"/>
              <a:pPr>
                <a:defRPr/>
              </a:pPr>
              <a:t>11.09.2022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FB292A-42D3-488E-9B9D-2A47F4EADBF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0093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2D1C1E-1A43-4B9A-8A5D-C62EC87B7647}" type="datetimeFigureOut">
              <a:rPr lang="ru-RU" smtClean="0"/>
              <a:pPr>
                <a:defRPr/>
              </a:pPr>
              <a:t>11.09.2022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717D82-AD09-4B03-8449-34041C41DC9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78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3AF3D5-10CB-4600-B93C-C1B2191B1610}" type="datetimeFigureOut">
              <a:rPr lang="ru-RU" smtClean="0"/>
              <a:pPr>
                <a:defRPr/>
              </a:pPr>
              <a:t>11.09.2022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24A45B-18B1-48C6-8AC6-3F7927B1556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9804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1A8F1F-0B5F-44A9-93D4-6CE40BD98DF9}" type="datetimeFigureOut">
              <a:rPr lang="ru-RU" smtClean="0"/>
              <a:pPr>
                <a:defRPr/>
              </a:pPr>
              <a:t>11.09.2022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56D957-EBB2-45F1-9529-E0174C0AB05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1086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4FC758-C112-4E54-A75E-FC0E9079E77B}" type="datetimeFigureOut">
              <a:rPr lang="ru-RU" smtClean="0"/>
              <a:pPr>
                <a:defRPr/>
              </a:pPr>
              <a:t>11.09.2022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97543C-A044-426C-866D-E928610EDA6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458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C21875-C1AA-48D9-83FE-CB270128F74C}" type="datetimeFigureOut">
              <a:rPr lang="ru-RU" smtClean="0"/>
              <a:pPr>
                <a:defRPr/>
              </a:pPr>
              <a:t>11.09.2022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6EF5D-34EB-4298-BB31-BC68C54DFFB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8754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70113E-B34B-4370-8D8C-3E465FAEB907}" type="datetimeFigureOut">
              <a:rPr lang="ru-RU" smtClean="0"/>
              <a:pPr>
                <a:defRPr/>
              </a:pPr>
              <a:t>11.09.2022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E1566F-7006-44F8-A623-79C41D646F1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937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15E5AA35-9F07-44D7-8902-F8F8664BADA9}" type="datetimeFigureOut">
              <a:rPr lang="ru-RU" smtClean="0"/>
              <a:pPr>
                <a:defRPr/>
              </a:pPr>
              <a:t>11.09.2022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113F3023-A200-4F68-BB20-29F8C5259C4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27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gif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10" Type="http://schemas.openxmlformats.org/officeDocument/2006/relationships/image" Target="../media/image45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10" Type="http://schemas.openxmlformats.org/officeDocument/2006/relationships/image" Target="../media/image54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100000">
              <a:srgbClr val="0070C0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5" descr="C:\Documents and Settings\User\Рабочий стол\Украинские картинки\50.jpg"/>
          <p:cNvPicPr>
            <a:picLocks noChangeAspect="1" noChangeArrowheads="1"/>
          </p:cNvPicPr>
          <p:nvPr/>
        </p:nvPicPr>
        <p:blipFill>
          <a:blip r:embed="rId3"/>
          <a:srcRect l="3664" r="4143" b="4150"/>
          <a:stretch>
            <a:fillRect/>
          </a:stretch>
        </p:blipFill>
        <p:spPr bwMode="auto">
          <a:xfrm>
            <a:off x="686594" y="1256987"/>
            <a:ext cx="7770812" cy="551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8652" y="369489"/>
            <a:ext cx="7772400" cy="14700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Моя рідна Батьківщина –це прекрасна Україна</a:t>
            </a:r>
            <a:endParaRPr lang="ru-RU" sz="6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6564CD-61C5-4F20-BCC4-689969504451}"/>
              </a:ext>
            </a:extLst>
          </p:cNvPr>
          <p:cNvSpPr txBox="1"/>
          <p:nvPr/>
        </p:nvSpPr>
        <p:spPr>
          <a:xfrm>
            <a:off x="5283346" y="6556702"/>
            <a:ext cx="3799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Підготувала Валентина Панченко</a:t>
            </a:r>
            <a:endParaRPr lang="ru-RU" dirty="0"/>
          </a:p>
        </p:txBody>
      </p:sp>
    </p:spTree>
  </p:cSld>
  <p:clrMapOvr>
    <a:masterClrMapping/>
  </p:clrMapOvr>
  <p:transition spd="slow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Прямоугольник 4"/>
          <p:cNvSpPr>
            <a:spLocks noChangeArrowheads="1"/>
          </p:cNvSpPr>
          <p:nvPr/>
        </p:nvSpPr>
        <p:spPr bwMode="auto">
          <a:xfrm>
            <a:off x="1476375" y="333375"/>
            <a:ext cx="6983413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4000" b="1" i="1">
                <a:solidFill>
                  <a:srgbClr val="C00000"/>
                </a:solidFill>
                <a:latin typeface="Monotype Corsiva" pitchFamily="66" charset="0"/>
              </a:rPr>
              <a:t>Народні символи українців</a:t>
            </a:r>
            <a:endParaRPr lang="ru-RU" sz="400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6" name="Рисунок 5" descr="img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1052736"/>
            <a:ext cx="3456406" cy="345638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1403350" y="4508500"/>
            <a:ext cx="3529013" cy="1441450"/>
          </a:xfrm>
        </p:spPr>
        <p:txBody>
          <a:bodyPr rtlCol="0">
            <a:normAutofit fontScale="550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uk-UA" sz="1600" dirty="0"/>
              <a:t>        		</a:t>
            </a:r>
            <a:r>
              <a:rPr lang="uk-UA" sz="2900" b="1" i="1" dirty="0"/>
              <a:t>Калина – символ рідної землі, батьківської хати. Її дбайливо охороняли та доглядали. Дівчата цвітом калини прикрашали коси. Достиглі кетяги розвішували попід стріхами.</a:t>
            </a:r>
            <a:endParaRPr lang="ru-RU" sz="2900" b="1" i="1" dirty="0"/>
          </a:p>
        </p:txBody>
      </p:sp>
      <p:sp>
        <p:nvSpPr>
          <p:cNvPr id="9" name="Содержимое 3"/>
          <p:cNvSpPr txBox="1">
            <a:spLocks/>
          </p:cNvSpPr>
          <p:nvPr/>
        </p:nvSpPr>
        <p:spPr>
          <a:xfrm>
            <a:off x="4729163" y="4437063"/>
            <a:ext cx="4414837" cy="1466850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uk-UA" sz="3200" dirty="0">
                <a:latin typeface="+mn-lt"/>
                <a:cs typeface="+mn-cs"/>
              </a:rPr>
              <a:t>    		</a:t>
            </a:r>
            <a:r>
              <a:rPr lang="uk-UA" sz="2500" b="1" i="1" dirty="0">
                <a:latin typeface="+mn-lt"/>
                <a:cs typeface="+mn-cs"/>
              </a:rPr>
              <a:t>Верба росте там, де багато вологи. Відомо понад 300 видів цього дерева. Росте до 15 метрів і вище протягом 50 – 60 років. Гілки використовують для плетіння різних виробів. Здавна з білої верби виробляють музичні інструменти: бандури, кобзи, сопілочки.</a:t>
            </a:r>
            <a:endParaRPr lang="ru-RU" sz="2500" b="1" i="1" dirty="0">
              <a:latin typeface="+mn-lt"/>
              <a:cs typeface="+mn-cs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763713" y="5903913"/>
            <a:ext cx="666273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800" b="1" i="1">
                <a:solidFill>
                  <a:srgbClr val="0070C0"/>
                </a:solidFill>
                <a:latin typeface="Bookman Old Style" pitchFamily="18" charset="0"/>
              </a:rPr>
              <a:t>Без верби та калини нема України</a:t>
            </a:r>
            <a:endParaRPr lang="ru-RU" sz="2800" b="1" i="1">
              <a:solidFill>
                <a:srgbClr val="0070C0"/>
              </a:solidFill>
              <a:latin typeface="Bookman Old Style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132138" y="5661025"/>
            <a:ext cx="3929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 i="1">
                <a:solidFill>
                  <a:srgbClr val="FF0000"/>
                </a:solidFill>
                <a:latin typeface="Georgia" pitchFamily="18" charset="0"/>
              </a:rPr>
              <a:t>Недарма в народі кажуть:</a:t>
            </a:r>
          </a:p>
        </p:txBody>
      </p:sp>
      <p:pic>
        <p:nvPicPr>
          <p:cNvPr id="8195" name="Picture 3" descr="C:\Documents and Settings\User\Рабочий стол\Украинские картинки\97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196753"/>
            <a:ext cx="3761599" cy="3263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about-ukraine.com/userfiles/image/%D1%81%D0%B8%D0%BC%D0%B2%D0%BE%D0%BB%D0%B8/%D0%B1%D0%B0%D1%80%D0%B2%D1%96%D0%BD%D0%BE%D0%B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1125538"/>
            <a:ext cx="3449637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4" descr="http://mahniy.blox.ua/resource/4070959_d37e91c0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56313" y="576263"/>
            <a:ext cx="26289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627313" y="5300663"/>
            <a:ext cx="5113337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Хрещатий барвінок</a:t>
            </a:r>
            <a:endParaRPr lang="ru-RU" sz="24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newsfla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4438" y="636588"/>
            <a:ext cx="2744787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68975" y="636588"/>
            <a:ext cx="2635250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700338" y="5445125"/>
            <a:ext cx="511175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i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Вишитий рушник</a:t>
            </a:r>
            <a:endParaRPr lang="ru-RU" sz="2400" b="1" i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trips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295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Народний одяг українців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9218" name="Picture 2" descr="C:\Documents and Settings\User\Рабочий стол\Украинские картинки\18.jpg"/>
          <p:cNvPicPr>
            <a:picLocks noChangeAspect="1" noChangeArrowheads="1"/>
          </p:cNvPicPr>
          <p:nvPr/>
        </p:nvPicPr>
        <p:blipFill>
          <a:blip r:embed="rId3" cstate="print"/>
          <a:srcRect b="4951"/>
          <a:stretch>
            <a:fillRect/>
          </a:stretch>
        </p:blipFill>
        <p:spPr bwMode="auto">
          <a:xfrm>
            <a:off x="6347724" y="3212976"/>
            <a:ext cx="2616764" cy="3405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9" name="Picture 3" descr="C:\Documents and Settings\User\Рабочий стол\Украинские картинки\12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3677263"/>
            <a:ext cx="1944216" cy="3180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 descr="C:\Documents and Settings\User\Рабочий стол\Украинские картинки\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3645023"/>
            <a:ext cx="2016224" cy="3027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1" name="Picture 5" descr="C:\Documents and Settings\User\Рабочий стол\Украинские картинки\33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1196752"/>
            <a:ext cx="1757670" cy="1718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2" name="Picture 6" descr="C:\Documents and Settings\User\Рабочий стол\Украинские картинки\39.jpg"/>
          <p:cNvPicPr>
            <a:picLocks noChangeAspect="1" noChangeArrowheads="1"/>
          </p:cNvPicPr>
          <p:nvPr/>
        </p:nvPicPr>
        <p:blipFill>
          <a:blip r:embed="rId7" cstate="print"/>
          <a:srcRect l="3549" t="7988" r="2415"/>
          <a:stretch>
            <a:fillRect/>
          </a:stretch>
        </p:blipFill>
        <p:spPr bwMode="auto">
          <a:xfrm>
            <a:off x="1403648" y="1124744"/>
            <a:ext cx="3595540" cy="2344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lus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63341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Українська  хата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2291" name="Picture 3" descr="C:\Documents and Settings\User\Рабочий стол\Украинские картинки\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3" y="2852936"/>
            <a:ext cx="4644008" cy="36419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2" name="Picture 4" descr="C:\Documents and Settings\User\Рабочий стол\Украинские картинки\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620688"/>
            <a:ext cx="3840427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Documents and Settings\User\Рабочий стол\Украинские картинки\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3429000"/>
            <a:ext cx="3744416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301625" y="457200"/>
            <a:ext cx="8686800" cy="84137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uk-UA" sz="5400" b="1" i="1" dirty="0">
                <a:solidFill>
                  <a:srgbClr val="C00000"/>
                </a:solidFill>
                <a:latin typeface="Monotype Corsiva" pitchFamily="66" charset="0"/>
                <a:ea typeface="+mj-ea"/>
                <a:cs typeface="+mj-cs"/>
              </a:rPr>
              <a:t>Літературна сторінка</a:t>
            </a:r>
            <a:endParaRPr lang="ru-RU" sz="5400" b="1" i="1" dirty="0">
              <a:solidFill>
                <a:srgbClr val="C00000"/>
              </a:solidFill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1403350" y="1196975"/>
            <a:ext cx="3240088" cy="4752975"/>
          </a:xfrm>
        </p:spPr>
        <p:txBody>
          <a:bodyPr rtlCol="0">
            <a:normAutofit fontScale="550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uk-UA" sz="29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Склади вірш!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Ось небо блакитне i сонце в зенiтi!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Моя Україна - найкраща у ... 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Моя Україна - це ліс і озерця,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Безмежні степи i чарiвнi ... 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Красиві пейзажі i гори високі,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Маленькі струмочки i ріки ... 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Міста старовинні i замки прекрасні.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Великі будови і наші, … 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Сади чарiвнi, мальовничиї села.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Моя Україна - це пісня ... 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Це щира, багата, як світ, її мова,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Крилата, така мелодійна, ... 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Її обереги - верба i калина.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Найкраща у свiтi - моя ... 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Бо нам найрiднiша Вітчизна i мати.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То як же нам, дітям, її не …!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Моя Україна -   козацька слава!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Така волелюбна i мирна … 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Вона дорога нам, i рідна, i мила.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Бо світ перед нами великий ... 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Вітчизно свята, дорога Україно,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Для кожного з нас ти у свiтi ... 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b="1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427538" y="1628775"/>
            <a:ext cx="885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latin typeface="Georgia" pitchFamily="18" charset="0"/>
              </a:rPr>
              <a:t>весела</a:t>
            </a:r>
            <a:endParaRPr lang="ru-RU">
              <a:latin typeface="Georgia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 rot="1018767">
            <a:off x="4962525" y="2419350"/>
            <a:ext cx="9636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latin typeface="Georgia" pitchFamily="18" charset="0"/>
              </a:rPr>
              <a:t>сучасні</a:t>
            </a:r>
            <a:endParaRPr lang="ru-RU">
              <a:latin typeface="Georgia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 rot="824674">
            <a:off x="4533900" y="2925763"/>
            <a:ext cx="6524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latin typeface="Georgia" pitchFamily="18" charset="0"/>
              </a:rPr>
              <a:t>світі</a:t>
            </a:r>
            <a:endParaRPr lang="ru-RU">
              <a:latin typeface="Georgia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000625" y="3643313"/>
            <a:ext cx="825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latin typeface="Georgia" pitchFamily="18" charset="0"/>
              </a:rPr>
              <a:t>єдина</a:t>
            </a:r>
            <a:endParaRPr lang="ru-RU">
              <a:latin typeface="Georgia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427538" y="4437063"/>
            <a:ext cx="920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latin typeface="Georgia" pitchFamily="18" charset="0"/>
              </a:rPr>
              <a:t>кохати</a:t>
            </a:r>
            <a:endParaRPr lang="ru-RU">
              <a:latin typeface="Georgia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 rot="-635868">
            <a:off x="6526213" y="3724275"/>
            <a:ext cx="9223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latin typeface="Georgia" pitchFamily="18" charset="0"/>
              </a:rPr>
              <a:t>чудова</a:t>
            </a:r>
            <a:endParaRPr lang="ru-RU">
              <a:latin typeface="Georgia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 rot="-740882">
            <a:off x="5175250" y="4900613"/>
            <a:ext cx="10048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latin typeface="Georgia" pitchFamily="18" charset="0"/>
              </a:rPr>
              <a:t>глибокі</a:t>
            </a:r>
            <a:endParaRPr lang="ru-RU">
              <a:latin typeface="Georgia" pitchFamily="18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 rot="-1044288">
            <a:off x="3956050" y="6002338"/>
            <a:ext cx="10937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latin typeface="Georgia" pitchFamily="18" charset="0"/>
              </a:rPr>
              <a:t>держава</a:t>
            </a:r>
            <a:endParaRPr lang="ru-RU">
              <a:latin typeface="Georgia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000750" y="5715000"/>
            <a:ext cx="1038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latin typeface="Georgia" pitchFamily="18" charset="0"/>
              </a:rPr>
              <a:t>Україна</a:t>
            </a:r>
            <a:endParaRPr lang="ru-RU">
              <a:latin typeface="Georgia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 rot="-1662097">
            <a:off x="7437438" y="4511675"/>
            <a:ext cx="13668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latin typeface="Georgia" pitchFamily="18" charset="0"/>
              </a:rPr>
              <a:t>джерельця</a:t>
            </a:r>
            <a:endParaRPr lang="ru-RU">
              <a:latin typeface="Georgia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 rot="902711">
            <a:off x="7529513" y="5603875"/>
            <a:ext cx="1152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latin typeface="Georgia" pitchFamily="18" charset="0"/>
              </a:rPr>
              <a:t>відкрила</a:t>
            </a:r>
            <a:endParaRPr lang="ru-RU">
              <a:latin typeface="Georgia" pitchFamily="18" charset="0"/>
            </a:endParaRPr>
          </a:p>
        </p:txBody>
      </p:sp>
      <p:pic>
        <p:nvPicPr>
          <p:cNvPr id="19" name="Содержимое 17" descr="os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512" y="1600200"/>
            <a:ext cx="2571768" cy="2043114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000"/>
                            </p:stCondLst>
                            <p:childTnLst>
                              <p:par>
                                <p:cTn id="78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86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1000"/>
                            </p:stCondLst>
                            <p:childTnLst>
                              <p:par>
                                <p:cTn id="94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2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0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8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6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4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2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8000"/>
                            </p:stCondLst>
                            <p:childTnLst>
                              <p:par>
                                <p:cTn id="150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9000"/>
                            </p:stCondLst>
                            <p:childTnLst>
                              <p:par>
                                <p:cTn id="158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0000"/>
                            </p:stCondLst>
                            <p:childTnLst>
                              <p:par>
                                <p:cTn id="166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1000"/>
                            </p:stCondLst>
                            <p:childTnLst>
                              <p:par>
                                <p:cTn id="174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2000"/>
                            </p:stCondLst>
                            <p:childTnLst>
                              <p:par>
                                <p:cTn id="182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3000"/>
                            </p:stCondLst>
                            <p:childTnLst>
                              <p:par>
                                <p:cTn id="190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4000"/>
                            </p:stCondLst>
                            <p:childTnLst>
                              <p:par>
                                <p:cTn id="198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7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7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7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7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7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25000"/>
                            </p:stCondLst>
                            <p:childTnLst>
                              <p:par>
                                <p:cTn id="20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7000"/>
                            </p:stCondLst>
                            <p:childTnLst>
                              <p:par>
                                <p:cTn id="22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29000"/>
                            </p:stCondLst>
                            <p:childTnLst>
                              <p:par>
                                <p:cTn id="24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31000"/>
                            </p:stCondLst>
                            <p:childTnLst>
                              <p:par>
                                <p:cTn id="25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33000"/>
                            </p:stCondLst>
                            <p:childTnLst>
                              <p:par>
                                <p:cTn id="27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35000"/>
                            </p:stCondLst>
                            <p:childTnLst>
                              <p:par>
                                <p:cTn id="29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37000"/>
                            </p:stCondLst>
                            <p:childTnLst>
                              <p:par>
                                <p:cTn id="30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39000"/>
                            </p:stCondLst>
                            <p:childTnLst>
                              <p:par>
                                <p:cTn id="32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41000"/>
                            </p:stCondLst>
                            <p:childTnLst>
                              <p:par>
                                <p:cTn id="34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43000"/>
                            </p:stCondLst>
                            <p:childTnLst>
                              <p:par>
                                <p:cTn id="35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45000"/>
                            </p:stCondLst>
                            <p:childTnLst>
                              <p:par>
                                <p:cTn id="37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47000"/>
                            </p:stCondLst>
                            <p:childTnLst>
                              <p:par>
                                <p:cTn id="39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>
                            <p:stCondLst>
                              <p:cond delay="48000"/>
                            </p:stCondLst>
                            <p:childTnLst>
                              <p:par>
                                <p:cTn id="398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0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4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5" fill="hold">
                            <p:stCondLst>
                              <p:cond delay="49000"/>
                            </p:stCondLst>
                            <p:childTnLst>
                              <p:par>
                                <p:cTn id="406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8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1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2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50000"/>
                            </p:stCondLst>
                            <p:childTnLst>
                              <p:par>
                                <p:cTn id="414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6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9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0" dur="1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1" fill="hold">
                            <p:stCondLst>
                              <p:cond delay="51000"/>
                            </p:stCondLst>
                            <p:childTnLst>
                              <p:par>
                                <p:cTn id="422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4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5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6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8" dur="10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>
                            <p:stCondLst>
                              <p:cond delay="52000"/>
                            </p:stCondLst>
                            <p:childTnLst>
                              <p:par>
                                <p:cTn id="430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10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5" dur="10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6" dur="10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53000"/>
                            </p:stCondLst>
                            <p:childTnLst>
                              <p:par>
                                <p:cTn id="438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0" dur="10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10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10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3" dur="10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4" dur="10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>
                            <p:stCondLst>
                              <p:cond delay="54000"/>
                            </p:stCondLst>
                            <p:childTnLst>
                              <p:par>
                                <p:cTn id="446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8" dur="1000" fill="hold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1000" fill="hold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1000" fill="hold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 fill="hold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2" dur="10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55000"/>
                            </p:stCondLst>
                            <p:childTnLst>
                              <p:par>
                                <p:cTn id="454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6" dur="1000" fill="hold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 fill="hold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 fill="hold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9" dur="1000" fill="hold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0" dur="1000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56000"/>
                            </p:stCondLst>
                            <p:childTnLst>
                              <p:par>
                                <p:cTn id="462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4" dur="1000" fill="hold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5" dur="1000" fill="hold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6" dur="1000" fill="hold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1000" fill="hold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8" dur="1000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9" fill="hold">
                            <p:stCondLst>
                              <p:cond delay="57000"/>
                            </p:stCondLst>
                            <p:childTnLst>
                              <p:par>
                                <p:cTn id="470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2" dur="1000" fill="hold"/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3" dur="1000" fill="hold"/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1000" fill="hold"/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 fill="hold"/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6" dur="1000"/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58000"/>
                            </p:stCondLst>
                            <p:childTnLst>
                              <p:par>
                                <p:cTn id="478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0" dur="1000" fill="hold"/>
                                        <p:tgtEl>
                                          <p:spTgt spid="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 fill="hold"/>
                                        <p:tgtEl>
                                          <p:spTgt spid="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 fill="hold"/>
                                        <p:tgtEl>
                                          <p:spTgt spid="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3" dur="1000" fill="hold"/>
                                        <p:tgtEl>
                                          <p:spTgt spid="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4" dur="1000"/>
                                        <p:tgtEl>
                                          <p:spTgt spid="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>
                            <p:stCondLst>
                              <p:cond delay="59000"/>
                            </p:stCondLst>
                            <p:childTnLst>
                              <p:par>
                                <p:cTn id="486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8" dur="1000" fill="hold"/>
                                        <p:tgtEl>
                                          <p:spTgt spid="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9" dur="1000" fill="hold"/>
                                        <p:tgtEl>
                                          <p:spTgt spid="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0" dur="1000" fill="hold"/>
                                        <p:tgtEl>
                                          <p:spTgt spid="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1000" fill="hold"/>
                                        <p:tgtEl>
                                          <p:spTgt spid="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2" dur="1000"/>
                                        <p:tgtEl>
                                          <p:spTgt spid="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3" fill="hold">
                            <p:stCondLst>
                              <p:cond delay="60000"/>
                            </p:stCondLst>
                            <p:childTnLst>
                              <p:par>
                                <p:cTn id="494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6" dur="1000" fill="hold"/>
                                        <p:tgtEl>
                                          <p:spTgt spid="2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7" dur="1000" fill="hold"/>
                                        <p:tgtEl>
                                          <p:spTgt spid="2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8" dur="1000" fill="hold"/>
                                        <p:tgtEl>
                                          <p:spTgt spid="2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 fill="hold"/>
                                        <p:tgtEl>
                                          <p:spTgt spid="2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0" dur="1000"/>
                                        <p:tgtEl>
                                          <p:spTgt spid="2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1" fill="hold">
                            <p:stCondLst>
                              <p:cond delay="61000"/>
                            </p:stCondLst>
                            <p:childTnLst>
                              <p:par>
                                <p:cTn id="502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4" dur="1000" fill="hold"/>
                                        <p:tgtEl>
                                          <p:spTgt spid="2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 fill="hold"/>
                                        <p:tgtEl>
                                          <p:spTgt spid="2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 fill="hold"/>
                                        <p:tgtEl>
                                          <p:spTgt spid="2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7" dur="1000" fill="hold"/>
                                        <p:tgtEl>
                                          <p:spTgt spid="2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8" dur="1000"/>
                                        <p:tgtEl>
                                          <p:spTgt spid="2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62000"/>
                            </p:stCondLst>
                            <p:childTnLst>
                              <p:par>
                                <p:cTn id="510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2" dur="1000" fill="hold"/>
                                        <p:tgtEl>
                                          <p:spTgt spid="2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3" dur="1000" fill="hold"/>
                                        <p:tgtEl>
                                          <p:spTgt spid="2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4" dur="1000" fill="hold"/>
                                        <p:tgtEl>
                                          <p:spTgt spid="2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5" dur="1000" fill="hold"/>
                                        <p:tgtEl>
                                          <p:spTgt spid="2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6" dur="1000"/>
                                        <p:tgtEl>
                                          <p:spTgt spid="2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7" fill="hold">
                            <p:stCondLst>
                              <p:cond delay="63000"/>
                            </p:stCondLst>
                            <p:childTnLst>
                              <p:par>
                                <p:cTn id="518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0" dur="1000" fill="hold"/>
                                        <p:tgtEl>
                                          <p:spTgt spid="2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1" dur="1000" fill="hold"/>
                                        <p:tgtEl>
                                          <p:spTgt spid="2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2" dur="1000" fill="hold"/>
                                        <p:tgtEl>
                                          <p:spTgt spid="2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3" dur="1000" fill="hold"/>
                                        <p:tgtEl>
                                          <p:spTgt spid="2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4" dur="1000"/>
                                        <p:tgtEl>
                                          <p:spTgt spid="2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5" fill="hold">
                            <p:stCondLst>
                              <p:cond delay="64000"/>
                            </p:stCondLst>
                            <p:childTnLst>
                              <p:par>
                                <p:cTn id="526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8" dur="1000" fill="hold"/>
                                        <p:tgtEl>
                                          <p:spTgt spid="2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9" dur="1000" fill="hold"/>
                                        <p:tgtEl>
                                          <p:spTgt spid="2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0" dur="1000" fill="hold"/>
                                        <p:tgtEl>
                                          <p:spTgt spid="2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1" dur="1000" fill="hold"/>
                                        <p:tgtEl>
                                          <p:spTgt spid="2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2" dur="1000"/>
                                        <p:tgtEl>
                                          <p:spTgt spid="2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>
                            <p:stCondLst>
                              <p:cond delay="65000"/>
                            </p:stCondLst>
                            <p:childTnLst>
                              <p:par>
                                <p:cTn id="534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6" dur="1000" fill="hold"/>
                                        <p:tgtEl>
                                          <p:spTgt spid="2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7" dur="1000" fill="hold"/>
                                        <p:tgtEl>
                                          <p:spTgt spid="2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8" dur="1000" fill="hold"/>
                                        <p:tgtEl>
                                          <p:spTgt spid="2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9" dur="1000" fill="hold"/>
                                        <p:tgtEl>
                                          <p:spTgt spid="2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0" dur="1000"/>
                                        <p:tgtEl>
                                          <p:spTgt spid="2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1" fill="hold">
                            <p:stCondLst>
                              <p:cond delay="66000"/>
                            </p:stCondLst>
                            <p:childTnLst>
                              <p:par>
                                <p:cTn id="542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4" dur="1000" fill="hold"/>
                                        <p:tgtEl>
                                          <p:spTgt spid="2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5" dur="1000" fill="hold"/>
                                        <p:tgtEl>
                                          <p:spTgt spid="2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6" dur="1000" fill="hold"/>
                                        <p:tgtEl>
                                          <p:spTgt spid="2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7" dur="1000" fill="hold"/>
                                        <p:tgtEl>
                                          <p:spTgt spid="2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8" dur="1000"/>
                                        <p:tgtEl>
                                          <p:spTgt spid="2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9" fill="hold">
                            <p:stCondLst>
                              <p:cond delay="67000"/>
                            </p:stCondLst>
                            <p:childTnLst>
                              <p:par>
                                <p:cTn id="550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2" dur="1000" fill="hold"/>
                                        <p:tgtEl>
                                          <p:spTgt spid="20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1000" fill="hold"/>
                                        <p:tgtEl>
                                          <p:spTgt spid="20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4" dur="1000" fill="hold"/>
                                        <p:tgtEl>
                                          <p:spTgt spid="20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5" dur="1000" fill="hold"/>
                                        <p:tgtEl>
                                          <p:spTgt spid="20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6" dur="1000"/>
                                        <p:tgtEl>
                                          <p:spTgt spid="20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7" fill="hold">
                            <p:stCondLst>
                              <p:cond delay="68000"/>
                            </p:stCondLst>
                            <p:childTnLst>
                              <p:par>
                                <p:cTn id="558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0" dur="1000" fill="hold"/>
                                        <p:tgtEl>
                                          <p:spTgt spid="20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1" dur="1000" fill="hold"/>
                                        <p:tgtEl>
                                          <p:spTgt spid="20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2" dur="1000" fill="hold"/>
                                        <p:tgtEl>
                                          <p:spTgt spid="20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3" dur="1000" fill="hold"/>
                                        <p:tgtEl>
                                          <p:spTgt spid="20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4" dur="1000"/>
                                        <p:tgtEl>
                                          <p:spTgt spid="20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5" fill="hold">
                            <p:stCondLst>
                              <p:cond delay="69000"/>
                            </p:stCondLst>
                            <p:childTnLst>
                              <p:par>
                                <p:cTn id="566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8" dur="1000" fill="hold"/>
                                        <p:tgtEl>
                                          <p:spTgt spid="20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1000" fill="hold"/>
                                        <p:tgtEl>
                                          <p:spTgt spid="20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0" dur="1000" fill="hold"/>
                                        <p:tgtEl>
                                          <p:spTgt spid="20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1" dur="1000" fill="hold"/>
                                        <p:tgtEl>
                                          <p:spTgt spid="20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2" dur="1000"/>
                                        <p:tgtEl>
                                          <p:spTgt spid="20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3" fill="hold">
                            <p:stCondLst>
                              <p:cond delay="70000"/>
                            </p:stCondLst>
                            <p:childTnLst>
                              <p:par>
                                <p:cTn id="574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6" dur="1000" fill="hold"/>
                                        <p:tgtEl>
                                          <p:spTgt spid="20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7" dur="1000" fill="hold"/>
                                        <p:tgtEl>
                                          <p:spTgt spid="20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8" dur="1000" fill="hold"/>
                                        <p:tgtEl>
                                          <p:spTgt spid="20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9" dur="1000" fill="hold"/>
                                        <p:tgtEl>
                                          <p:spTgt spid="20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0" dur="1000"/>
                                        <p:tgtEl>
                                          <p:spTgt spid="20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331913" y="457200"/>
            <a:ext cx="7416800" cy="8413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4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Природні багатства України</a:t>
            </a:r>
            <a:endParaRPr lang="ru-RU" sz="4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6" name="Содержимое 4" descr="img015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46595" y="2490788"/>
            <a:ext cx="4658748" cy="3444875"/>
          </a:xfrm>
        </p:spPr>
      </p:pic>
      <p:sp>
        <p:nvSpPr>
          <p:cNvPr id="7" name="Содержимое 3"/>
          <p:cNvSpPr txBox="1">
            <a:spLocks/>
          </p:cNvSpPr>
          <p:nvPr/>
        </p:nvSpPr>
        <p:spPr>
          <a:xfrm>
            <a:off x="3132138" y="1268413"/>
            <a:ext cx="6011862" cy="865187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uk-UA" sz="3200" dirty="0">
                <a:latin typeface="+mn-lt"/>
                <a:cs typeface="+mn-cs"/>
              </a:rPr>
              <a:t>	</a:t>
            </a:r>
            <a:r>
              <a:rPr lang="uk-UA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Які корисні копалини видобувають на Україні?</a:t>
            </a:r>
            <a:endParaRPr lang="ru-RU" sz="32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img0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1556792"/>
            <a:ext cx="795528" cy="972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Рисунок 8" descr="Копия (3) img01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83768" y="1844824"/>
            <a:ext cx="762000" cy="9570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Рисунок 9" descr="Копия img01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47664" y="2996952"/>
            <a:ext cx="798576" cy="9570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Рисунок 10" descr="Копия (2) img01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27784" y="3140968"/>
            <a:ext cx="835152" cy="9022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2" name="Рисунок 11" descr="Копия (5) img01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475656" y="4221088"/>
            <a:ext cx="816864" cy="9387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3" name="Рисунок 12" descr="Копия (6) img016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55776" y="4509120"/>
            <a:ext cx="780288" cy="9022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4" name="Рисунок 13" descr="Копия (4) img016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547664" y="5589240"/>
            <a:ext cx="813816" cy="9235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000"/>
                            </p:stCondLst>
                            <p:childTnLst>
                              <p:par>
                                <p:cTn id="5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828800" y="117475"/>
            <a:ext cx="6127750" cy="7683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uk-UA" sz="4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Найбільші міста України</a:t>
            </a:r>
            <a:endParaRPr lang="ru-RU" sz="4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+mn-cs"/>
            </a:endParaRPr>
          </a:p>
        </p:txBody>
      </p:sp>
      <p:pic>
        <p:nvPicPr>
          <p:cNvPr id="7" name="Содержимое 4" descr="Ukrain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75856" y="1772816"/>
            <a:ext cx="5640752" cy="4071966"/>
          </a:xfr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8" name="Содержимое 3"/>
          <p:cNvSpPr txBox="1">
            <a:spLocks/>
          </p:cNvSpPr>
          <p:nvPr/>
        </p:nvSpPr>
        <p:spPr bwMode="auto">
          <a:xfrm>
            <a:off x="1258888" y="836613"/>
            <a:ext cx="33845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 2" pitchFamily="18" charset="2"/>
              <a:buNone/>
            </a:pPr>
            <a:r>
              <a:rPr lang="uk-UA" sz="2000" b="1" i="1">
                <a:solidFill>
                  <a:srgbClr val="0070C0"/>
                </a:solidFill>
                <a:latin typeface="Calibri" pitchFamily="34" charset="0"/>
              </a:rPr>
              <a:t>	Прочитай назви найбільших міст України</a:t>
            </a:r>
          </a:p>
          <a:p>
            <a:pPr marL="342900" indent="-342900">
              <a:spcBef>
                <a:spcPct val="20000"/>
              </a:spcBef>
              <a:buFont typeface="Wingdings 2" pitchFamily="18" charset="2"/>
              <a:buNone/>
            </a:pPr>
            <a:endParaRPr lang="ru-RU" sz="2000" b="1" i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403350" y="1773238"/>
            <a:ext cx="13372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 dirty="0">
                <a:latin typeface="Georgia" pitchFamily="18" charset="0"/>
              </a:rPr>
              <a:t>ДН . ПР . 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403350" y="2276475"/>
            <a:ext cx="1530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>
                <a:latin typeface="Georgia" pitchFamily="18" charset="0"/>
              </a:rPr>
              <a:t>Д . Н . ЦЬК</a:t>
            </a:r>
            <a:endParaRPr lang="ru-RU" b="1">
              <a:latin typeface="Georgia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403350" y="2708275"/>
            <a:ext cx="16875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>
                <a:latin typeface="Georgia" pitchFamily="18" charset="0"/>
              </a:rPr>
              <a:t>М . К . Л . . В</a:t>
            </a:r>
            <a:endParaRPr lang="ru-RU" b="1">
              <a:latin typeface="Georgia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403350" y="3141663"/>
            <a:ext cx="10906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>
                <a:latin typeface="Georgia" pitchFamily="18" charset="0"/>
              </a:rPr>
              <a:t>ЛЬВ . В</a:t>
            </a:r>
            <a:endParaRPr lang="ru-RU" b="1">
              <a:latin typeface="Georgia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476375" y="3573463"/>
            <a:ext cx="873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>
                <a:latin typeface="Georgia" pitchFamily="18" charset="0"/>
              </a:rPr>
              <a:t>К . . В</a:t>
            </a:r>
            <a:endParaRPr lang="ru-RU" b="1">
              <a:latin typeface="Georgia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476375" y="3933825"/>
            <a:ext cx="1279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>
                <a:latin typeface="Georgia" pitchFamily="18" charset="0"/>
              </a:rPr>
              <a:t>Х . РК . В</a:t>
            </a:r>
            <a:endParaRPr lang="ru-RU" b="1">
              <a:latin typeface="Georgia" pitchFamily="18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476375" y="4437063"/>
            <a:ext cx="19494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>
                <a:latin typeface="Georgia" pitchFamily="18" charset="0"/>
              </a:rPr>
              <a:t>З . П . Р . ЖЖ .</a:t>
            </a:r>
            <a:endParaRPr lang="ru-RU" b="1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403350" y="457200"/>
            <a:ext cx="7585075" cy="8413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Рослинний та тваринний світ</a:t>
            </a: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Двойная стрелка влево/вправо 5"/>
          <p:cNvSpPr/>
          <p:nvPr/>
        </p:nvSpPr>
        <p:spPr>
          <a:xfrm>
            <a:off x="3635896" y="1340768"/>
            <a:ext cx="2714644" cy="1857388"/>
          </a:xfrm>
          <a:prstGeom prst="leftRightArrow">
            <a:avLst>
              <a:gd name="adj1" fmla="val 54688"/>
              <a:gd name="adj2" fmla="val 50000"/>
            </a:avLst>
          </a:prstGeom>
          <a:solidFill>
            <a:srgbClr val="00B050"/>
          </a:solidFill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/>
              <a:t>Вони потребують охорони!</a:t>
            </a:r>
            <a:endParaRPr lang="ru-RU" b="1" dirty="0"/>
          </a:p>
        </p:txBody>
      </p:sp>
      <p:pic>
        <p:nvPicPr>
          <p:cNvPr id="7" name="Рисунок 6" descr="img0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1196752"/>
            <a:ext cx="1509619" cy="15001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Копия (8) img0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7744" y="2924944"/>
            <a:ext cx="1410252" cy="15716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Копия (5) img01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75656" y="4869160"/>
            <a:ext cx="1428760" cy="15716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Копия (4) img01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75856" y="5229200"/>
            <a:ext cx="1428760" cy="14899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 descr="Копия (8) img01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72000" y="3429000"/>
            <a:ext cx="1428760" cy="15001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 descr="Копия (2) img01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88224" y="4941168"/>
            <a:ext cx="1428760" cy="15716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 descr="Копия img018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380312" y="3140968"/>
            <a:ext cx="1428760" cy="15716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Рисунок 13" descr="img018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804248" y="1268760"/>
            <a:ext cx="1428760" cy="14287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300"/>
                            </p:stCondLst>
                            <p:childTnLst>
                              <p:par>
                                <p:cTn id="1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300"/>
                            </p:stCondLst>
                            <p:childTnLst>
                              <p:par>
                                <p:cTn id="2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300"/>
                            </p:stCondLst>
                            <p:childTnLst>
                              <p:par>
                                <p:cTn id="3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300"/>
                            </p:stCondLst>
                            <p:childTnLst>
                              <p:par>
                                <p:cTn id="4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300"/>
                            </p:stCondLst>
                            <p:childTnLst>
                              <p:par>
                                <p:cTn id="5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0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2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300"/>
                            </p:stCondLst>
                            <p:childTnLst>
                              <p:par>
                                <p:cTn id="6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0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2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3300"/>
                            </p:stCondLst>
                            <p:childTnLst>
                              <p:par>
                                <p:cTn id="7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0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2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300"/>
                            </p:stCondLst>
                            <p:childTnLst>
                              <p:par>
                                <p:cTn id="8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0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2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7300"/>
                            </p:stCondLst>
                            <p:childTnLst>
                              <p:par>
                                <p:cTn id="9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0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2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19250" y="188913"/>
            <a:ext cx="6388100" cy="18161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+mn-cs"/>
              </a:rPr>
              <a:t>Красивий, щедрий рідний край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+mn-cs"/>
              </a:rPr>
              <a:t>І мова наша солов'їна.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+mn-cs"/>
              </a:rPr>
              <a:t>Люби, шануй, оберігай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+mn-cs"/>
              </a:rPr>
              <a:t>Усе, що зветься Україна!</a:t>
            </a:r>
            <a:endParaRPr lang="ru-RU" sz="2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+mn-cs"/>
            </a:endParaRPr>
          </a:p>
        </p:txBody>
      </p:sp>
      <p:pic>
        <p:nvPicPr>
          <p:cNvPr id="10242" name="Picture 2" descr="C:\Documents and Settings\User\Рабочий стол\Украинские картинки\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3573016"/>
            <a:ext cx="3024336" cy="2268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403350" y="2205038"/>
            <a:ext cx="1158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 i="1">
                <a:solidFill>
                  <a:srgbClr val="0070C0"/>
                </a:solidFill>
                <a:latin typeface="Georgia" pitchFamily="18" charset="0"/>
              </a:rPr>
              <a:t>Адже …</a:t>
            </a:r>
            <a:endParaRPr lang="ru-RU" b="1" i="1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76375" y="2781300"/>
            <a:ext cx="2951163" cy="2678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rgbClr val="FF0000"/>
                </a:solidFill>
                <a:latin typeface="Monotype Corsiva" pitchFamily="66" charset="0"/>
                <a:cs typeface="+mn-cs"/>
              </a:rPr>
              <a:t>У</a:t>
            </a:r>
            <a:r>
              <a:rPr lang="uk-UA" sz="2400" b="1" dirty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  <a:cs typeface="+mn-cs"/>
              </a:rPr>
              <a:t> – уславлена, 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rgbClr val="FF0000"/>
                </a:solidFill>
                <a:latin typeface="Monotype Corsiva" pitchFamily="66" charset="0"/>
                <a:cs typeface="+mn-cs"/>
              </a:rPr>
              <a:t>К</a:t>
            </a:r>
            <a:r>
              <a:rPr lang="uk-UA" sz="2400" b="1" dirty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  <a:cs typeface="+mn-cs"/>
              </a:rPr>
              <a:t> – красива, 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rgbClr val="FF0000"/>
                </a:solidFill>
                <a:latin typeface="Monotype Corsiva" pitchFamily="66" charset="0"/>
                <a:cs typeface="+mn-cs"/>
              </a:rPr>
              <a:t>Р</a:t>
            </a:r>
            <a:r>
              <a:rPr lang="uk-UA" sz="2400" b="1" dirty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  <a:cs typeface="+mn-cs"/>
              </a:rPr>
              <a:t> – радісна, 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rgbClr val="FF0000"/>
                </a:solidFill>
                <a:latin typeface="Monotype Corsiva" pitchFamily="66" charset="0"/>
                <a:cs typeface="+mn-cs"/>
              </a:rPr>
              <a:t>А</a:t>
            </a:r>
            <a:r>
              <a:rPr lang="uk-UA" sz="2400" b="1" dirty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  <a:cs typeface="+mn-cs"/>
              </a:rPr>
              <a:t> – активна, 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rgbClr val="FF0000"/>
                </a:solidFill>
                <a:latin typeface="Monotype Corsiva" pitchFamily="66" charset="0"/>
                <a:cs typeface="+mn-cs"/>
              </a:rPr>
              <a:t>Ї </a:t>
            </a:r>
            <a:r>
              <a:rPr lang="uk-UA" sz="2400" b="1" dirty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  <a:cs typeface="+mn-cs"/>
              </a:rPr>
              <a:t>-  ідеальна, 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rgbClr val="FF0000"/>
                </a:solidFill>
                <a:latin typeface="Monotype Corsiva" pitchFamily="66" charset="0"/>
                <a:cs typeface="+mn-cs"/>
              </a:rPr>
              <a:t>Н</a:t>
            </a:r>
            <a:r>
              <a:rPr lang="uk-UA" sz="2400" b="1" dirty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  <a:cs typeface="+mn-cs"/>
              </a:rPr>
              <a:t> – незалежна, 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rgbClr val="FF0000"/>
                </a:solidFill>
                <a:latin typeface="Monotype Corsiva" pitchFamily="66" charset="0"/>
                <a:cs typeface="+mn-cs"/>
              </a:rPr>
              <a:t>А</a:t>
            </a:r>
            <a:r>
              <a:rPr lang="uk-UA" sz="2400" b="1" dirty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  <a:cs typeface="+mn-cs"/>
              </a:rPr>
              <a:t> – амбіційна, …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Monotype Corsiva" pitchFamily="66" charset="0"/>
              <a:cs typeface="+mn-cs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357813" y="5643563"/>
            <a:ext cx="29019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4000" b="1" i="1">
                <a:solidFill>
                  <a:srgbClr val="C00000"/>
                </a:solidFill>
                <a:latin typeface="Georgia" pitchFamily="18" charset="0"/>
              </a:rPr>
              <a:t>А яка ще?</a:t>
            </a:r>
            <a:endParaRPr lang="ru-RU" sz="4000" b="1" i="1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10243" name="Picture 3" descr="C:\Documents and Settings\User\Рабочий стол\Украинские картинки\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64090" y="1916832"/>
            <a:ext cx="3318888" cy="252028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Lef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800"/>
                            </p:stCondLst>
                            <p:childTnLst>
                              <p:par>
                                <p:cTn id="3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http://www.archives.gov.ua/Sections/Arhivy-Ukrainy/Images/1.jpg"/>
          <p:cNvPicPr>
            <a:picLocks noChangeAspect="1" noChangeArrowheads="1"/>
          </p:cNvPicPr>
          <p:nvPr/>
        </p:nvPicPr>
        <p:blipFill>
          <a:blip r:embed="rId3">
            <a:lum bright="-20000" contrast="40000"/>
          </a:blip>
          <a:srcRect l="3287" t="4391" r="4268" b="3906"/>
          <a:stretch>
            <a:fillRect/>
          </a:stretch>
        </p:blipFill>
        <p:spPr bwMode="auto">
          <a:xfrm>
            <a:off x="2268538" y="1052513"/>
            <a:ext cx="6573837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913" y="274638"/>
            <a:ext cx="7354887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Україна – незалежна держава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7" name="Загнутый угол 6"/>
          <p:cNvSpPr/>
          <p:nvPr/>
        </p:nvSpPr>
        <p:spPr>
          <a:xfrm>
            <a:off x="1080294" y="3645024"/>
            <a:ext cx="2376488" cy="3095625"/>
          </a:xfrm>
          <a:prstGeom prst="foldedCorner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indent="4572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Україна</a:t>
            </a:r>
            <a:r>
              <a:rPr lang="uk-UA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держава у Східній Європі. ЇЇ площа складає 603,7 тис. км</a:t>
            </a:r>
            <a:r>
              <a:rPr lang="uk-UA" sz="1600" baseline="30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, що робить її другою за величиною країною на європейському континенті після Росії. На її території проживає 48 млн. людей…</a:t>
            </a:r>
          </a:p>
          <a:p>
            <a:pPr indent="4572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	З енциклопедії</a:t>
            </a:r>
            <a:endParaRPr lang="ru-RU" sz="1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i="1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7200" b="1">
                <a:solidFill>
                  <a:srgbClr val="C00000"/>
                </a:solidFill>
                <a:latin typeface="Monotype Corsiva" pitchFamily="66" charset="0"/>
              </a:rPr>
              <a:t>Дякую за увагу!</a:t>
            </a:r>
            <a:endParaRPr lang="ru-RU" sz="7200" b="1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39940" name="Picture 5" descr="C:\Documents and Settings\User\Рабочий стол\Украинские картинки\9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99792" y="1522412"/>
            <a:ext cx="4013200" cy="533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C:\Documents and Settings\User\Рабочий стол\Украинские картинки\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348880"/>
            <a:ext cx="2880320" cy="41518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077" name="Picture 5" descr="C:\Documents and Settings\User\Рабочий стол\Украинские картинки\90.jpg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 rot="20546523">
            <a:off x="7908232" y="112954"/>
            <a:ext cx="1007050" cy="167186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075" name="Picture 3" descr="C:\Documents and Settings\User\Рабочий стол\Украинские картинки\6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2204864"/>
            <a:ext cx="4451805" cy="3440609"/>
          </a:xfrm>
          <a:prstGeom prst="roundRect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56609" y="374390"/>
            <a:ext cx="6798734" cy="1303867"/>
          </a:xfrm>
          <a:noFill/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5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Київ – столиця України</a:t>
            </a:r>
            <a:endParaRPr lang="ru-RU" sz="5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30706" y="1251877"/>
            <a:ext cx="7705725" cy="15113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Одне з найзеленіших міст нашої країни. Особливо гарний Київ у травні, коли каштани розпускають свої  </a:t>
            </a:r>
            <a:r>
              <a:rPr lang="uk-UA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“свічки”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mg0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2708920"/>
            <a:ext cx="4500594" cy="386871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01625" y="457200"/>
            <a:ext cx="8686800" cy="84137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uk-UA" sz="5400" b="1" i="1" dirty="0">
                <a:solidFill>
                  <a:srgbClr val="C00000"/>
                </a:solidFill>
                <a:latin typeface="Monotype Corsiva" pitchFamily="66" charset="0"/>
                <a:ea typeface="+mj-ea"/>
                <a:cs typeface="+mj-cs"/>
              </a:rPr>
              <a:t>Сторінки історії</a:t>
            </a:r>
            <a:endParaRPr lang="ru-RU" sz="5400" b="1" i="1" dirty="0">
              <a:solidFill>
                <a:srgbClr val="C00000"/>
              </a:solidFill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16387" name="Прямоугольник 6"/>
          <p:cNvSpPr>
            <a:spLocks noChangeArrowheads="1"/>
          </p:cNvSpPr>
          <p:nvPr/>
        </p:nvSpPr>
        <p:spPr bwMode="auto">
          <a:xfrm>
            <a:off x="1547813" y="1268413"/>
            <a:ext cx="45720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>
                <a:latin typeface="Calibri" pitchFamily="34" charset="0"/>
              </a:rPr>
              <a:t> </a:t>
            </a:r>
            <a:r>
              <a:rPr lang="uk-UA" b="1">
                <a:latin typeface="Times New Roman" pitchFamily="18" charset="0"/>
                <a:cs typeface="Times New Roman" pitchFamily="18" charset="0"/>
              </a:rPr>
              <a:t>Ярослав Мудрий – один з київських князів. Дуже любив і цінував книги, створив першу в Київській Русі бібліотеку. У багатьох містах відкривав школи, де навчали грамоті, іноземним мовам, ремеслам.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Володимир Мономах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BFBF9"/>
              </a:clrFrom>
              <a:clrTo>
                <a:srgbClr val="FBFB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43604" y="548680"/>
            <a:ext cx="3000396" cy="34103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89" name="Прямоугольник 9"/>
          <p:cNvSpPr>
            <a:spLocks noChangeArrowheads="1"/>
          </p:cNvSpPr>
          <p:nvPr/>
        </p:nvSpPr>
        <p:spPr bwMode="auto">
          <a:xfrm>
            <a:off x="5903913" y="4076700"/>
            <a:ext cx="3240087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>
                <a:latin typeface="Times New Roman" pitchFamily="18" charset="0"/>
                <a:cs typeface="Times New Roman" pitchFamily="18" charset="0"/>
              </a:rPr>
              <a:t>Володимир Мономах, прозваний у народі “красне сонце ”. Він залишив для своїх дітей Повчання, в якому вчив, як треба жити, працювати, поводитися серед людей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E:\Школа\Рисунки и картинки\картинки про Украину\8.jpg"/>
          <p:cNvPicPr>
            <a:picLocks noChangeAspect="1" noChangeArrowheads="1"/>
          </p:cNvPicPr>
          <p:nvPr/>
        </p:nvPicPr>
        <p:blipFill>
          <a:blip r:embed="rId3">
            <a:lum bright="-10000" contrast="30000"/>
          </a:blip>
          <a:srcRect b="18620"/>
          <a:stretch>
            <a:fillRect/>
          </a:stretch>
        </p:blipFill>
        <p:spPr bwMode="auto">
          <a:xfrm>
            <a:off x="1331913" y="1220788"/>
            <a:ext cx="4319587" cy="5160962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</p:pic>
      <p:sp>
        <p:nvSpPr>
          <p:cNvPr id="17410" name="Прямоугольник 4"/>
          <p:cNvSpPr>
            <a:spLocks noChangeArrowheads="1"/>
          </p:cNvSpPr>
          <p:nvPr/>
        </p:nvSpPr>
        <p:spPr bwMode="auto">
          <a:xfrm>
            <a:off x="1692275" y="260350"/>
            <a:ext cx="669607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4400" b="1" i="1">
                <a:solidFill>
                  <a:srgbClr val="C00000"/>
                </a:solidFill>
                <a:latin typeface="Monotype Corsiva" pitchFamily="66" charset="0"/>
              </a:rPr>
              <a:t>Державні символи України</a:t>
            </a:r>
            <a:endParaRPr lang="ru-RU" sz="440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4967288" y="908050"/>
            <a:ext cx="4176712" cy="3025775"/>
          </a:xfrm>
          <a:prstGeom prst="verticalScroll">
            <a:avLst/>
          </a:prstGeom>
          <a:gradFill>
            <a:gsLst>
              <a:gs pos="35000">
                <a:srgbClr val="FFC000">
                  <a:alpha val="92000"/>
                </a:srgb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Державними символами України є: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Державний ПРАПОР України;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Державний ГЕРБ України;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Державний ГІМН України.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	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E:\Школа\Рисунки и картинки\картинки про Украину\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775" y="549275"/>
            <a:ext cx="4097338" cy="522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C:\Documents and Settings\User\Рабочий стол\Украинские картинки\55.jpg"/>
          <p:cNvPicPr>
            <a:picLocks noChangeAspect="1" noChangeArrowheads="1"/>
          </p:cNvPicPr>
          <p:nvPr/>
        </p:nvPicPr>
        <p:blipFill>
          <a:blip r:embed="rId4" cstate="print"/>
          <a:srcRect l="6300" r="67240" b="77320"/>
          <a:stretch>
            <a:fillRect/>
          </a:stretch>
        </p:blipFill>
        <p:spPr bwMode="auto">
          <a:xfrm>
            <a:off x="7020272" y="4725144"/>
            <a:ext cx="1872208" cy="18722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76600" y="5229225"/>
            <a:ext cx="33655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cap="all" dirty="0">
                <a:latin typeface="Monotype Corsiva" pitchFamily="66" charset="0"/>
                <a:cs typeface="+mn-cs"/>
              </a:rPr>
              <a:t>Прапор   України</a:t>
            </a:r>
            <a:endParaRPr lang="ru-RU" sz="2400" b="1" cap="all" dirty="0">
              <a:latin typeface="Monotype Corsiva" pitchFamily="66" charset="0"/>
              <a:cs typeface="+mn-cs"/>
            </a:endParaRPr>
          </a:p>
        </p:txBody>
      </p:sp>
      <p:pic>
        <p:nvPicPr>
          <p:cNvPr id="6147" name="Picture 3" descr="C:\Documents and Settings\User\Рабочий стол\Украинские картинки\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586" y="4653136"/>
            <a:ext cx="2194704" cy="22048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C:\Documents and Settings\User\Рабочий стол\Украинские картинки\94.jpeg"/>
          <p:cNvPicPr>
            <a:picLocks noChangeAspect="1" noChangeArrowheads="1"/>
          </p:cNvPicPr>
          <p:nvPr/>
        </p:nvPicPr>
        <p:blipFill>
          <a:blip r:embed="rId4" cstate="print"/>
          <a:srcRect t="6069" b="10991"/>
          <a:stretch>
            <a:fillRect/>
          </a:stretch>
        </p:blipFill>
        <p:spPr bwMode="auto">
          <a:xfrm>
            <a:off x="2555776" y="836712"/>
            <a:ext cx="6135208" cy="381642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slow">
    <p:wheel spokes="8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User\Рабочий стол\Украинские картинки\9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0" y="620713"/>
            <a:ext cx="3382963" cy="5591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1" name="Picture 2" descr="http://cult.gov.ua/_nw/9/83853.jpg"/>
          <p:cNvPicPr>
            <a:picLocks noChangeAspect="1" noChangeArrowheads="1"/>
          </p:cNvPicPr>
          <p:nvPr/>
        </p:nvPicPr>
        <p:blipFill>
          <a:blip r:embed="rId4"/>
          <a:srcRect b="3973"/>
          <a:stretch>
            <a:fillRect/>
          </a:stretch>
        </p:blipFill>
        <p:spPr bwMode="auto">
          <a:xfrm>
            <a:off x="1403350" y="2924175"/>
            <a:ext cx="2022475" cy="297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Прямоугольник 1"/>
          <p:cNvSpPr>
            <a:spLocks noChangeArrowheads="1"/>
          </p:cNvSpPr>
          <p:nvPr/>
        </p:nvSpPr>
        <p:spPr bwMode="auto">
          <a:xfrm>
            <a:off x="1403350" y="6021388"/>
            <a:ext cx="2109788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uk-UA" sz="2000">
                <a:latin typeface="Bookman Old Style" pitchFamily="18" charset="0"/>
              </a:rPr>
              <a:t>П. Чубинський</a:t>
            </a:r>
            <a:endParaRPr lang="ru-RU" sz="2000">
              <a:latin typeface="Bookman Old Style" pitchFamily="18" charset="0"/>
            </a:endParaRPr>
          </a:p>
        </p:txBody>
      </p:sp>
      <p:pic>
        <p:nvPicPr>
          <p:cNvPr id="22533" name="Picture 4" descr="http://histans.com/EHU/V/Verbytskyj_M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99288" y="692150"/>
            <a:ext cx="196532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Прямоугольник 6"/>
          <p:cNvSpPr>
            <a:spLocks noChangeArrowheads="1"/>
          </p:cNvSpPr>
          <p:nvPr/>
        </p:nvSpPr>
        <p:spPr bwMode="auto">
          <a:xfrm>
            <a:off x="6969125" y="3789363"/>
            <a:ext cx="2174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uk-UA" sz="2000">
                <a:latin typeface="Bookman Old Style" pitchFamily="18" charset="0"/>
              </a:rPr>
              <a:t>М. Вербицький</a:t>
            </a:r>
            <a:endParaRPr lang="ru-RU" sz="2000"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wheel spokes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kharkivosvita.net.ua/files/u1/konsituzij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94100" y="404813"/>
            <a:ext cx="3476625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444875" y="5991225"/>
            <a:ext cx="4052888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Конституція України</a:t>
            </a:r>
            <a:endParaRPr lang="ru-RU" sz="24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626</TotalTime>
  <Words>513</Words>
  <Application>Microsoft Office PowerPoint</Application>
  <PresentationFormat>Экран (4:3)</PresentationFormat>
  <Paragraphs>113</Paragraphs>
  <Slides>20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9" baseType="lpstr">
      <vt:lpstr>Arial</vt:lpstr>
      <vt:lpstr>Bookman Old Style</vt:lpstr>
      <vt:lpstr>Calibri</vt:lpstr>
      <vt:lpstr>Garamond</vt:lpstr>
      <vt:lpstr>Georgia</vt:lpstr>
      <vt:lpstr>Monotype Corsiva</vt:lpstr>
      <vt:lpstr>Times New Roman</vt:lpstr>
      <vt:lpstr>Wingdings 2</vt:lpstr>
      <vt:lpstr>Натуральные материалы</vt:lpstr>
      <vt:lpstr>Моя рідна Батьківщина –це прекрасна Україна</vt:lpstr>
      <vt:lpstr>Україна – незалежна держава</vt:lpstr>
      <vt:lpstr>Київ – столиця України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Народний одяг українців</vt:lpstr>
      <vt:lpstr>Українська  хата</vt:lpstr>
      <vt:lpstr>Презентация PowerPoint</vt:lpstr>
      <vt:lpstr>Презентация PowerPoint</vt:lpstr>
      <vt:lpstr>Презентация PowerPoint</vt:lpstr>
      <vt:lpstr>Рослинний та тваринний світ</vt:lpstr>
      <vt:lpstr>Презентация PowerPoint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країна - Україна</dc:title>
  <dc:creator>Пользователь</dc:creator>
  <cp:lastModifiedBy>Пользователь</cp:lastModifiedBy>
  <cp:revision>48</cp:revision>
  <dcterms:modified xsi:type="dcterms:W3CDTF">2022-09-11T18:44:41Z</dcterms:modified>
</cp:coreProperties>
</file>