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24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24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4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03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98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8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0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29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88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07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6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>
                <a:alpha val="51000"/>
              </a:srgbClr>
            </a:gs>
            <a:gs pos="82001">
              <a:srgbClr val="FBD49C">
                <a:alpha val="77000"/>
              </a:srgbClr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ED83-F80D-4C65-B84D-D8613D3923E8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55CD-2B54-43DA-AAC7-D92A7C58E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357826"/>
            <a:ext cx="7967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10 фактів про Україну</a:t>
            </a:r>
          </a:p>
          <a:p>
            <a:pPr algn="ctr"/>
            <a:r>
              <a:rPr lang="uk-UA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Підготував</a:t>
            </a:r>
            <a:r>
              <a:rPr lang="en-US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:</a:t>
            </a:r>
            <a:r>
              <a:rPr lang="uk-UA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Богдан </a:t>
            </a:r>
            <a:r>
              <a:rPr lang="uk-UA" sz="3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Рачук</a:t>
            </a:r>
            <a:endParaRPr lang="en-US" sz="36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8143932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92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7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Схожість з іншими мовами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    За </a:t>
            </a:r>
            <a:r>
              <a:rPr lang="ru-RU" i="1" dirty="0" err="1"/>
              <a:t>лексичним</a:t>
            </a:r>
            <a:r>
              <a:rPr lang="ru-RU" i="1" dirty="0"/>
              <a:t> </a:t>
            </a:r>
            <a:r>
              <a:rPr lang="ru-RU" i="1" dirty="0" err="1"/>
              <a:t>наповненням</a:t>
            </a:r>
            <a:r>
              <a:rPr lang="ru-RU" i="1" dirty="0"/>
              <a:t> </a:t>
            </a:r>
            <a:r>
              <a:rPr lang="ru-RU" i="1" dirty="0" err="1"/>
              <a:t>найближча</a:t>
            </a:r>
            <a:r>
              <a:rPr lang="ru-RU" i="1" dirty="0"/>
              <a:t> до </a:t>
            </a:r>
            <a:r>
              <a:rPr lang="ru-RU" i="1" dirty="0" err="1"/>
              <a:t>нашої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 є </a:t>
            </a:r>
            <a:r>
              <a:rPr lang="ru-RU" i="1" dirty="0" err="1"/>
              <a:t>білоруська</a:t>
            </a:r>
            <a:r>
              <a:rPr lang="ru-RU" i="1" dirty="0"/>
              <a:t> (84%), </a:t>
            </a:r>
            <a:r>
              <a:rPr lang="ru-RU" i="1" dirty="0" err="1"/>
              <a:t>слідом</a:t>
            </a:r>
            <a:r>
              <a:rPr lang="ru-RU" i="1" dirty="0"/>
              <a:t> </a:t>
            </a:r>
            <a:r>
              <a:rPr lang="ru-RU" i="1" dirty="0" err="1"/>
              <a:t>іде</a:t>
            </a:r>
            <a:r>
              <a:rPr lang="ru-RU" i="1" dirty="0"/>
              <a:t> </a:t>
            </a:r>
            <a:r>
              <a:rPr lang="ru-RU" i="1" dirty="0" err="1"/>
              <a:t>польська</a:t>
            </a:r>
            <a:r>
              <a:rPr lang="ru-RU" i="1" dirty="0"/>
              <a:t> (70%) та </a:t>
            </a:r>
            <a:r>
              <a:rPr lang="ru-RU" i="1" dirty="0" err="1"/>
              <a:t>сербська</a:t>
            </a:r>
            <a:r>
              <a:rPr lang="ru-RU" i="1" dirty="0"/>
              <a:t> (68%) </a:t>
            </a:r>
            <a:r>
              <a:rPr lang="ru-RU" i="1" dirty="0" err="1"/>
              <a:t>мови</a:t>
            </a:r>
            <a:r>
              <a:rPr lang="ru-RU" i="1" dirty="0"/>
              <a:t>. </a:t>
            </a:r>
            <a:r>
              <a:rPr lang="ru-RU" i="1" dirty="0" err="1"/>
              <a:t>Російська</a:t>
            </a:r>
            <a:r>
              <a:rPr lang="ru-RU" i="1" dirty="0"/>
              <a:t> не в </a:t>
            </a:r>
            <a:r>
              <a:rPr lang="ru-RU" i="1" dirty="0" err="1"/>
              <a:t>трійці</a:t>
            </a:r>
            <a:r>
              <a:rPr lang="ru-RU" i="1" dirty="0"/>
              <a:t> –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четверте</a:t>
            </a:r>
            <a:r>
              <a:rPr lang="ru-RU" i="1" dirty="0"/>
              <a:t> </a:t>
            </a:r>
            <a:r>
              <a:rPr lang="ru-RU" i="1" dirty="0" err="1"/>
              <a:t>місце</a:t>
            </a:r>
            <a:r>
              <a:rPr lang="ru-RU" i="1" dirty="0"/>
              <a:t> (62%).</a:t>
            </a:r>
          </a:p>
        </p:txBody>
      </p:sp>
    </p:spTree>
    <p:extLst>
      <p:ext uri="{BB962C8B-B14F-4D97-AF65-F5344CB8AC3E}">
        <p14:creationId xmlns:p14="http://schemas.microsoft.com/office/powerpoint/2010/main" xmlns="" val="8379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8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Кличний відмінок</a:t>
            </a:r>
          </a:p>
          <a:p>
            <a:pPr marL="0" indent="0" algn="ctr">
              <a:buNone/>
            </a:pPr>
            <a:endParaRPr lang="ru-RU" b="1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Іменник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i="1" dirty="0" err="1"/>
              <a:t>українській</a:t>
            </a:r>
            <a:r>
              <a:rPr lang="ru-RU" i="1" dirty="0"/>
              <a:t> </a:t>
            </a:r>
            <a:r>
              <a:rPr lang="ru-RU" i="1" dirty="0" err="1"/>
              <a:t>мові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7 </a:t>
            </a:r>
            <a:r>
              <a:rPr lang="ru-RU" i="1" dirty="0" err="1"/>
              <a:t>відмінків</a:t>
            </a:r>
            <a:r>
              <a:rPr lang="ru-RU" i="1" dirty="0"/>
              <a:t> і один з них – </a:t>
            </a:r>
            <a:r>
              <a:rPr lang="ru-RU" b="1" i="1" dirty="0" err="1"/>
              <a:t>кличний</a:t>
            </a:r>
            <a:r>
              <a:rPr lang="ru-RU" i="1" dirty="0"/>
              <a:t>.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і </a:t>
            </a:r>
            <a:r>
              <a:rPr lang="ru-RU" b="1" i="1" dirty="0" err="1"/>
              <a:t>відрізняє</a:t>
            </a:r>
            <a:r>
              <a:rPr lang="ru-RU" b="1" i="1" dirty="0"/>
              <a:t> нашу </a:t>
            </a:r>
            <a:r>
              <a:rPr lang="ru-RU" b="1" i="1" dirty="0" err="1"/>
              <a:t>мову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інших</a:t>
            </a:r>
            <a:r>
              <a:rPr lang="ru-RU" i="1" dirty="0"/>
              <a:t> </a:t>
            </a:r>
            <a:r>
              <a:rPr lang="ru-RU" i="1" dirty="0" err="1"/>
              <a:t>східнослов’янських</a:t>
            </a:r>
            <a:r>
              <a:rPr lang="ru-RU" i="1" dirty="0"/>
              <a:t> </a:t>
            </a:r>
            <a:r>
              <a:rPr lang="ru-RU" i="1" dirty="0" err="1"/>
              <a:t>мов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231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9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Найдовше слово </a:t>
            </a:r>
          </a:p>
          <a:p>
            <a:pPr marL="0" indent="0" algn="ctr">
              <a:buNone/>
            </a:pPr>
            <a:endParaRPr lang="ru-RU" b="1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i="1" dirty="0" err="1" smtClean="0"/>
              <a:t>Найдовшим</a:t>
            </a:r>
            <a:r>
              <a:rPr lang="ru-RU" i="1" dirty="0" smtClean="0"/>
              <a:t> </a:t>
            </a:r>
            <a:r>
              <a:rPr lang="ru-RU" i="1" dirty="0"/>
              <a:t>словом в </a:t>
            </a:r>
            <a:r>
              <a:rPr lang="ru-RU" i="1" dirty="0" err="1"/>
              <a:t>українській</a:t>
            </a:r>
            <a:r>
              <a:rPr lang="ru-RU" i="1" dirty="0"/>
              <a:t> </a:t>
            </a:r>
            <a:r>
              <a:rPr lang="ru-RU" i="1" dirty="0" err="1"/>
              <a:t>мові</a:t>
            </a:r>
            <a:r>
              <a:rPr lang="ru-RU" i="1" dirty="0"/>
              <a:t> є слово "</a:t>
            </a:r>
            <a:r>
              <a:rPr lang="ru-RU" i="1" dirty="0" err="1"/>
              <a:t>дихлордифенілтрихлорметилметан</a:t>
            </a:r>
            <a:r>
              <a:rPr lang="ru-RU" i="1" dirty="0"/>
              <a:t>". Так </a:t>
            </a:r>
            <a:r>
              <a:rPr lang="ru-RU" i="1" dirty="0" err="1"/>
              <a:t>називається</a:t>
            </a:r>
            <a:r>
              <a:rPr lang="ru-RU" i="1" dirty="0"/>
              <a:t> </a:t>
            </a:r>
            <a:r>
              <a:rPr lang="ru-RU" i="1" dirty="0" err="1"/>
              <a:t>хімікат</a:t>
            </a:r>
            <a:r>
              <a:rPr lang="ru-RU" i="1" dirty="0"/>
              <a:t>, з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борються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шкідниками</a:t>
            </a:r>
            <a:r>
              <a:rPr lang="ru-RU" i="1" dirty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Таке</a:t>
            </a:r>
            <a:r>
              <a:rPr lang="ru-RU" i="1" dirty="0" smtClean="0"/>
              <a:t> </a:t>
            </a:r>
            <a:r>
              <a:rPr lang="ru-RU" i="1" dirty="0"/>
              <a:t>слово на 30 </a:t>
            </a:r>
            <a:r>
              <a:rPr lang="ru-RU" i="1" dirty="0" err="1"/>
              <a:t>літер</a:t>
            </a:r>
            <a:r>
              <a:rPr lang="ru-RU" i="1" dirty="0"/>
              <a:t> на одному </a:t>
            </a:r>
            <a:r>
              <a:rPr lang="ru-RU" i="1" dirty="0" err="1"/>
              <a:t>подиху</a:t>
            </a:r>
            <a:r>
              <a:rPr lang="ru-RU" i="1" dirty="0"/>
              <a:t> і не </a:t>
            </a:r>
            <a:r>
              <a:rPr lang="ru-RU" i="1" dirty="0" err="1"/>
              <a:t>вимовиш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66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10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Georgia" pitchFamily="18" charset="0"/>
              </a:rPr>
              <a:t>Скільки нас?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err="1" smtClean="0"/>
              <a:t>Загалом</a:t>
            </a:r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/>
              <a:t>світі</a:t>
            </a:r>
            <a:r>
              <a:rPr lang="ru-RU" i="1" dirty="0"/>
              <a:t> до </a:t>
            </a:r>
            <a:r>
              <a:rPr lang="ru-RU" b="1" i="1" dirty="0"/>
              <a:t>45 </a:t>
            </a:r>
            <a:r>
              <a:rPr lang="ru-RU" b="1" i="1" dirty="0" err="1"/>
              <a:t>мільйонів</a:t>
            </a:r>
            <a:r>
              <a:rPr lang="ru-RU" b="1" i="1" dirty="0"/>
              <a:t> людей </a:t>
            </a:r>
            <a:r>
              <a:rPr lang="ru-RU" b="1" i="1" dirty="0" err="1"/>
              <a:t>володіють</a:t>
            </a:r>
            <a:r>
              <a:rPr lang="ru-RU" b="1" i="1" dirty="0"/>
              <a:t> </a:t>
            </a:r>
            <a:r>
              <a:rPr lang="ru-RU" b="1" i="1" dirty="0" err="1"/>
              <a:t>українською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err="1" smtClean="0"/>
              <a:t>Вражаюча</a:t>
            </a:r>
            <a:r>
              <a:rPr lang="ru-RU" i="1" dirty="0" smtClean="0"/>
              <a:t> </a:t>
            </a:r>
            <a:r>
              <a:rPr lang="ru-RU" i="1" dirty="0"/>
              <a:t>цифра, правда ж? Ми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помножити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число. І </a:t>
            </a:r>
            <a:r>
              <a:rPr lang="ru-RU" i="1" dirty="0" err="1"/>
              <a:t>почати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кожен</a:t>
            </a:r>
            <a:r>
              <a:rPr lang="ru-RU" i="1" dirty="0"/>
              <a:t>, </a:t>
            </a:r>
            <a:r>
              <a:rPr lang="ru-RU" i="1" dirty="0" err="1"/>
              <a:t>варто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розмовляти</a:t>
            </a:r>
            <a:r>
              <a:rPr lang="ru-RU" i="1" dirty="0"/>
              <a:t> </a:t>
            </a:r>
            <a:r>
              <a:rPr lang="ru-RU" i="1" dirty="0" err="1"/>
              <a:t>українською</a:t>
            </a:r>
            <a:r>
              <a:rPr lang="ru-RU" i="1" dirty="0"/>
              <a:t> на </a:t>
            </a:r>
            <a:r>
              <a:rPr lang="ru-RU" i="1" dirty="0" err="1"/>
              <a:t>роботі</a:t>
            </a:r>
            <a:r>
              <a:rPr lang="ru-RU" i="1" dirty="0"/>
              <a:t> та </a:t>
            </a:r>
            <a:r>
              <a:rPr lang="ru-RU" i="1" dirty="0" err="1"/>
              <a:t>вдома</a:t>
            </a:r>
            <a:r>
              <a:rPr lang="ru-RU" i="1" dirty="0"/>
              <a:t>, </a:t>
            </a:r>
            <a:r>
              <a:rPr lang="ru-RU" i="1" dirty="0" err="1"/>
              <a:t>читати</a:t>
            </a:r>
            <a:r>
              <a:rPr lang="ru-RU" i="1" dirty="0"/>
              <a:t> </a:t>
            </a:r>
            <a:r>
              <a:rPr lang="ru-RU" i="1" dirty="0" err="1"/>
              <a:t>українською</a:t>
            </a:r>
            <a:r>
              <a:rPr lang="ru-RU" i="1" dirty="0"/>
              <a:t> книжки і </a:t>
            </a:r>
            <a:r>
              <a:rPr lang="ru-RU" i="1" dirty="0" err="1"/>
              <a:t>дивитися</a:t>
            </a:r>
            <a:r>
              <a:rPr lang="ru-RU" i="1" dirty="0"/>
              <a:t> </a:t>
            </a:r>
            <a:r>
              <a:rPr lang="ru-RU" i="1" dirty="0" err="1"/>
              <a:t>фільми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408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Ð°ÐºÑÐ¸ Ð¿ÑÐ¾ Ð¼Ð¾Ð²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995"/>
            <a:ext cx="7776864" cy="60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6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47" y="548680"/>
            <a:ext cx="83601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35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i="1" dirty="0" smtClean="0">
                <a:solidFill>
                  <a:srgbClr val="3333FF"/>
                </a:solidFill>
                <a:latin typeface="Georgia" pitchFamily="18" charset="0"/>
              </a:rPr>
              <a:t>Яка наша мова?</a:t>
            </a:r>
            <a:endParaRPr lang="ru-RU" b="1" i="1" dirty="0">
              <a:solidFill>
                <a:srgbClr val="3333FF"/>
              </a:solidFill>
              <a:latin typeface="Georgia" pitchFamily="18" charset="0"/>
            </a:endParaRP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ÑÐ°ÐºÑÐ¸ Ð¿ÑÐ¾ Ð¼Ð¾Ð²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5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35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1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Перша згадка українських слів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 smtClean="0"/>
              <a:t>   448 р. візантійський історик </a:t>
            </a:r>
            <a:r>
              <a:rPr lang="uk-UA" i="1" dirty="0" err="1" smtClean="0"/>
              <a:t>Пріск</a:t>
            </a:r>
            <a:r>
              <a:rPr lang="uk-UA" i="1" dirty="0" smtClean="0"/>
              <a:t> </a:t>
            </a:r>
            <a:r>
              <a:rPr lang="uk-UA" i="1" dirty="0" err="1" smtClean="0"/>
              <a:t>Панійський</a:t>
            </a:r>
            <a:r>
              <a:rPr lang="uk-UA" i="1" dirty="0" smtClean="0"/>
              <a:t> у таборі гунського володаря </a:t>
            </a:r>
            <a:r>
              <a:rPr lang="uk-UA" i="1" dirty="0" err="1" smtClean="0"/>
              <a:t>Аттіли</a:t>
            </a:r>
            <a:r>
              <a:rPr lang="uk-UA" i="1" dirty="0" smtClean="0"/>
              <a:t> на території сучасної України записав слава «мед» і «страва».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54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2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Кількість слів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 smtClean="0"/>
              <a:t>     Близько 256 тисяч слів має сучасна українська мова.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140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3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Найрідше вживана літера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 smtClean="0"/>
              <a:t>    Найрідше ми вживаємо слова із літерою «Ф». </a:t>
            </a:r>
            <a:r>
              <a:rPr lang="ru-RU" i="1" dirty="0" err="1"/>
              <a:t>Адже</a:t>
            </a:r>
            <a:r>
              <a:rPr lang="ru-RU" i="1" dirty="0"/>
              <a:t> слова на </a:t>
            </a:r>
            <a:r>
              <a:rPr lang="ru-RU" i="1" dirty="0" err="1"/>
              <a:t>літеру</a:t>
            </a:r>
            <a:r>
              <a:rPr lang="ru-RU" i="1" dirty="0"/>
              <a:t> </a:t>
            </a:r>
            <a:r>
              <a:rPr lang="ru-RU" i="1" dirty="0" smtClean="0"/>
              <a:t>«Ф" </a:t>
            </a:r>
            <a:r>
              <a:rPr lang="ru-RU" i="1" dirty="0" err="1"/>
              <a:t>здебільшого</a:t>
            </a:r>
            <a:r>
              <a:rPr lang="ru-RU" i="1" dirty="0"/>
              <a:t> </a:t>
            </a:r>
            <a:r>
              <a:rPr lang="ru-RU" i="1" dirty="0" err="1"/>
              <a:t>запозичені</a:t>
            </a:r>
            <a:r>
              <a:rPr lang="ru-RU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668" y="450912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842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4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Літера-рекордсмен</a:t>
            </a:r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i="1" dirty="0" smtClean="0"/>
              <a:t>   Найбільша кількість слів починається на літеру «П».</a:t>
            </a:r>
            <a:endParaRPr lang="ru-RU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998" y="4005064"/>
            <a:ext cx="2822974" cy="22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123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5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574318"/>
            <a:ext cx="42484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b="1" i="1" dirty="0" smtClean="0"/>
              <a:t>   </a:t>
            </a:r>
            <a:r>
              <a:rPr lang="ru-RU" i="1" dirty="0" err="1" smtClean="0"/>
              <a:t>Найбільшу</a:t>
            </a:r>
            <a:r>
              <a:rPr lang="ru-RU" i="1" dirty="0" smtClean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синонімів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слово </a:t>
            </a:r>
            <a:r>
              <a:rPr lang="ru-RU" b="1" i="1" dirty="0"/>
              <a:t>"</a:t>
            </a:r>
            <a:r>
              <a:rPr lang="ru-RU" b="1" i="1" dirty="0" err="1"/>
              <a:t>бити</a:t>
            </a:r>
            <a:r>
              <a:rPr lang="ru-RU" b="1" i="1" dirty="0" smtClean="0"/>
              <a:t>". </a:t>
            </a:r>
            <a:r>
              <a:rPr lang="ru-RU" i="1" dirty="0" err="1" smtClean="0"/>
              <a:t>Згідно</a:t>
            </a:r>
            <a:r>
              <a:rPr lang="ru-RU" i="1" dirty="0" smtClean="0"/>
              <a:t> </a:t>
            </a:r>
            <a:r>
              <a:rPr lang="ru-RU" i="1" dirty="0" err="1"/>
              <a:t>із</a:t>
            </a:r>
            <a:r>
              <a:rPr lang="ru-RU" i="1" dirty="0"/>
              <a:t> словником,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40.</a:t>
            </a:r>
            <a:endParaRPr lang="uk-UA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4" name="Picture 6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7389"/>
            <a:ext cx="3646375" cy="36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70080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eorgia" pitchFamily="18" charset="0"/>
              </a:rPr>
              <a:t>Українська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мова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надзвичайно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багата</a:t>
            </a:r>
            <a:r>
              <a:rPr lang="ru-RU" sz="3200" b="1" dirty="0" smtClean="0">
                <a:latin typeface="Georgia" pitchFamily="18" charset="0"/>
              </a:rPr>
              <a:t> на </a:t>
            </a:r>
            <a:r>
              <a:rPr lang="ru-RU" sz="3200" b="1" dirty="0" err="1" smtClean="0">
                <a:latin typeface="Georgia" pitchFamily="18" charset="0"/>
              </a:rPr>
              <a:t>синоніми</a:t>
            </a:r>
            <a:endParaRPr lang="ru-RU" sz="32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0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itchFamily="66" charset="0"/>
              </a:rPr>
              <a:t>Факт № 6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Georgia" pitchFamily="18" charset="0"/>
              </a:rPr>
              <a:t>Зменшувальна форма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i="1" dirty="0" smtClean="0"/>
              <a:t>    Зменшувальну форму в українській мові має навіть слово «вороги» - </a:t>
            </a:r>
            <a:r>
              <a:rPr lang="uk-UA" b="1" i="1" dirty="0" smtClean="0">
                <a:solidFill>
                  <a:srgbClr val="3333FF"/>
                </a:solidFill>
              </a:rPr>
              <a:t>ВОРОЖЕНЬКИ.</a:t>
            </a:r>
            <a:endParaRPr lang="ru-RU" b="1" i="1" dirty="0">
              <a:solidFill>
                <a:srgbClr val="3333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926038" cy="26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8370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Яка наша мова?</vt:lpstr>
      <vt:lpstr>Факт № 1</vt:lpstr>
      <vt:lpstr>Факт № 2</vt:lpstr>
      <vt:lpstr>Факт № 3</vt:lpstr>
      <vt:lpstr>Факт № 4</vt:lpstr>
      <vt:lpstr>Факт № 5</vt:lpstr>
      <vt:lpstr>Факт № 6</vt:lpstr>
      <vt:lpstr>Факт № 7</vt:lpstr>
      <vt:lpstr>Факт № 8</vt:lpstr>
      <vt:lpstr>Факт № 9</vt:lpstr>
      <vt:lpstr>Факт № 10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</cp:revision>
  <dcterms:created xsi:type="dcterms:W3CDTF">2019-01-30T07:11:23Z</dcterms:created>
  <dcterms:modified xsi:type="dcterms:W3CDTF">2022-09-22T15:14:17Z</dcterms:modified>
</cp:coreProperties>
</file>