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58" r:id="rId4"/>
    <p:sldId id="265" r:id="rId5"/>
    <p:sldId id="273" r:id="rId6"/>
    <p:sldId id="259" r:id="rId7"/>
    <p:sldId id="262" r:id="rId8"/>
    <p:sldId id="261" r:id="rId9"/>
    <p:sldId id="264" r:id="rId10"/>
    <p:sldId id="257" r:id="rId11"/>
    <p:sldId id="263" r:id="rId12"/>
    <p:sldId id="266" r:id="rId13"/>
    <p:sldId id="267" r:id="rId14"/>
    <p:sldId id="268" r:id="rId15"/>
    <p:sldId id="274" r:id="rId16"/>
    <p:sldId id="275" r:id="rId17"/>
    <p:sldId id="276" r:id="rId18"/>
    <p:sldId id="269" r:id="rId19"/>
    <p:sldId id="270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71739" autoAdjust="0"/>
  </p:normalViewPr>
  <p:slideViewPr>
    <p:cSldViewPr>
      <p:cViewPr varScale="1">
        <p:scale>
          <a:sx n="62" d="100"/>
          <a:sy n="62" d="100"/>
        </p:scale>
        <p:origin x="204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95F0B-EE51-4930-908C-9DAD19B8B6FE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368EC-D499-4B6A-A3F9-683F6A6E817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68EC-D499-4B6A-A3F9-683F6A6E817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68EC-D499-4B6A-A3F9-683F6A6E817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68EC-D499-4B6A-A3F9-683F6A6E817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68EC-D499-4B6A-A3F9-683F6A6E817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68EC-D499-4B6A-A3F9-683F6A6E817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68EC-D499-4B6A-A3F9-683F6A6E817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68EC-D499-4B6A-A3F9-683F6A6E817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68EC-D499-4B6A-A3F9-683F6A6E817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68EC-D499-4B6A-A3F9-683F6A6E817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68EC-D499-4B6A-A3F9-683F6A6E817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68EC-D499-4B6A-A3F9-683F6A6E817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68EC-D499-4B6A-A3F9-683F6A6E817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68EC-D499-4B6A-A3F9-683F6A6E817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68EC-D499-4B6A-A3F9-683F6A6E817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68EC-D499-4B6A-A3F9-683F6A6E817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68EC-D499-4B6A-A3F9-683F6A6E817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68EC-D499-4B6A-A3F9-683F6A6E817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68EC-D499-4B6A-A3F9-683F6A6E817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68EC-D499-4B6A-A3F9-683F6A6E817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68EC-D499-4B6A-A3F9-683F6A6E817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07A6-9210-4CB0-9FBA-7C22A836CA97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1080-69DD-46DE-B309-8421C772163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07A6-9210-4CB0-9FBA-7C22A836CA97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1080-69DD-46DE-B309-8421C772163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07A6-9210-4CB0-9FBA-7C22A836CA97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1080-69DD-46DE-B309-8421C772163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07A6-9210-4CB0-9FBA-7C22A836CA97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1080-69DD-46DE-B309-8421C772163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07A6-9210-4CB0-9FBA-7C22A836CA97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1080-69DD-46DE-B309-8421C772163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07A6-9210-4CB0-9FBA-7C22A836CA97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1080-69DD-46DE-B309-8421C772163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07A6-9210-4CB0-9FBA-7C22A836CA97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1080-69DD-46DE-B309-8421C772163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07A6-9210-4CB0-9FBA-7C22A836CA97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1080-69DD-46DE-B309-8421C772163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07A6-9210-4CB0-9FBA-7C22A836CA97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1080-69DD-46DE-B309-8421C772163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07A6-9210-4CB0-9FBA-7C22A836CA97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1080-69DD-46DE-B309-8421C772163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07A6-9210-4CB0-9FBA-7C22A836CA97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1080-69DD-46DE-B309-8421C772163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507A6-9210-4CB0-9FBA-7C22A836CA97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21080-69DD-46DE-B309-8421C772163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8206680" cy="3096343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r"/>
            <a:br>
              <a:rPr lang="uk-UA" sz="2800" dirty="0"/>
            </a:br>
            <a:r>
              <a:rPr lang="uk-UA" sz="2800" b="1" dirty="0"/>
              <a:t>,, Яку роль відіграють у житті людини родинне коло,сімейні свята і традиції </a:t>
            </a:r>
            <a:r>
              <a:rPr lang="en-US" sz="2800" b="1" dirty="0"/>
              <a:t>”</a:t>
            </a:r>
            <a:br>
              <a:rPr lang="uk-UA" sz="2800" b="1" dirty="0"/>
            </a:br>
            <a:br>
              <a:rPr lang="uk-UA" sz="2800" b="1" dirty="0"/>
            </a:br>
            <a:br>
              <a:rPr lang="uk-UA" sz="2800" dirty="0"/>
            </a:br>
            <a:r>
              <a:rPr lang="uk-UA" sz="2800" b="1" i="1" dirty="0"/>
              <a:t>Вдома найкраще спиться, хоч і в комірчині.</a:t>
            </a:r>
            <a:br>
              <a:rPr lang="uk-UA" sz="2800" b="1" i="1" dirty="0"/>
            </a:br>
            <a:r>
              <a:rPr lang="uk-UA" sz="2800" b="1" i="1" dirty="0"/>
              <a:t>Де твоя родина, там гарна кожна травина.</a:t>
            </a:r>
            <a:br>
              <a:rPr lang="uk-UA" sz="2800" b="1" i="1" dirty="0"/>
            </a:br>
            <a:r>
              <a:rPr lang="uk-UA" sz="2800" i="1" dirty="0" err="1"/>
              <a:t>Украінські</a:t>
            </a:r>
            <a:r>
              <a:rPr lang="uk-UA" sz="2800" i="1" dirty="0"/>
              <a:t> </a:t>
            </a:r>
            <a:r>
              <a:rPr lang="uk-UA" sz="2800" i="1" dirty="0" err="1"/>
              <a:t>прислів</a:t>
            </a:r>
            <a:r>
              <a:rPr lang="en-US" sz="2800" i="1" dirty="0"/>
              <a:t>’</a:t>
            </a:r>
            <a:r>
              <a:rPr lang="uk-UA" sz="2800" dirty="0"/>
              <a:t>я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429000"/>
            <a:ext cx="8424936" cy="2880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C:\Documents and Settings\Admin\Рабочий стол\відкр. урок 5 класНовая папка (2)\su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016224" cy="2160240"/>
          </a:xfrm>
          <a:prstGeom prst="rect">
            <a:avLst/>
          </a:prstGeom>
          <a:noFill/>
        </p:spPr>
      </p:pic>
      <p:pic>
        <p:nvPicPr>
          <p:cNvPr id="17413" name="Picture 5" descr="C:\Documents and Settings\Admin\Рабочий стол\відкр. урок 5 класНовая папка (2)\ravl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573016"/>
            <a:ext cx="5112568" cy="273630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FE9465-D29A-45C1-8FA3-556B9E6F7B06}"/>
              </a:ext>
            </a:extLst>
          </p:cNvPr>
          <p:cNvSpPr txBox="1"/>
          <p:nvPr/>
        </p:nvSpPr>
        <p:spPr>
          <a:xfrm>
            <a:off x="4572000" y="64533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Підготував: Андрій Петрович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29614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uk-UA" sz="2000" b="1" dirty="0"/>
              <a:t>,,Поміркуймо разом</a:t>
            </a:r>
            <a:r>
              <a:rPr lang="en-US" sz="2000" b="1" dirty="0"/>
              <a:t>”</a:t>
            </a:r>
            <a:br>
              <a:rPr lang="uk-UA" sz="2000" dirty="0"/>
            </a:br>
            <a:r>
              <a:rPr lang="uk-UA" sz="2000" dirty="0"/>
              <a:t>Розгляньте малюнки, поміркуйте, чому наші </a:t>
            </a:r>
            <a:r>
              <a:rPr lang="ru-RU" sz="2000" dirty="0"/>
              <a:t>ромашки</a:t>
            </a:r>
            <a:r>
              <a:rPr lang="uk-UA" sz="2000" dirty="0"/>
              <a:t> такі різні?</a:t>
            </a:r>
            <a:br>
              <a:rPr lang="uk-UA" sz="2000" dirty="0"/>
            </a:br>
            <a:r>
              <a:rPr lang="uk-UA" sz="2000" dirty="0"/>
              <a:t>Кожна квітка – це сім</a:t>
            </a:r>
            <a:r>
              <a:rPr lang="en-US" sz="2000" dirty="0"/>
              <a:t>’</a:t>
            </a:r>
            <a:r>
              <a:rPr lang="uk-UA" sz="2000" dirty="0"/>
              <a:t>я. Як ви гадаєте, що сталося у цих сім</a:t>
            </a:r>
            <a:r>
              <a:rPr lang="en-US" sz="2000" dirty="0"/>
              <a:t>’</a:t>
            </a:r>
            <a:r>
              <a:rPr lang="uk-UA" sz="2000" dirty="0" err="1"/>
              <a:t>ях</a:t>
            </a:r>
            <a:r>
              <a:rPr lang="uk-UA" sz="2000" dirty="0"/>
              <a:t>?</a:t>
            </a:r>
            <a:endParaRPr lang="ru-RU" sz="2000" dirty="0"/>
          </a:p>
        </p:txBody>
      </p:sp>
      <p:pic>
        <p:nvPicPr>
          <p:cNvPr id="1028" name="Picture 4" descr="C:\Documents and Settings\Admin\Рабочий стол\відкр. урок 5 класНовая папка (2)\5511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529" y="1340768"/>
            <a:ext cx="3708919" cy="237626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відкр. урок 5 класНовая папка (2)\romashka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77680"/>
            <a:ext cx="2520280" cy="2547664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відкр. урок 5 класНовая папка (2)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977680"/>
            <a:ext cx="2520280" cy="2547664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відкр. урок 5 класНовая папка (2)\chaj-iz-romash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412776"/>
            <a:ext cx="3384376" cy="2232248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відкр. урок 5 класНовая папка (2)\romashka-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75648" y="4005064"/>
            <a:ext cx="284482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4" cy="5832648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uk-UA" sz="2400" b="1" dirty="0"/>
              <a:t>Сварка</a:t>
            </a:r>
            <a:r>
              <a:rPr lang="uk-UA" sz="2400" dirty="0"/>
              <a:t> – гостра суперечка, що супроводжується взаємними докорами, образами.</a:t>
            </a:r>
            <a:br>
              <a:rPr lang="uk-UA" sz="2400" dirty="0"/>
            </a:br>
            <a:r>
              <a:rPr lang="uk-UA" sz="2400" b="1" dirty="0"/>
              <a:t>Конфлікт </a:t>
            </a:r>
            <a:r>
              <a:rPr lang="uk-UA" sz="2400" dirty="0"/>
              <a:t>– зіткнення протилежних інтересів, поглядів,граничне загострення суперечностей, що призводить до ускладнень у стосунках.</a:t>
            </a:r>
            <a:endParaRPr lang="ru-RU" sz="2400" dirty="0"/>
          </a:p>
        </p:txBody>
      </p:sp>
      <p:pic>
        <p:nvPicPr>
          <p:cNvPr id="7" name="Picture 2" descr="C:\Documents and Settings\Admin\Рабочий стол\відкр. урок 5 класНовая папка (2)\285494_html_1e0259a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3600400" cy="2664296"/>
          </a:xfrm>
          <a:prstGeom prst="rect">
            <a:avLst/>
          </a:prstGeom>
          <a:noFill/>
        </p:spPr>
      </p:pic>
      <p:pic>
        <p:nvPicPr>
          <p:cNvPr id="28674" name="Picture 2" descr="C:\Documents and Settings\Admin\Рабочий стол\відкр. урок 5 класНовая папка (2)\285494_html_1e0259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16632"/>
            <a:ext cx="3282596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97152"/>
            <a:ext cx="8496944" cy="1872208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uk-UA" sz="2800" dirty="0"/>
              <a:t>Неуважність, байдужість, нечуйність, нетактовність, нестриманість, роздратування та гнів, зопалу сказані слова ( у стані сильного збудження, необачно ) ведуть до конфлікту у стосунках з рідними.</a:t>
            </a:r>
            <a:endParaRPr lang="ru-RU" sz="2800" dirty="0"/>
          </a:p>
        </p:txBody>
      </p:sp>
      <p:pic>
        <p:nvPicPr>
          <p:cNvPr id="3074" name="Picture 2" descr="C:\Documents and Settings\Admin\Рабочий стол\відкр. урок 5 класНовая папка (2)\semeinij-konflik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040560" cy="4392488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відкр. урок 5 класНовая папка (2)\2011-04-21-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268760"/>
            <a:ext cx="3528392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Людина виявляє свою суть саме в дрібницях, коли не стримує себе.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853136"/>
          </a:xfrm>
          <a:solidFill>
            <a:schemeClr val="bg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Статистика стверджує, що глухонімі люди сваряться значно рідше, ніж ті, що вміють розмовляти і чують.</a:t>
            </a:r>
          </a:p>
          <a:p>
            <a:pPr algn="just"/>
            <a:r>
              <a:rPr lang="uk-UA" dirty="0"/>
              <a:t>Послухавши розмови декого з рідних, розумієш, чому так: більша частина сварок виникає не через вчинки, а саме через слова, через невміння ввічливо розмовляти один з одним.</a:t>
            </a:r>
            <a:endParaRPr lang="ru-RU" dirty="0"/>
          </a:p>
        </p:txBody>
      </p:sp>
      <p:pic>
        <p:nvPicPr>
          <p:cNvPr id="1026" name="Picture 2" descr="C:\Documents and Settings\Admin\Рабочий стол\відкр. урок 5 класНовая папка (2)\1c4d0184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564904"/>
            <a:ext cx="324036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282154"/>
          </a:xfrm>
        </p:spPr>
        <p:txBody>
          <a:bodyPr>
            <a:noAutofit/>
          </a:bodyPr>
          <a:lstStyle/>
          <a:p>
            <a:r>
              <a:rPr lang="uk-UA" sz="3200" b="1" dirty="0"/>
              <a:t>Правила сімейного життя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  <a:solidFill>
            <a:schemeClr val="bg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uk-UA" sz="2400" dirty="0"/>
              <a:t>Не критикуйте своїх близьких.</a:t>
            </a:r>
          </a:p>
          <a:p>
            <a:pPr algn="just"/>
            <a:r>
              <a:rPr lang="uk-UA" sz="2400" dirty="0"/>
              <a:t>Частіше дякуйте їм за те, що вони роблять.</a:t>
            </a:r>
          </a:p>
          <a:p>
            <a:pPr algn="just"/>
            <a:r>
              <a:rPr lang="uk-UA" sz="2400" dirty="0"/>
              <a:t>Приділяйте їм більше уваги і не забувайте час од часу робити для них щось приємне.</a:t>
            </a:r>
          </a:p>
          <a:p>
            <a:pPr algn="just"/>
            <a:r>
              <a:rPr lang="uk-UA" sz="2400" dirty="0"/>
              <a:t>Під час розмови добирайте слова, які не ображають ваших близьких.</a:t>
            </a:r>
          </a:p>
          <a:p>
            <a:pPr algn="just"/>
            <a:r>
              <a:rPr lang="uk-UA" sz="2400" dirty="0"/>
              <a:t>Будьте </a:t>
            </a:r>
            <a:r>
              <a:rPr lang="uk-UA" sz="2400" dirty="0" err="1"/>
              <a:t>люб</a:t>
            </a:r>
            <a:r>
              <a:rPr lang="en-US" sz="2400" dirty="0"/>
              <a:t>’</a:t>
            </a:r>
            <a:r>
              <a:rPr lang="uk-UA" sz="2400" dirty="0" err="1"/>
              <a:t>язні</a:t>
            </a:r>
            <a:r>
              <a:rPr lang="uk-UA" sz="2400" dirty="0"/>
              <a:t> й намагайтеся виконувати прохання рідних.</a:t>
            </a:r>
          </a:p>
          <a:p>
            <a:pPr algn="just"/>
            <a:r>
              <a:rPr lang="uk-UA" sz="2400" dirty="0"/>
              <a:t>У ситуації конфлікту старайтеся:</a:t>
            </a:r>
          </a:p>
          <a:p>
            <a:pPr algn="just"/>
            <a:r>
              <a:rPr lang="uk-UA" sz="2400" dirty="0"/>
              <a:t>- вислуховувати того, хто говорить;</a:t>
            </a:r>
          </a:p>
          <a:p>
            <a:pPr algn="just"/>
            <a:r>
              <a:rPr lang="uk-UA" sz="2400" dirty="0"/>
              <a:t>- зрозуміти іншого, поставивши себе на його місце;</a:t>
            </a:r>
          </a:p>
          <a:p>
            <a:pPr algn="just"/>
            <a:r>
              <a:rPr lang="uk-UA" sz="2400" dirty="0"/>
              <a:t>- якщо ви неправі, швидко визнавати це;</a:t>
            </a:r>
          </a:p>
          <a:p>
            <a:pPr algn="just"/>
            <a:r>
              <a:rPr lang="uk-UA" sz="2400" dirty="0"/>
              <a:t>- не забувати вибачитись.</a:t>
            </a:r>
          </a:p>
          <a:p>
            <a:endParaRPr lang="ru-RU" sz="2400" dirty="0"/>
          </a:p>
        </p:txBody>
      </p:sp>
      <p:pic>
        <p:nvPicPr>
          <p:cNvPr id="5122" name="Picture 2" descr="C:\Documents and Settings\Admin\Рабочий стол\відкр. урок 5 класНовая папка (2)\imgXkjG5ITC6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88641"/>
            <a:ext cx="1728193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 fontScale="90000"/>
          </a:bodyPr>
          <a:lstStyle/>
          <a:p>
            <a:r>
              <a:rPr lang="uk-UA" sz="1600" dirty="0"/>
              <a:t>Василь Олександрович Сухомлинський ( 1918 – 1970 ) – український педагог.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Documents and Settings\Admin\Рабочий стол\відкр. урок 5 класНовая папка (2)\200px-Сухомлинський_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1828800" cy="2341563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відкр. урок 5 класНовая папка (2)\ssor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941168"/>
            <a:ext cx="1979712" cy="1800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308304" y="3933056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,,Серце віддаю дітям</a:t>
            </a:r>
            <a:r>
              <a:rPr lang="en-US" dirty="0"/>
              <a:t>”</a:t>
            </a:r>
            <a:endParaRPr lang="uk-UA" dirty="0"/>
          </a:p>
          <a:p>
            <a:pPr algn="ctr"/>
            <a:r>
              <a:rPr lang="uk-UA" dirty="0"/>
              <a:t>1969 р.</a:t>
            </a:r>
            <a:endParaRPr lang="ru-RU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827584" y="692696"/>
            <a:ext cx="7416824" cy="5976664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Тест ,, Як уникнути конфліктів у стосунках із рідними ?</a:t>
            </a:r>
            <a:r>
              <a:rPr lang="en-US" sz="2000" b="1" dirty="0"/>
              <a:t>”</a:t>
            </a:r>
            <a:endParaRPr lang="uk-UA" sz="2000" b="1" dirty="0"/>
          </a:p>
          <a:p>
            <a:pPr algn="ctr"/>
            <a:r>
              <a:rPr lang="uk-UA" sz="2000" b="1" dirty="0"/>
              <a:t> Чи не порушили ви десять не можна від В.Сухомлинського?</a:t>
            </a:r>
          </a:p>
          <a:p>
            <a:r>
              <a:rPr lang="uk-UA" b="1" dirty="0"/>
              <a:t>1. Не можна ледарювати, коли в сім</a:t>
            </a:r>
            <a:r>
              <a:rPr lang="en-US" b="1" dirty="0"/>
              <a:t>’</a:t>
            </a:r>
            <a:r>
              <a:rPr lang="uk-UA" b="1" dirty="0"/>
              <a:t>ї всі працюють.</a:t>
            </a:r>
          </a:p>
          <a:p>
            <a:r>
              <a:rPr lang="uk-UA" b="1" dirty="0"/>
              <a:t>2. Не можна сміятися над старістю.</a:t>
            </a:r>
          </a:p>
          <a:p>
            <a:r>
              <a:rPr lang="uk-UA" b="1" dirty="0"/>
              <a:t>3. Не можна заходити в суперечку зі старшими, ставити під сумнів те, що вони радять. </a:t>
            </a:r>
          </a:p>
          <a:p>
            <a:r>
              <a:rPr lang="uk-UA" b="1" dirty="0"/>
              <a:t>4. Не можна виявляти незадоволення тим, що в тебе немає якоїсь речі; від батьків ти не маєш права нічого вимагати.</a:t>
            </a:r>
          </a:p>
          <a:p>
            <a:r>
              <a:rPr lang="uk-UA" b="1" dirty="0"/>
              <a:t>5. Не можна допускати, щоб мати давала тобі те, чого вона не бере собі, - кращий шматочок зі столу, смачнішу цукерку, кращий одяг.</a:t>
            </a:r>
          </a:p>
          <a:p>
            <a:r>
              <a:rPr lang="uk-UA" b="1" dirty="0"/>
              <a:t>6. Не можна робити того, що осуджують старші члени сім</a:t>
            </a:r>
            <a:r>
              <a:rPr lang="en-US" b="1" dirty="0"/>
              <a:t>’</a:t>
            </a:r>
            <a:r>
              <a:rPr lang="uk-UA" b="1" dirty="0"/>
              <a:t>ї, - ні на очах у них, ні десь на стороні; кожний свій учинок розглядай з погляду старших: що подумають вони.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араллелограмм 4"/>
          <p:cNvSpPr/>
          <p:nvPr/>
        </p:nvSpPr>
        <p:spPr>
          <a:xfrm>
            <a:off x="251520" y="0"/>
            <a:ext cx="8712968" cy="645333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/>
              <a:t>7. Не можна залишати старшу рідну людину самотньою, особливо матір, якщо в неї немає нікого, крім тебе; у свята ніколи не залишай її саму.</a:t>
            </a:r>
          </a:p>
          <a:p>
            <a:r>
              <a:rPr lang="uk-UA" sz="2000" b="1" dirty="0"/>
              <a:t>8. Не можна збиратися в дорогу, не спитавши дозволу й поради рідних, не попрощавшись із ними, не дочекавшись від них благословення і не побажавши їм щасливо залишитися.</a:t>
            </a:r>
          </a:p>
          <a:p>
            <a:r>
              <a:rPr lang="uk-UA" sz="2000" b="1" dirty="0"/>
              <a:t>9. Не можна сідати до столу, не запросивши старшого, тільки моральний невіглас уподібнюється тварині, яка вгамовує свою  жадобу сама. За столом, крім споживання їжі, відбувається духовне спілкування людей.</a:t>
            </a:r>
          </a:p>
          <a:p>
            <a:r>
              <a:rPr lang="uk-UA" sz="2000" b="1" dirty="0"/>
              <a:t>10. Не можна сидіти, коли стоїть доросла, особливо літня людина, зокрема жінка. Не чекай, поки з тобою привітається старший, зустрівшись, ти маєш першим привітати його, а прощаючись, побажати доброго здоров</a:t>
            </a:r>
            <a:r>
              <a:rPr lang="en-US" sz="2000" b="1" dirty="0"/>
              <a:t>’</a:t>
            </a:r>
            <a:r>
              <a:rPr lang="uk-UA" sz="2000" b="1" dirty="0"/>
              <a:t>я.</a:t>
            </a:r>
            <a:endParaRPr lang="ru-RU" sz="2000" b="1" dirty="0"/>
          </a:p>
        </p:txBody>
      </p:sp>
      <p:pic>
        <p:nvPicPr>
          <p:cNvPr id="6" name="Picture 2" descr="C:\Documents and Settings\Admin\Рабочий стол\відкр. урок 5 класНовая папка (2)\ssor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1368152" cy="134076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відкр. урок 5 класНовая папка (2)\ssor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373216"/>
            <a:ext cx="1403648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52928" cy="122413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539552" y="5229200"/>
            <a:ext cx="813690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5445224"/>
            <a:ext cx="7560840" cy="864096"/>
          </a:xfrm>
        </p:spPr>
        <p:txBody>
          <a:bodyPr/>
          <a:lstStyle/>
          <a:p>
            <a:r>
              <a:rPr lang="uk-UA" b="1" dirty="0"/>
              <a:t>Віра                     надія                   любов</a:t>
            </a:r>
            <a:endParaRPr lang="ru-RU" b="1" dirty="0"/>
          </a:p>
        </p:txBody>
      </p:sp>
      <p:sp>
        <p:nvSpPr>
          <p:cNvPr id="7" name="Багетная рамка 6"/>
          <p:cNvSpPr/>
          <p:nvPr/>
        </p:nvSpPr>
        <p:spPr>
          <a:xfrm>
            <a:off x="971600" y="2060848"/>
            <a:ext cx="7416824" cy="32403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/>
              <a:t>Повага</a:t>
            </a:r>
          </a:p>
          <a:p>
            <a:pPr algn="ctr"/>
            <a:r>
              <a:rPr lang="uk-UA" sz="4000" b="1"/>
              <a:t> допомога </a:t>
            </a:r>
          </a:p>
          <a:p>
            <a:pPr algn="ctr"/>
            <a:r>
              <a:rPr lang="uk-UA" sz="4000" b="1"/>
              <a:t>довіра </a:t>
            </a:r>
          </a:p>
          <a:p>
            <a:pPr algn="ctr"/>
            <a:r>
              <a:rPr lang="uk-UA" sz="4000" b="1"/>
              <a:t>чуйність</a:t>
            </a:r>
            <a:endParaRPr lang="ru-RU" sz="4000" b="1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39552" y="0"/>
            <a:ext cx="8424936" cy="2060848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Мир </a:t>
            </a:r>
          </a:p>
          <a:p>
            <a:pPr algn="ctr"/>
            <a:r>
              <a:rPr lang="uk-UA" sz="3200" b="1" dirty="0" err="1"/>
              <a:t>пам</a:t>
            </a:r>
            <a:r>
              <a:rPr lang="en-US" sz="3200" b="1" dirty="0"/>
              <a:t>’</a:t>
            </a:r>
            <a:r>
              <a:rPr lang="uk-UA" sz="3200" b="1" dirty="0"/>
              <a:t>ять</a:t>
            </a:r>
            <a:endParaRPr lang="ru-RU" sz="3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/>
          </a:bodyPr>
          <a:lstStyle/>
          <a:p>
            <a:r>
              <a:rPr lang="uk-UA" sz="4800" b="1" dirty="0"/>
              <a:t>Родина</a:t>
            </a:r>
            <a:endParaRPr lang="ru-RU" sz="4800" b="1" dirty="0"/>
          </a:p>
        </p:txBody>
      </p:sp>
      <p:pic>
        <p:nvPicPr>
          <p:cNvPr id="6146" name="Picture 2" descr="C:\Documents and Settings\Admin\Рабочий стол\відкр. урок 5 класНовая папка (2)\846-02-happy-family-is-caring-par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810000" cy="2857500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відкр. урок 5 класНовая папка (2)\38379629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068960"/>
            <a:ext cx="5616624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6669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1" name="Picture 3" descr="C:\Documents and Settings\Admin\Рабочий стол\відкрита виховна година\Earth_flag_P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9763" y="3346450"/>
            <a:ext cx="244475" cy="163513"/>
          </a:xfrm>
          <a:prstGeom prst="rect">
            <a:avLst/>
          </a:prstGeom>
          <a:noFill/>
        </p:spPr>
      </p:pic>
      <p:pic>
        <p:nvPicPr>
          <p:cNvPr id="7172" name="Picture 4" descr="C:\Documents and Settings\Admin\Рабочий стол\відкрита виховна година\Earth_flag_P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886292"/>
            <a:ext cx="3096344" cy="2783068"/>
          </a:xfrm>
          <a:prstGeom prst="rect">
            <a:avLst/>
          </a:prstGeom>
          <a:noFill/>
        </p:spPr>
      </p:pic>
      <p:pic>
        <p:nvPicPr>
          <p:cNvPr id="7173" name="Picture 5" descr="C:\Documents and Settings\Admin\Рабочий стол\відкр. урок 5 класНовая папка (2)\550px-Негр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33664"/>
            <a:ext cx="3240360" cy="2763688"/>
          </a:xfrm>
          <a:prstGeom prst="rect">
            <a:avLst/>
          </a:prstGeom>
          <a:noFill/>
        </p:spPr>
      </p:pic>
      <p:pic>
        <p:nvPicPr>
          <p:cNvPr id="7174" name="Picture 6" descr="C:\Documents and Settings\Admin\Рабочий стол\відкр. урок 5 класНовая папка (2)\image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725144"/>
            <a:ext cx="2339752" cy="1944216"/>
          </a:xfrm>
          <a:prstGeom prst="rect">
            <a:avLst/>
          </a:prstGeom>
          <a:noFill/>
        </p:spPr>
      </p:pic>
      <p:pic>
        <p:nvPicPr>
          <p:cNvPr id="7175" name="Picture 7" descr="C:\Documents and Settings\Admin\Рабочий стол\відкр. урок 5 класНовая папка (2)\28_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16632"/>
            <a:ext cx="4968552" cy="3240360"/>
          </a:xfrm>
          <a:prstGeom prst="rect">
            <a:avLst/>
          </a:prstGeom>
          <a:noFill/>
        </p:spPr>
      </p:pic>
      <p:pic>
        <p:nvPicPr>
          <p:cNvPr id="7176" name="Picture 8" descr="C:\Documents and Settings\Admin\Рабочий стол\відкр. урок 5 класНовая папка (2)\image0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57040" y="2636912"/>
            <a:ext cx="2386960" cy="2046759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8" name="Picture 10" descr="C:\Documents and Settings\Admin\Рабочий стол\відкр. урок 5 класНовая папка (2)\100715-home-demolitio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188640"/>
            <a:ext cx="3995936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2664296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uk-UA" sz="2000" b="1" dirty="0"/>
              <a:t>Мета уроку</a:t>
            </a:r>
            <a:r>
              <a:rPr lang="uk-UA" sz="2000" dirty="0"/>
              <a:t>: </a:t>
            </a:r>
            <a:r>
              <a:rPr lang="uk-UA" sz="2000" i="1" dirty="0"/>
              <a:t>розкрити суть понять ,,родинне коло</a:t>
            </a:r>
            <a:r>
              <a:rPr lang="en-US" sz="2000" i="1" dirty="0"/>
              <a:t>”</a:t>
            </a:r>
            <a:r>
              <a:rPr lang="uk-UA" sz="2000" i="1" dirty="0"/>
              <a:t>, ,,сімейні свята</a:t>
            </a:r>
            <a:r>
              <a:rPr lang="en-US" sz="2000" i="1" dirty="0"/>
              <a:t>”</a:t>
            </a:r>
            <a:r>
              <a:rPr lang="uk-UA" sz="2000" i="1" dirty="0"/>
              <a:t>, ,,традиції</a:t>
            </a:r>
            <a:r>
              <a:rPr lang="en-US" sz="2000" i="1" dirty="0"/>
              <a:t>”</a:t>
            </a:r>
            <a:r>
              <a:rPr lang="uk-UA" sz="2000" i="1" dirty="0"/>
              <a:t>; </a:t>
            </a:r>
            <a:br>
              <a:rPr lang="uk-UA" sz="2000" i="1" dirty="0"/>
            </a:br>
            <a:r>
              <a:rPr lang="uk-UA" sz="2000" i="1" dirty="0"/>
              <a:t>визначити роль сім</a:t>
            </a:r>
            <a:r>
              <a:rPr lang="en-US" sz="2000" i="1" dirty="0"/>
              <a:t>’</a:t>
            </a:r>
            <a:r>
              <a:rPr lang="uk-UA" sz="2000" i="1" dirty="0"/>
              <a:t>ї в житті людини, необхідності взаємоповаги, допомоги та чуйності в родинному колі; </a:t>
            </a:r>
            <a:br>
              <a:rPr lang="uk-UA" sz="2000" i="1" dirty="0"/>
            </a:br>
            <a:r>
              <a:rPr lang="uk-UA" sz="2000" i="1" dirty="0"/>
              <a:t>розглянути причини конфліктів в стосунках з рідними та способи їх уникнення; </a:t>
            </a:r>
            <a:br>
              <a:rPr lang="uk-UA" sz="2000" i="1" dirty="0"/>
            </a:br>
            <a:r>
              <a:rPr lang="uk-UA" sz="2000" i="1" dirty="0"/>
              <a:t>розвивати  навики та вміння характеризувати свою поведінку в сім</a:t>
            </a:r>
            <a:r>
              <a:rPr lang="en-US" sz="2000" i="1" dirty="0"/>
              <a:t>’</a:t>
            </a:r>
            <a:r>
              <a:rPr lang="uk-UA" sz="2000" i="1" dirty="0"/>
              <a:t>ї; </a:t>
            </a:r>
            <a:br>
              <a:rPr lang="uk-UA" sz="2000" i="1" dirty="0"/>
            </a:br>
            <a:r>
              <a:rPr lang="uk-UA" sz="2000" i="1" dirty="0"/>
              <a:t>наводити приклади сімейних свят і традицій; </a:t>
            </a:r>
            <a:br>
              <a:rPr lang="uk-UA" sz="2000" i="1" dirty="0"/>
            </a:br>
            <a:r>
              <a:rPr lang="uk-UA" sz="2000" i="1" dirty="0"/>
              <a:t>виховувати  любов і пошану до своєї родини, почуття терпимості та толерантності</a:t>
            </a:r>
            <a:r>
              <a:rPr lang="uk-UA" sz="1400" dirty="0"/>
              <a:t>. </a:t>
            </a:r>
            <a:endParaRPr lang="ru-RU" sz="1400" dirty="0"/>
          </a:p>
        </p:txBody>
      </p:sp>
      <p:pic>
        <p:nvPicPr>
          <p:cNvPr id="23555" name="Picture 3" descr="C:\Documents and Settings\Admin\Рабочий стол\відкр. урок 5 класНовая папка (2)\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83568" y="2564904"/>
            <a:ext cx="799288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відкр. урок 5 класНовая папка (2)\73738_html_m5b23b0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429000"/>
            <a:ext cx="3960440" cy="3429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відкр. урок 5 класНовая папка (2)\img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4824536" cy="674136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148064" y="188640"/>
            <a:ext cx="3538736" cy="2952328"/>
          </a:xfrm>
        </p:spPr>
        <p:txBody>
          <a:bodyPr>
            <a:normAutofit/>
          </a:bodyPr>
          <a:lstStyle/>
          <a:p>
            <a:r>
              <a:rPr lang="uk-UA" b="1" dirty="0"/>
              <a:t>Щастя та здоров</a:t>
            </a:r>
            <a:r>
              <a:rPr lang="en-US" b="1" dirty="0"/>
              <a:t>’</a:t>
            </a:r>
            <a:r>
              <a:rPr lang="uk-UA" b="1" dirty="0"/>
              <a:t>я усім родинам!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40960" cy="3672408"/>
          </a:xfrm>
        </p:spPr>
        <p:txBody>
          <a:bodyPr/>
          <a:lstStyle/>
          <a:p>
            <a:r>
              <a:rPr lang="uk-UA" dirty="0"/>
              <a:t>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6176" y="188640"/>
            <a:ext cx="2736304" cy="3312367"/>
          </a:xfrm>
          <a:solidFill>
            <a:schemeClr val="bg2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pPr algn="r"/>
            <a:r>
              <a:rPr lang="uk-UA" dirty="0"/>
              <a:t>Спробуйте витлумачити символи родини, що їх придумали герої. Запропонуйте свою емблему.</a:t>
            </a:r>
            <a:endParaRPr lang="ru-RU" dirty="0"/>
          </a:p>
        </p:txBody>
      </p:sp>
      <p:pic>
        <p:nvPicPr>
          <p:cNvPr id="3076" name="Picture 4" descr="C:\Documents and Settings\Admin\Рабочий стол\відкр. урок 5 класНовая папка (2)\450px-10-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5688632" cy="33123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flipV="1">
            <a:off x="691952" y="408545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466242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8" name="Picture 6" descr="C:\Documents and Settings\Admin\Рабочий стол\відкр. урок 5 класНовая папка (2)\ravl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4320480" cy="3024336"/>
          </a:xfrm>
          <a:prstGeom prst="rect">
            <a:avLst/>
          </a:prstGeom>
          <a:noFill/>
        </p:spPr>
      </p:pic>
      <p:pic>
        <p:nvPicPr>
          <p:cNvPr id="3079" name="Picture 7" descr="C:\Documents and Settings\Admin\Рабочий стол\відкр. урок 5 класНовая папка (2)\su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501008"/>
            <a:ext cx="3672408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60648"/>
            <a:ext cx="2520280" cy="6597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відкр. урок 5 класНовая папка (2)\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640960" cy="65527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5229200"/>
            <a:ext cx="8712968" cy="16312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Родина — </a:t>
            </a:r>
            <a:r>
              <a:rPr lang="ru-RU" sz="2000" b="1" dirty="0" err="1">
                <a:latin typeface="+mj-lt"/>
              </a:rPr>
              <a:t>це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ті</a:t>
            </a:r>
            <a:r>
              <a:rPr lang="ru-RU" sz="2000" b="1" dirty="0">
                <a:latin typeface="+mj-lt"/>
              </a:rPr>
              <a:t> люди, </a:t>
            </a:r>
            <a:r>
              <a:rPr lang="ru-RU" sz="2000" b="1" dirty="0" err="1">
                <a:latin typeface="+mj-lt"/>
              </a:rPr>
              <a:t>що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знаходяться</a:t>
            </a:r>
            <a:r>
              <a:rPr lang="ru-RU" sz="2000" b="1" dirty="0">
                <a:latin typeface="+mj-lt"/>
              </a:rPr>
              <a:t> в </a:t>
            </a:r>
            <a:r>
              <a:rPr lang="ru-RU" sz="2000" b="1" dirty="0" err="1">
                <a:latin typeface="+mj-lt"/>
              </a:rPr>
              <a:t>родинних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стосунках</a:t>
            </a:r>
            <a:r>
              <a:rPr lang="ru-RU" sz="2000" b="1" dirty="0">
                <a:latin typeface="+mj-lt"/>
              </a:rPr>
              <a:t> по предках, бабусях </a:t>
            </a:r>
            <a:r>
              <a:rPr lang="ru-RU" sz="2000" b="1" dirty="0" err="1">
                <a:latin typeface="+mj-lt"/>
              </a:rPr>
              <a:t>і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дідусях</a:t>
            </a:r>
            <a:r>
              <a:rPr lang="ru-RU" sz="2000" b="1" dirty="0">
                <a:latin typeface="+mj-lt"/>
              </a:rPr>
              <a:t>: </a:t>
            </a:r>
            <a:r>
              <a:rPr lang="ru-RU" sz="2000" b="1" dirty="0" err="1">
                <a:latin typeface="+mj-lt"/>
              </a:rPr>
              <a:t>тітки</a:t>
            </a:r>
            <a:r>
              <a:rPr lang="ru-RU" sz="2000" b="1" dirty="0">
                <a:latin typeface="+mj-lt"/>
              </a:rPr>
              <a:t>, дядьки, </a:t>
            </a:r>
            <a:r>
              <a:rPr lang="ru-RU" sz="2000" b="1" dirty="0" err="1">
                <a:latin typeface="+mj-lt"/>
              </a:rPr>
              <a:t>їхні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діти</a:t>
            </a:r>
            <a:r>
              <a:rPr lang="ru-RU" sz="2000" b="1" dirty="0">
                <a:latin typeface="+mj-lt"/>
              </a:rPr>
              <a:t>, </a:t>
            </a:r>
            <a:r>
              <a:rPr lang="ru-RU" sz="2000" b="1" dirty="0" err="1">
                <a:latin typeface="+mj-lt"/>
              </a:rPr>
              <a:t>племінники</a:t>
            </a:r>
            <a:r>
              <a:rPr lang="ru-RU" sz="2000" b="1" dirty="0">
                <a:latin typeface="+mj-lt"/>
              </a:rPr>
              <a:t>, </a:t>
            </a:r>
            <a:r>
              <a:rPr lang="ru-RU" sz="2000" b="1" dirty="0" err="1">
                <a:latin typeface="+mj-lt"/>
              </a:rPr>
              <a:t>двоюрідні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сестри</a:t>
            </a:r>
            <a:r>
              <a:rPr lang="ru-RU" sz="2000" b="1" dirty="0">
                <a:latin typeface="+mj-lt"/>
              </a:rPr>
              <a:t>, </a:t>
            </a:r>
            <a:r>
              <a:rPr lang="ru-RU" sz="2000" b="1" dirty="0" err="1">
                <a:latin typeface="+mj-lt"/>
              </a:rPr>
              <a:t>брати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і</a:t>
            </a:r>
            <a:r>
              <a:rPr lang="ru-RU" sz="2000" b="1" dirty="0">
                <a:latin typeface="+mj-lt"/>
              </a:rPr>
              <a:t> т. д. Вони </a:t>
            </a:r>
            <a:r>
              <a:rPr lang="ru-RU" sz="2000" b="1" dirty="0" err="1">
                <a:latin typeface="+mj-lt"/>
              </a:rPr>
              <a:t>родичі</a:t>
            </a:r>
            <a:r>
              <a:rPr lang="ru-RU" sz="2000" b="1" dirty="0">
                <a:latin typeface="+mj-lt"/>
              </a:rPr>
              <a:t> — </a:t>
            </a:r>
            <a:r>
              <a:rPr lang="ru-RU" sz="2000" b="1" dirty="0" err="1">
                <a:latin typeface="+mj-lt"/>
              </a:rPr>
              <a:t>близькі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і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далекі</a:t>
            </a:r>
            <a:r>
              <a:rPr lang="ru-RU" sz="2000" b="1" dirty="0">
                <a:latin typeface="+mj-lt"/>
              </a:rPr>
              <a:t>, </a:t>
            </a:r>
            <a:r>
              <a:rPr lang="ru-RU" sz="2000" b="1" dirty="0" err="1">
                <a:latin typeface="+mj-lt"/>
              </a:rPr>
              <a:t>але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це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вже</a:t>
            </a:r>
            <a:r>
              <a:rPr lang="ru-RU" sz="2000" b="1" dirty="0">
                <a:latin typeface="+mj-lt"/>
              </a:rPr>
              <a:t> родина. Родина </a:t>
            </a:r>
            <a:r>
              <a:rPr lang="ru-RU" sz="2000" b="1" dirty="0" err="1">
                <a:latin typeface="+mj-lt"/>
              </a:rPr>
              <a:t>йде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корінням</a:t>
            </a:r>
            <a:r>
              <a:rPr lang="ru-RU" sz="2000" b="1" dirty="0">
                <a:latin typeface="+mj-lt"/>
              </a:rPr>
              <a:t> у </a:t>
            </a:r>
            <a:r>
              <a:rPr lang="ru-RU" sz="2000" b="1" dirty="0" err="1">
                <a:latin typeface="+mj-lt"/>
              </a:rPr>
              <a:t>давнину</a:t>
            </a:r>
            <a:r>
              <a:rPr lang="ru-RU" sz="2000" b="1" dirty="0">
                <a:latin typeface="+mj-lt"/>
              </a:rPr>
              <a:t>, тому треба </a:t>
            </a:r>
            <a:r>
              <a:rPr lang="ru-RU" sz="2000" b="1" dirty="0" err="1">
                <a:latin typeface="+mj-lt"/>
              </a:rPr>
              <a:t>вивчати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свій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рід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і</a:t>
            </a:r>
            <a:r>
              <a:rPr lang="ru-RU" sz="2000" b="1" dirty="0">
                <a:latin typeface="+mj-lt"/>
              </a:rPr>
              <a:t> знати </a:t>
            </a:r>
            <a:r>
              <a:rPr lang="ru-RU" sz="2000" b="1" dirty="0" err="1">
                <a:latin typeface="+mj-lt"/>
              </a:rPr>
              <a:t>з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якого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ти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роду-племені</a:t>
            </a:r>
            <a:r>
              <a:rPr lang="ru-RU" sz="2000" b="1" dirty="0">
                <a:latin typeface="+mj-lt"/>
              </a:rPr>
              <a:t>. Для </a:t>
            </a:r>
            <a:r>
              <a:rPr lang="ru-RU" sz="2000" b="1" dirty="0" err="1">
                <a:latin typeface="+mj-lt"/>
              </a:rPr>
              <a:t>цього</a:t>
            </a:r>
            <a:r>
              <a:rPr lang="ru-RU" sz="2000" b="1" dirty="0">
                <a:latin typeface="+mj-lt"/>
              </a:rPr>
              <a:t> у родинах </a:t>
            </a:r>
            <a:r>
              <a:rPr lang="ru-RU" sz="2000" b="1" dirty="0" err="1">
                <a:latin typeface="+mj-lt"/>
              </a:rPr>
              <a:t>складають</a:t>
            </a:r>
            <a:r>
              <a:rPr lang="ru-RU" sz="2000" b="1" dirty="0">
                <a:latin typeface="+mj-lt"/>
              </a:rPr>
              <a:t> дерево роду.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відкр. урок 5 класНовая папка (2)\uzhgorod-svjatkue-den-prapora-video_63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6912768" cy="3305155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відкр. урок 5 класНовая папка (2)\5BD1F0F1-6989-4E17-BB1F-7317951A5A22_mw800_mh60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717032"/>
            <a:ext cx="3958373" cy="2971552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відкр. урок 5 класНовая папка (2)\466747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594454"/>
            <a:ext cx="3096344" cy="3263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2132856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2200" b="1" dirty="0"/>
              <a:t>Сім</a:t>
            </a:r>
            <a:r>
              <a:rPr lang="en-US" sz="2200" b="1" dirty="0"/>
              <a:t>’</a:t>
            </a:r>
            <a:r>
              <a:rPr lang="uk-UA" sz="2200" b="1" dirty="0"/>
              <a:t>я</a:t>
            </a:r>
            <a:r>
              <a:rPr lang="uk-UA" sz="2200" dirty="0"/>
              <a:t> – це сім разів Я </a:t>
            </a:r>
            <a:br>
              <a:rPr lang="uk-UA" sz="2200" dirty="0"/>
            </a:br>
            <a:br>
              <a:rPr lang="uk-UA" sz="2200" dirty="0"/>
            </a:br>
            <a:r>
              <a:rPr lang="uk-UA" sz="2200" dirty="0"/>
              <a:t>( сім + Я );</a:t>
            </a:r>
            <a:br>
              <a:rPr lang="uk-UA" sz="3200" dirty="0"/>
            </a:br>
            <a:r>
              <a:rPr lang="uk-UA" sz="3200" dirty="0"/>
              <a:t>це мала група людей, тісно </a:t>
            </a:r>
            <a:r>
              <a:rPr lang="uk-UA" sz="3200" dirty="0" err="1"/>
              <a:t>пов</a:t>
            </a:r>
            <a:r>
              <a:rPr lang="en-US" sz="3200" dirty="0"/>
              <a:t>’</a:t>
            </a:r>
            <a:r>
              <a:rPr lang="uk-UA" sz="3200" dirty="0" err="1"/>
              <a:t>язаних</a:t>
            </a:r>
            <a:r>
              <a:rPr lang="uk-UA" sz="3200" dirty="0"/>
              <a:t> </a:t>
            </a:r>
            <a:br>
              <a:rPr lang="uk-UA" sz="3200" dirty="0"/>
            </a:br>
            <a:r>
              <a:rPr lang="uk-UA" sz="3200" dirty="0"/>
              <a:t>родинними стосунками, правилами та </a:t>
            </a:r>
            <a:r>
              <a:rPr lang="uk-UA" sz="3200" dirty="0" err="1"/>
              <a:t>обов</a:t>
            </a:r>
            <a:r>
              <a:rPr lang="en-US" sz="3200" dirty="0"/>
              <a:t>’</a:t>
            </a:r>
            <a:r>
              <a:rPr lang="uk-UA" sz="3200" dirty="0" err="1"/>
              <a:t>язками</a:t>
            </a:r>
            <a:r>
              <a:rPr lang="uk-UA" sz="3200" dirty="0"/>
              <a:t>.</a:t>
            </a:r>
            <a:endParaRPr lang="ru-RU" sz="3200" dirty="0"/>
          </a:p>
        </p:txBody>
      </p:sp>
      <p:pic>
        <p:nvPicPr>
          <p:cNvPr id="25603" name="Picture 3" descr="C:\Documents and Settings\Admin\Рабочий стол\відкр. урок 5 класНовая папка (2)\simya_ukrtvir.info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27584" y="2204864"/>
            <a:ext cx="7560840" cy="4476675"/>
          </a:xfrm>
          <a:prstGeom prst="rect">
            <a:avLst/>
          </a:prstGeom>
          <a:noFill/>
        </p:spPr>
      </p:pic>
      <p:sp>
        <p:nvSpPr>
          <p:cNvPr id="4" name="Стрелка вниз 3"/>
          <p:cNvSpPr/>
          <p:nvPr/>
        </p:nvSpPr>
        <p:spPr>
          <a:xfrm>
            <a:off x="4355976" y="54868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uk-UA" sz="2000" b="1" i="1" dirty="0"/>
              <a:t>Вправа ,, Включіть уяву</a:t>
            </a:r>
            <a:r>
              <a:rPr lang="en-US" sz="2000" b="1" i="1" dirty="0"/>
              <a:t>”</a:t>
            </a:r>
            <a:br>
              <a:rPr lang="uk-UA" sz="2000" dirty="0"/>
            </a:br>
            <a:r>
              <a:rPr lang="uk-UA" sz="2000" dirty="0"/>
              <a:t>Щоб оцінити роль сім</a:t>
            </a:r>
            <a:r>
              <a:rPr lang="en-US" sz="2000" dirty="0"/>
              <a:t>’</a:t>
            </a:r>
            <a:r>
              <a:rPr lang="uk-UA" sz="2000" dirty="0"/>
              <a:t>ї в нашому житті, спробуймо уявити себе героями безлюдного острова в океані. Тут тепло, є їжа, немає хижих звірів, але ви самі? Без мами, друзів… Чи буде вам  добре?</a:t>
            </a:r>
            <a:endParaRPr lang="ru-RU" sz="2000" dirty="0"/>
          </a:p>
        </p:txBody>
      </p:sp>
      <p:pic>
        <p:nvPicPr>
          <p:cNvPr id="26626" name="Picture 2" descr="C:\Documents and Settings\Admin\Рабочий стол\відкр. урок 5 класНовая папка (2)\1278247334_C8F1EAF0FFF9E5E5F1FF20ECEEF0E52030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3529" y="1600200"/>
            <a:ext cx="8352928" cy="49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80920" cy="20882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36912"/>
            <a:ext cx="8003232" cy="3489251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uk-UA" b="1" dirty="0"/>
              <a:t>Цінність сім</a:t>
            </a:r>
            <a:r>
              <a:rPr lang="en-US" b="1" dirty="0"/>
              <a:t>’</a:t>
            </a:r>
            <a:r>
              <a:rPr lang="uk-UA" b="1" dirty="0"/>
              <a:t>ї для кожного з нас</a:t>
            </a:r>
          </a:p>
          <a:p>
            <a:r>
              <a:rPr lang="uk-UA" dirty="0"/>
              <a:t>Вчимося жити</a:t>
            </a:r>
          </a:p>
          <a:p>
            <a:r>
              <a:rPr lang="uk-UA" dirty="0"/>
              <a:t>Пізнаємо моральні правила, отримуємо досвід життя</a:t>
            </a:r>
          </a:p>
          <a:p>
            <a:r>
              <a:rPr lang="uk-UA" dirty="0"/>
              <a:t>Досвід спілкування</a:t>
            </a:r>
          </a:p>
          <a:p>
            <a:r>
              <a:rPr lang="uk-UA" dirty="0"/>
              <a:t>Зберігаємо сімейні традиції</a:t>
            </a:r>
            <a:endParaRPr lang="ru-RU" dirty="0"/>
          </a:p>
        </p:txBody>
      </p:sp>
      <p:pic>
        <p:nvPicPr>
          <p:cNvPr id="21508" name="Picture 4" descr="C:\Documents and Settings\Admin\Рабочий стол\відкр. урок 5 класНовая папка (2)\74-2011-05-12-03-51-17-_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8640"/>
            <a:ext cx="4320480" cy="244827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відкр. урок 5 класНовая папка (2)\80661783_3_644x461_prodam-veslniy-rushnikvinograd-kolossya-pshenits-svadebnye-aksessua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88640"/>
            <a:ext cx="2808313" cy="237626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відкр. урок 5 класНовая папка (2)\80661783_4_644x461_prodam-veslniy-rushnikvinograd-kolossya-pshenits-moda-i-st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7187" y="4365104"/>
            <a:ext cx="2629309" cy="2339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24936" cy="252028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uk-UA" sz="2000" b="1" dirty="0"/>
              <a:t>Родинні свята українців </a:t>
            </a:r>
            <a:br>
              <a:rPr lang="uk-UA" sz="1400" dirty="0"/>
            </a:br>
            <a:r>
              <a:rPr lang="uk-UA" sz="1800" i="1" dirty="0"/>
              <a:t>Споконвіку в українських родинах головним вважалося виховання дітей. </a:t>
            </a:r>
            <a:br>
              <a:rPr lang="uk-UA" sz="1800" i="1" dirty="0"/>
            </a:br>
            <a:r>
              <a:rPr lang="uk-UA" sz="1800" i="1" dirty="0"/>
              <a:t>Слово,, виховання</a:t>
            </a:r>
            <a:r>
              <a:rPr lang="en-US" sz="1800" i="1" dirty="0"/>
              <a:t>”</a:t>
            </a:r>
            <a:r>
              <a:rPr lang="uk-UA" sz="1800" i="1" dirty="0"/>
              <a:t>, вочевидь, походить від ,, ховати</a:t>
            </a:r>
            <a:r>
              <a:rPr lang="en-US" sz="1800" i="1" dirty="0"/>
              <a:t>”</a:t>
            </a:r>
            <a:r>
              <a:rPr lang="uk-UA" sz="1800" i="1" dirty="0"/>
              <a:t>, тобто заховати </a:t>
            </a:r>
            <a:br>
              <a:rPr lang="en-US" sz="1800" i="1" dirty="0"/>
            </a:br>
            <a:r>
              <a:rPr lang="uk-UA" sz="1800" i="1" dirty="0"/>
              <a:t>( вберегти ) від небезпеки, смерті, хвороби, ,, лихих очей</a:t>
            </a:r>
            <a:r>
              <a:rPr lang="en-US" sz="1800" i="1" dirty="0"/>
              <a:t>”</a:t>
            </a:r>
            <a:r>
              <a:rPr lang="uk-UA" sz="1800" i="1" dirty="0"/>
              <a:t>, поганого впливу.</a:t>
            </a:r>
            <a:br>
              <a:rPr lang="uk-UA" sz="1800" i="1" dirty="0"/>
            </a:br>
            <a:r>
              <a:rPr lang="uk-UA" sz="1800" i="1" dirty="0"/>
              <a:t>Виховували дітей у сім</a:t>
            </a:r>
            <a:r>
              <a:rPr lang="en-US" sz="1800" i="1" dirty="0"/>
              <a:t>’</a:t>
            </a:r>
            <a:r>
              <a:rPr lang="uk-UA" sz="1800" i="1" dirty="0"/>
              <a:t>ї за допомогою звичаїв, обрядів, традицій.</a:t>
            </a:r>
            <a:br>
              <a:rPr lang="uk-UA" sz="1800" i="1" dirty="0"/>
            </a:br>
            <a:r>
              <a:rPr lang="uk-UA" sz="1800" i="1" dirty="0"/>
              <a:t>Релігійні свята, хрестини, сватання, вінчання, похорон</a:t>
            </a:r>
            <a:r>
              <a:rPr lang="en-US" sz="1800" i="1" dirty="0"/>
              <a:t> </a:t>
            </a:r>
            <a:r>
              <a:rPr lang="uk-UA" sz="1800" i="1" dirty="0"/>
              <a:t>- усе це в українській родині </a:t>
            </a:r>
            <a:r>
              <a:rPr lang="uk-UA" sz="1800" i="1" dirty="0" err="1"/>
              <a:t>пов</a:t>
            </a:r>
            <a:r>
              <a:rPr lang="en-US" sz="1800" i="1" dirty="0"/>
              <a:t>’</a:t>
            </a:r>
            <a:r>
              <a:rPr lang="uk-UA" sz="1800" i="1" dirty="0" err="1"/>
              <a:t>язано</a:t>
            </a:r>
            <a:r>
              <a:rPr lang="uk-UA" sz="1800" i="1" dirty="0"/>
              <a:t> з традиційним обрядовим дійством, зі словами, піснями.</a:t>
            </a:r>
            <a:endParaRPr lang="ru-RU" sz="1800" i="1" dirty="0"/>
          </a:p>
        </p:txBody>
      </p:sp>
      <p:pic>
        <p:nvPicPr>
          <p:cNvPr id="27650" name="Picture 2" descr="C:\Documents and Settings\Admin\Рабочий стол\відкр. урок 5 класНовая папка (2)\13673542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3960440" cy="3097535"/>
          </a:xfrm>
          <a:prstGeom prst="rect">
            <a:avLst/>
          </a:prstGeom>
          <a:noFill/>
        </p:spPr>
      </p:pic>
      <p:pic>
        <p:nvPicPr>
          <p:cNvPr id="27651" name="Picture 3" descr="C:\Documents and Settings\Admin\Рабочий стол\відкр. урок 5 класНовая папка (2)\23didu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708920"/>
            <a:ext cx="468052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716</Words>
  <Application>Microsoft Office PowerPoint</Application>
  <PresentationFormat>Екран (4:3)</PresentationFormat>
  <Paragraphs>76</Paragraphs>
  <Slides>20</Slides>
  <Notes>20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 ,, Яку роль відіграють у житті людини родинне коло,сімейні свята і традиції ”   Вдома найкраще спиться, хоч і в комірчині. Де твоя родина, там гарна кожна травина. Украінські прислів’я</vt:lpstr>
      <vt:lpstr>Мета уроку: розкрити суть понять ,,родинне коло”, ,,сімейні свята”, ,,традиції”;  визначити роль сім’ї в житті людини, необхідності взаємоповаги, допомоги та чуйності в родинному колі;  розглянути причини конфліктів в стосунках з рідними та способи їх уникнення;  розвивати  навики та вміння характеризувати свою поведінку в сім’ї;  наводити приклади сімейних свят і традицій;  виховувати  любов і пошану до своєї родини, почуття терпимості та толерантності. </vt:lpstr>
      <vt:lpstr>С</vt:lpstr>
      <vt:lpstr>Презентація PowerPoint</vt:lpstr>
      <vt:lpstr>Презентація PowerPoint</vt:lpstr>
      <vt:lpstr>Сім’я – це сім разів Я   ( сім + Я ); це мала група людей, тісно пов’язаних  родинними стосунками, правилами та обов’язками.</vt:lpstr>
      <vt:lpstr>Вправа ,, Включіть уяву” Щоб оцінити роль сім’ї в нашому житті, спробуймо уявити себе героями безлюдного острова в океані. Тут тепло, є їжа, немає хижих звірів, але ви самі? Без мами, друзів… Чи буде вам  добре?</vt:lpstr>
      <vt:lpstr>Презентація PowerPoint</vt:lpstr>
      <vt:lpstr>Родинні свята українців  Споконвіку в українських родинах головним вважалося виховання дітей.  Слово,, виховання”, вочевидь, походить від ,, ховати”, тобто заховати  ( вберегти ) від небезпеки, смерті, хвороби, ,, лихих очей”, поганого впливу. Виховували дітей у сім’ї за допомогою звичаїв, обрядів, традицій. Релігійні свята, хрестини, сватання, вінчання, похорон - усе це в українській родині пов’язано з традиційним обрядовим дійством, зі словами, піснями.</vt:lpstr>
      <vt:lpstr>,,Поміркуймо разом” Розгляньте малюнки, поміркуйте, чому наші ромашки такі різні? Кожна квітка – це сім’я. Як ви гадаєте, що сталося у цих сім’ях?</vt:lpstr>
      <vt:lpstr>Сварка – гостра суперечка, що супроводжується взаємними докорами, образами. Конфлікт – зіткнення протилежних інтересів, поглядів,граничне загострення суперечностей, що призводить до ускладнень у стосунках.</vt:lpstr>
      <vt:lpstr>Неуважність, байдужість, нечуйність, нетактовність, нестриманість, роздратування та гнів, зопалу сказані слова ( у стані сильного збудження, необачно ) ведуть до конфлікту у стосунках з рідними.</vt:lpstr>
      <vt:lpstr>Людина виявляє свою суть саме в дрібницях, коли не стримує себе.</vt:lpstr>
      <vt:lpstr>Правила сімейного життя</vt:lpstr>
      <vt:lpstr>Василь Олександрович Сухомлинський ( 1918 – 1970 ) – український педагог. </vt:lpstr>
      <vt:lpstr>Презентація PowerPoint</vt:lpstr>
      <vt:lpstr>  </vt:lpstr>
      <vt:lpstr>Родина</vt:lpstr>
      <vt:lpstr>Презентація PowerPoint</vt:lpstr>
      <vt:lpstr>Щастя та здоров’я усім родинам!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87</cp:revision>
  <dcterms:created xsi:type="dcterms:W3CDTF">2013-10-26T07:52:32Z</dcterms:created>
  <dcterms:modified xsi:type="dcterms:W3CDTF">2022-09-28T11:04:51Z</dcterms:modified>
</cp:coreProperties>
</file>