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68" r:id="rId2"/>
  </p:sldMasterIdLst>
  <p:notesMasterIdLst>
    <p:notesMasterId r:id="rId18"/>
  </p:notesMasterIdLst>
  <p:sldIdLst>
    <p:sldId id="256" r:id="rId3"/>
    <p:sldId id="257" r:id="rId4"/>
    <p:sldId id="258" r:id="rId5"/>
    <p:sldId id="261" r:id="rId6"/>
    <p:sldId id="262" r:id="rId7"/>
    <p:sldId id="265" r:id="rId8"/>
    <p:sldId id="267" r:id="rId9"/>
    <p:sldId id="272" r:id="rId10"/>
    <p:sldId id="268" r:id="rId11"/>
    <p:sldId id="269" r:id="rId12"/>
    <p:sldId id="270" r:id="rId13"/>
    <p:sldId id="273" r:id="rId14"/>
    <p:sldId id="274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6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28957-6C4D-462E-AF6A-F0ACEEA7677A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0DB41-CDA6-4310-9EFC-05482B1785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3088-EFB1-48E8-BB35-E1565AF994E2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5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3088-EFB1-48E8-BB35-E1565AF994E2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2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3088-EFB1-48E8-BB35-E1565AF994E2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6421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3088-EFB1-48E8-BB35-E1565AF994E2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517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3088-EFB1-48E8-BB35-E1565AF994E2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7594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3088-EFB1-48E8-BB35-E1565AF994E2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326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3088-EFB1-48E8-BB35-E1565AF994E2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07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3088-EFB1-48E8-BB35-E1565AF994E2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767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CBFEF8-6ACA-4C8A-B20D-74BFEB88EE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366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8CD261-7DF7-409B-9640-5C4999EBF998}" type="datetimeFigureOut">
              <a:rPr lang="ru-RU" smtClean="0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B0886FE-589C-40B5-8D7E-D9B6791DC9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6463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2D94A9-1C2F-4A9F-9E4D-517930BF2039}" type="datetimeFigureOut">
              <a:rPr lang="ru-RU" smtClean="0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8EF5-C353-408A-9249-71D7164A9D13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2564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3088-EFB1-48E8-BB35-E1565AF994E2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05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074A51-5D04-4603-9887-53E3B36813B2}" type="datetimeFigureOut">
              <a:rPr lang="ru-RU" smtClean="0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DBDC8AA-5164-47C0-96D6-8A83A65CFE59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59363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40A03-5213-4D8B-8A3E-9D568EEAA5CC}" type="datetimeFigureOut">
              <a:rPr lang="ru-RU" smtClean="0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F4B9F72-267D-4A4D-9A01-4B109E7F7DB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68871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18629-BF1D-4259-A002-C8604860BD11}" type="datetimeFigureOut">
              <a:rPr lang="ru-RU" smtClean="0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44A1092-A685-4A96-BD2E-A67008DF4F1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01549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C4EDD-0F5C-42CD-A04B-5AC14B183C90}" type="datetimeFigureOut">
              <a:rPr lang="ru-RU" smtClean="0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CB2B-DC1C-4316-B73E-D88D0BD00183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29100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905E39-8F3B-4BED-993B-2DCC78E2E370}" type="datetimeFigureOut">
              <a:rPr lang="ru-RU" smtClean="0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4E74-CAB9-4E5C-8448-DC0E34EDA5A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33987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B853BA-1EEF-4637-843A-421D8A65E7BE}" type="datetimeFigureOut">
              <a:rPr lang="ru-RU" smtClean="0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65A1-5F66-42DE-8337-61E503B40B7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97927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35C00-7E6D-4357-8DEF-E571D5A87F9F}" type="datetimeFigureOut">
              <a:rPr lang="ru-RU" smtClean="0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C10A6E-2422-425E-86BB-BA5F10F6EBA5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06715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AA7211-1641-4AC5-97D8-C94665A1FF13}" type="datetimeFigureOut">
              <a:rPr lang="ru-RU" smtClean="0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89BA403-7DD6-4083-A036-ACCCA470C267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02000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AA7211-1641-4AC5-97D8-C94665A1FF13}" type="datetimeFigureOut">
              <a:rPr lang="ru-RU" smtClean="0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89BA403-7DD6-4083-A036-ACCCA470C267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4612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3088-EFB1-48E8-BB35-E1565AF994E2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27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3088-EFB1-48E8-BB35-E1565AF994E2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3561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3088-EFB1-48E8-BB35-E1565AF994E2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7820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3088-EFB1-48E8-BB35-E1565AF994E2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748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00DDD7-CA50-4442-9951-B5B5783AF4C7}" type="datetimeFigureOut">
              <a:rPr lang="ru-RU" smtClean="0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2087-8DE2-4D35-BC5A-99CEB6A712B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44829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E1EA67-B67A-44A7-B4D4-27EB319288CC}" type="datetimeFigureOut">
              <a:rPr lang="ru-RU" smtClean="0"/>
              <a:pPr>
                <a:defRPr/>
              </a:pPr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82A0-EB52-4A2F-A87B-D958E2BD3E1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6319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3088-EFB1-48E8-BB35-E1565AF994E2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09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3088-EFB1-48E8-BB35-E1565AF994E2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8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3088-EFB1-48E8-BB35-E1565AF994E2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6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3088-EFB1-48E8-BB35-E1565AF994E2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3088-EFB1-48E8-BB35-E1565AF994E2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9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3088-EFB1-48E8-BB35-E1565AF994E2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14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23088-EFB1-48E8-BB35-E1565AF994E2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3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23088-EFB1-48E8-BB35-E1565AF994E2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B99A90-7640-4F72-948C-6A62FB186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20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youtu.be/a7TyzwX-Uw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1"/>
            <a:ext cx="8429684" cy="1454253"/>
          </a:xfrm>
        </p:spPr>
        <p:txBody>
          <a:bodyPr>
            <a:noAutofit/>
          </a:bodyPr>
          <a:lstStyle/>
          <a:p>
            <a:pPr marL="3175" algn="ctr"/>
            <a:r>
              <a:rPr lang="ru-RU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Українська</a:t>
            </a: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 народна </a:t>
            </a:r>
            <a:r>
              <a:rPr lang="ru-RU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іграшка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C:\Users\BOSS\Desktop\алла\images.png">
            <a:extLst>
              <a:ext uri="{FF2B5EF4-FFF2-40B4-BE49-F238E27FC236}">
                <a16:creationId xmlns:a16="http://schemas.microsoft.com/office/drawing/2014/main" id="{95D44FCB-1D71-4110-B830-086435833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98792"/>
            <a:ext cx="2103760" cy="280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BOSS\Desktop\розбери\11040105_1.png">
            <a:extLst>
              <a:ext uri="{FF2B5EF4-FFF2-40B4-BE49-F238E27FC236}">
                <a16:creationId xmlns:a16="http://schemas.microsoft.com/office/drawing/2014/main" id="{2F1944B3-6025-4135-A436-B24259C48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68" y="4497651"/>
            <a:ext cx="2538741" cy="203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BOSS\Desktop\алла\IMGP1860.png">
            <a:extLst>
              <a:ext uri="{FF2B5EF4-FFF2-40B4-BE49-F238E27FC236}">
                <a16:creationId xmlns:a16="http://schemas.microsoft.com/office/drawing/2014/main" id="{88554F78-0DD4-4EC9-B619-DF43B78D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76361"/>
            <a:ext cx="2849230" cy="2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BOSS\Desktop\алла\81 баришня.png">
            <a:extLst>
              <a:ext uri="{FF2B5EF4-FFF2-40B4-BE49-F238E27FC236}">
                <a16:creationId xmlns:a16="http://schemas.microsoft.com/office/drawing/2014/main" id="{4B11AD8B-9ED9-4E64-B679-420868B8B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725" y="2558532"/>
            <a:ext cx="2485959" cy="37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8CDC4D-DE40-4A95-8AA4-353E43C1A080}"/>
              </a:ext>
            </a:extLst>
          </p:cNvPr>
          <p:cNvSpPr txBox="1"/>
          <p:nvPr/>
        </p:nvSpPr>
        <p:spPr>
          <a:xfrm>
            <a:off x="4932040" y="6396096"/>
            <a:ext cx="379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Підготувала Валентина Панченко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jplus.ru/img4/d/z/dzuska_barahlo/_MG_25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86" y="0"/>
            <a:ext cx="91300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4282" y="0"/>
            <a:ext cx="8715436" cy="642918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1" i="0" u="none" strike="noStrike" kern="120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Іграшки із соломи</a:t>
            </a:r>
            <a:endParaRPr kumimoji="0" lang="ru-RU" sz="42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://mignews.com.ua/files/galleries/201110/89830/13189452546432.jpg">
            <a:extLst>
              <a:ext uri="{FF2B5EF4-FFF2-40B4-BE49-F238E27FC236}">
                <a16:creationId xmlns:a16="http://schemas.microsoft.com/office/drawing/2014/main" id="{E026787C-3AC5-49C6-83A5-0F231BB37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b="8456"/>
          <a:stretch>
            <a:fillRect/>
          </a:stretch>
        </p:blipFill>
        <p:spPr bwMode="auto">
          <a:xfrm>
            <a:off x="2114776" y="739494"/>
            <a:ext cx="4914448" cy="6118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5720" y="0"/>
            <a:ext cx="8705880" cy="785794"/>
          </a:xfrm>
          <a:prstGeom prst="rect">
            <a:avLst/>
          </a:prstGeom>
        </p:spPr>
        <p:txBody>
          <a:bodyPr/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Іграшки із трави, листя кукурудзи</a:t>
            </a:r>
            <a:endParaRPr kumimoji="0" lang="ru-RU" sz="36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://mignews.com.ua/files/galleries/201110/89830/13189452101493.jpg"/>
          <p:cNvPicPr>
            <a:picLocks noChangeAspect="1" noChangeArrowheads="1"/>
          </p:cNvPicPr>
          <p:nvPr/>
        </p:nvPicPr>
        <p:blipFill>
          <a:blip r:embed="rId2"/>
          <a:srcRect b="8616"/>
          <a:stretch>
            <a:fillRect/>
          </a:stretch>
        </p:blipFill>
        <p:spPr bwMode="auto">
          <a:xfrm>
            <a:off x="285720" y="642918"/>
            <a:ext cx="4301193" cy="6072231"/>
          </a:xfrm>
          <a:prstGeom prst="rect">
            <a:avLst/>
          </a:prstGeom>
          <a:noFill/>
        </p:spPr>
      </p:pic>
      <p:pic>
        <p:nvPicPr>
          <p:cNvPr id="5" name="Picture 4" descr="http://mignews.com.ua/files/galleries/201110/89830/1318945219712.jpg"/>
          <p:cNvPicPr>
            <a:picLocks noChangeAspect="1" noChangeArrowheads="1"/>
          </p:cNvPicPr>
          <p:nvPr/>
        </p:nvPicPr>
        <p:blipFill>
          <a:blip r:embed="rId3"/>
          <a:srcRect b="7692"/>
          <a:stretch>
            <a:fillRect/>
          </a:stretch>
        </p:blipFill>
        <p:spPr bwMode="auto">
          <a:xfrm>
            <a:off x="4786314" y="642918"/>
            <a:ext cx="4216797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357222" y="142852"/>
            <a:ext cx="9787006" cy="1143008"/>
          </a:xfrm>
          <a:prstGeom prst="rect">
            <a:avLst/>
          </a:prstGeom>
        </p:spPr>
        <p:txBody>
          <a:bodyPr/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Іграшки з текстильних матеріалів</a:t>
            </a:r>
            <a:endParaRPr kumimoji="0" lang="ru-RU" sz="4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5058" name="Picture 2" descr="http://mignews.com.ua/files/galleries/201110/89830/13189453459817.jpg"/>
          <p:cNvPicPr>
            <a:picLocks noChangeAspect="1" noChangeArrowheads="1"/>
          </p:cNvPicPr>
          <p:nvPr/>
        </p:nvPicPr>
        <p:blipFill>
          <a:blip r:embed="rId2"/>
          <a:srcRect b="9608"/>
          <a:stretch>
            <a:fillRect/>
          </a:stretch>
        </p:blipFill>
        <p:spPr bwMode="auto">
          <a:xfrm>
            <a:off x="1928794" y="785794"/>
            <a:ext cx="5277365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848756" cy="714356"/>
          </a:xfrm>
        </p:spPr>
        <p:txBody>
          <a:bodyPr>
            <a:normAutofit/>
          </a:bodyPr>
          <a:lstStyle/>
          <a:p>
            <a:pPr marL="0" algn="ctr"/>
            <a:r>
              <a:rPr lang="uk-UA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Опішнянська</a:t>
            </a:r>
            <a:r>
              <a:rPr lang="uk-UA" dirty="0"/>
              <a:t> </a:t>
            </a:r>
            <a:r>
              <a:rPr lang="uk-UA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іграшка</a:t>
            </a:r>
            <a:endParaRPr lang="ru-RU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642919"/>
            <a:ext cx="8786874" cy="2071701"/>
          </a:xfrm>
        </p:spPr>
        <p:txBody>
          <a:bodyPr>
            <a:normAutofit lnSpcReduction="10000"/>
          </a:bodyPr>
          <a:lstStyle/>
          <a:p>
            <a:r>
              <a:rPr lang="uk-UA" sz="2400" dirty="0"/>
              <a:t>В Опішні виготовляли іграшки, подібні до знарядь праці і посуду (</a:t>
            </a:r>
            <a:r>
              <a:rPr lang="uk-UA" sz="2400" dirty="0" err="1"/>
              <a:t>„монетки”</a:t>
            </a:r>
            <a:r>
              <a:rPr lang="uk-UA" sz="2400" dirty="0"/>
              <a:t>); свистунці: коники, баранці, гуски, курки, півники, качки; вершники на коні, мама з дитиною, жінка з куркою, ведмідь; сюжетні іграшки: </a:t>
            </a:r>
            <a:r>
              <a:rPr lang="uk-UA" sz="2400" dirty="0" err="1"/>
              <a:t>„Весілля</a:t>
            </a:r>
            <a:r>
              <a:rPr lang="uk-UA" sz="2400" dirty="0"/>
              <a:t> на </a:t>
            </a:r>
            <a:r>
              <a:rPr lang="uk-UA" sz="2400" dirty="0" err="1"/>
              <a:t>Полтавщині”</a:t>
            </a:r>
            <a:r>
              <a:rPr lang="uk-UA" sz="2400" dirty="0"/>
              <a:t>, </a:t>
            </a:r>
            <a:r>
              <a:rPr lang="uk-UA" sz="2400" dirty="0" err="1"/>
              <a:t>„Хлібороб”</a:t>
            </a:r>
            <a:r>
              <a:rPr lang="uk-UA" sz="2400" dirty="0"/>
              <a:t>. </a:t>
            </a:r>
            <a:endParaRPr lang="ru-RU" sz="2400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714348" y="2857496"/>
            <a:ext cx="7858180" cy="3429024"/>
            <a:chOff x="612" y="935"/>
            <a:chExt cx="4400" cy="2134"/>
          </a:xfrm>
        </p:grpSpPr>
        <p:pic>
          <p:nvPicPr>
            <p:cNvPr id="9" name="Picture 5" descr="5_2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2" y="935"/>
              <a:ext cx="1827" cy="2087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3381" y="935"/>
              <a:ext cx="1634" cy="1134"/>
              <a:chOff x="3176" y="2069"/>
              <a:chExt cx="1845" cy="1316"/>
            </a:xfrm>
          </p:grpSpPr>
          <p:pic>
            <p:nvPicPr>
              <p:cNvPr id="16" name="Picture 7" descr="rightphoto93"/>
              <p:cNvPicPr>
                <a:picLocks noChangeAspect="1" noChangeArrowheads="1"/>
              </p:cNvPicPr>
              <p:nvPr/>
            </p:nvPicPr>
            <p:blipFill>
              <a:blip r:embed="rId4"/>
              <a:srcRect l="14861" t="2768" r="6897" b="5167"/>
              <a:stretch>
                <a:fillRect/>
              </a:stretch>
            </p:blipFill>
            <p:spPr bwMode="auto">
              <a:xfrm>
                <a:off x="3176" y="2069"/>
                <a:ext cx="838" cy="1316"/>
              </a:xfrm>
              <a:prstGeom prst="rect">
                <a:avLst/>
              </a:prstGeom>
              <a:noFill/>
            </p:spPr>
          </p:pic>
          <p:pic>
            <p:nvPicPr>
              <p:cNvPr id="17" name="Picture 8" descr="rightphoto94"/>
              <p:cNvPicPr>
                <a:picLocks noChangeAspect="1" noChangeArrowheads="1"/>
              </p:cNvPicPr>
              <p:nvPr/>
            </p:nvPicPr>
            <p:blipFill>
              <a:blip r:embed="rId5"/>
              <a:srcRect l="23892" t="220" r="16502" b="220"/>
              <a:stretch>
                <a:fillRect/>
              </a:stretch>
            </p:blipFill>
            <p:spPr bwMode="auto">
              <a:xfrm>
                <a:off x="3969" y="2069"/>
                <a:ext cx="1052" cy="1316"/>
              </a:xfrm>
              <a:prstGeom prst="rect">
                <a:avLst/>
              </a:prstGeom>
              <a:noFill/>
            </p:spPr>
          </p:pic>
        </p:grpSp>
        <p:pic>
          <p:nvPicPr>
            <p:cNvPr id="11" name="Picture 9" descr="PV07H"/>
            <p:cNvPicPr>
              <a:picLocks noChangeAspect="1" noChangeArrowheads="1"/>
            </p:cNvPicPr>
            <p:nvPr/>
          </p:nvPicPr>
          <p:blipFill>
            <a:blip r:embed="rId6"/>
            <a:srcRect l="4022" t="6897" r="10812" b="6207"/>
            <a:stretch>
              <a:fillRect/>
            </a:stretch>
          </p:blipFill>
          <p:spPr bwMode="auto">
            <a:xfrm>
              <a:off x="2426" y="935"/>
              <a:ext cx="953" cy="1134"/>
            </a:xfrm>
            <a:prstGeom prst="rect">
              <a:avLst/>
            </a:prstGeom>
            <a:noFill/>
          </p:spPr>
        </p:pic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427" y="2069"/>
              <a:ext cx="2086" cy="1000"/>
              <a:chOff x="521" y="2750"/>
              <a:chExt cx="2904" cy="1363"/>
            </a:xfrm>
          </p:grpSpPr>
          <p:pic>
            <p:nvPicPr>
              <p:cNvPr id="13" name="Picture 11" descr="SL03H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383" y="2750"/>
                <a:ext cx="1336" cy="1363"/>
              </a:xfrm>
              <a:prstGeom prst="rect">
                <a:avLst/>
              </a:prstGeom>
              <a:noFill/>
            </p:spPr>
          </p:pic>
          <p:pic>
            <p:nvPicPr>
              <p:cNvPr id="14" name="Picture 12" descr="SL05H"/>
              <p:cNvPicPr>
                <a:picLocks noChangeAspect="1" noChangeArrowheads="1"/>
              </p:cNvPicPr>
              <p:nvPr/>
            </p:nvPicPr>
            <p:blipFill>
              <a:blip r:embed="rId8"/>
              <a:srcRect l="13864" t="3090" r="12131" b="3435"/>
              <a:stretch>
                <a:fillRect/>
              </a:stretch>
            </p:blipFill>
            <p:spPr bwMode="auto">
              <a:xfrm>
                <a:off x="2699" y="2750"/>
                <a:ext cx="726" cy="1361"/>
              </a:xfrm>
              <a:prstGeom prst="rect">
                <a:avLst/>
              </a:prstGeom>
              <a:noFill/>
            </p:spPr>
          </p:pic>
          <p:pic>
            <p:nvPicPr>
              <p:cNvPr id="15" name="Picture 13" descr="SL04H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21" y="2750"/>
                <a:ext cx="862" cy="136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2849D1-1923-4A3B-B74C-0F01C15336D0}"/>
              </a:ext>
            </a:extLst>
          </p:cNvPr>
          <p:cNvSpPr txBox="1"/>
          <p:nvPr/>
        </p:nvSpPr>
        <p:spPr>
          <a:xfrm>
            <a:off x="2411760" y="188640"/>
            <a:ext cx="48654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dirty="0"/>
              <a:t>Дякую за увагу!</a:t>
            </a:r>
            <a:endParaRPr lang="ru-RU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ABF7E-0404-440E-AF20-1817DD87FF69}"/>
              </a:ext>
            </a:extLst>
          </p:cNvPr>
          <p:cNvSpPr txBox="1"/>
          <p:nvPr/>
        </p:nvSpPr>
        <p:spPr>
          <a:xfrm>
            <a:off x="2061502" y="6023029"/>
            <a:ext cx="5565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Перегляд відео «Українська народна іграшка»</a:t>
            </a:r>
          </a:p>
          <a:p>
            <a:pPr algn="ctr"/>
            <a:r>
              <a:rPr lang="en-US" dirty="0">
                <a:hlinkClick r:id="rId2"/>
              </a:rPr>
              <a:t>https://youtu.be/a7TyzwX-Uws</a:t>
            </a:r>
            <a:endParaRPr lang="ru-RU" dirty="0"/>
          </a:p>
        </p:txBody>
      </p:sp>
      <p:pic>
        <p:nvPicPr>
          <p:cNvPr id="5" name="Picture 2" descr="C:\Users\Masha\Desktop\2...jpg">
            <a:extLst>
              <a:ext uri="{FF2B5EF4-FFF2-40B4-BE49-F238E27FC236}">
                <a16:creationId xmlns:a16="http://schemas.microsoft.com/office/drawing/2014/main" id="{477D2DA3-8B20-401A-A804-D60DC0500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088" y="1106945"/>
            <a:ext cx="6984776" cy="4653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285728"/>
            <a:ext cx="4000496" cy="6572272"/>
          </a:xfrm>
        </p:spPr>
        <p:txBody>
          <a:bodyPr>
            <a:normAutofit/>
          </a:bodyPr>
          <a:lstStyle/>
          <a:p>
            <a:r>
              <a:rPr lang="ru-RU" b="1" dirty="0" err="1"/>
              <a:t>Іграшки</a:t>
            </a:r>
            <a:r>
              <a:rPr lang="ru-RU" b="1" dirty="0"/>
              <a:t> —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галузь</a:t>
            </a:r>
            <a:r>
              <a:rPr lang="ru-RU" b="1" dirty="0"/>
              <a:t> </a:t>
            </a:r>
            <a:r>
              <a:rPr lang="ru-RU" b="1" dirty="0" err="1"/>
              <a:t>українського</a:t>
            </a:r>
            <a:r>
              <a:rPr lang="ru-RU" b="1" dirty="0"/>
              <a:t> народного </a:t>
            </a:r>
            <a:r>
              <a:rPr lang="ru-RU" b="1" dirty="0" err="1"/>
              <a:t>мистецтва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об'єднує</a:t>
            </a:r>
            <a:r>
              <a:rPr lang="ru-RU" b="1" dirty="0"/>
              <a:t> </a:t>
            </a:r>
            <a:r>
              <a:rPr lang="ru-RU" b="1" dirty="0" err="1"/>
              <a:t>вироби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кераміки</a:t>
            </a:r>
            <a:r>
              <a:rPr lang="ru-RU" b="1" dirty="0"/>
              <a:t>, дерева, </a:t>
            </a:r>
            <a:r>
              <a:rPr lang="ru-RU" b="1" dirty="0" err="1"/>
              <a:t>лози</a:t>
            </a:r>
            <a:r>
              <a:rPr lang="ru-RU" b="1" dirty="0"/>
              <a:t>, </a:t>
            </a:r>
            <a:r>
              <a:rPr lang="ru-RU" b="1" dirty="0" err="1"/>
              <a:t>соломи</a:t>
            </a:r>
            <a:r>
              <a:rPr lang="ru-RU" b="1" dirty="0"/>
              <a:t>, </a:t>
            </a:r>
            <a:r>
              <a:rPr lang="ru-RU" b="1" dirty="0" err="1"/>
              <a:t>паперу</a:t>
            </a:r>
            <a:r>
              <a:rPr lang="ru-RU" b="1" dirty="0"/>
              <a:t> та </a:t>
            </a:r>
            <a:r>
              <a:rPr lang="ru-RU" b="1" dirty="0" err="1"/>
              <a:t>ін</a:t>
            </a:r>
            <a:r>
              <a:rPr lang="ru-RU" b="1" dirty="0"/>
              <a:t>. </a:t>
            </a:r>
            <a:endParaRPr lang="ru-RU" dirty="0"/>
          </a:p>
        </p:txBody>
      </p:sp>
      <p:pic>
        <p:nvPicPr>
          <p:cNvPr id="26626" name="Picture 2" descr="http://mignews.com.ua/files/galleries/201110/89830/13189452101493.jpg"/>
          <p:cNvPicPr>
            <a:picLocks noChangeAspect="1" noChangeArrowheads="1"/>
          </p:cNvPicPr>
          <p:nvPr/>
        </p:nvPicPr>
        <p:blipFill>
          <a:blip r:embed="rId2"/>
          <a:srcRect b="6602"/>
          <a:stretch>
            <a:fillRect/>
          </a:stretch>
        </p:blipFill>
        <p:spPr bwMode="auto">
          <a:xfrm>
            <a:off x="500034" y="0"/>
            <a:ext cx="46180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42852"/>
            <a:ext cx="4786314" cy="6715148"/>
          </a:xfrm>
        </p:spPr>
        <p:txBody>
          <a:bodyPr>
            <a:normAutofit/>
          </a:bodyPr>
          <a:lstStyle/>
          <a:p>
            <a:r>
              <a:rPr lang="ru-RU" b="1" dirty="0" err="1"/>
              <a:t>Розквіт</a:t>
            </a:r>
            <a:r>
              <a:rPr lang="ru-RU" b="1" dirty="0"/>
              <a:t> кустарного </a:t>
            </a:r>
            <a:r>
              <a:rPr lang="ru-RU" b="1" dirty="0" err="1"/>
              <a:t>іграшкового</a:t>
            </a:r>
            <a:r>
              <a:rPr lang="ru-RU" b="1" dirty="0"/>
              <a:t> </a:t>
            </a:r>
            <a:r>
              <a:rPr lang="ru-RU" b="1" dirty="0" err="1"/>
              <a:t>промислу</a:t>
            </a:r>
            <a:r>
              <a:rPr lang="ru-RU" b="1" dirty="0"/>
              <a:t> </a:t>
            </a:r>
            <a:r>
              <a:rPr lang="ru-RU" b="1" dirty="0" err="1"/>
              <a:t>припадає</a:t>
            </a:r>
            <a:r>
              <a:rPr lang="ru-RU" b="1" dirty="0"/>
              <a:t> на середину </a:t>
            </a:r>
            <a:r>
              <a:rPr lang="en-US" b="1" dirty="0"/>
              <a:t>XIX </a:t>
            </a:r>
            <a:r>
              <a:rPr lang="ru-RU" b="1" dirty="0"/>
              <a:t>ст. </a:t>
            </a:r>
            <a:r>
              <a:rPr lang="ru-RU" b="1" dirty="0" err="1"/>
              <a:t>Саме</a:t>
            </a:r>
            <a:r>
              <a:rPr lang="ru-RU" b="1" dirty="0"/>
              <a:t> у </a:t>
            </a:r>
            <a:r>
              <a:rPr lang="ru-RU" b="1" dirty="0" err="1"/>
              <a:t>цей</a:t>
            </a:r>
            <a:r>
              <a:rPr lang="ru-RU" b="1" dirty="0"/>
              <a:t> </a:t>
            </a:r>
            <a:r>
              <a:rPr lang="ru-RU" b="1" dirty="0" err="1"/>
              <a:t>період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r>
              <a:rPr lang="ru-RU" b="1" dirty="0"/>
              <a:t> </a:t>
            </a:r>
            <a:r>
              <a:rPr lang="ru-RU" b="1" dirty="0" err="1"/>
              <a:t>історично</a:t>
            </a:r>
            <a:r>
              <a:rPr lang="ru-RU" b="1" dirty="0"/>
              <a:t> </a:t>
            </a:r>
            <a:r>
              <a:rPr lang="ru-RU" b="1" dirty="0" err="1"/>
              <a:t>сформувались</a:t>
            </a:r>
            <a:r>
              <a:rPr lang="ru-RU" b="1" dirty="0"/>
              <a:t> три </a:t>
            </a:r>
            <a:r>
              <a:rPr lang="ru-RU" b="1" dirty="0" err="1"/>
              <a:t>найбільші</a:t>
            </a:r>
            <a:r>
              <a:rPr lang="ru-RU" b="1" dirty="0"/>
              <a:t> </a:t>
            </a:r>
            <a:r>
              <a:rPr lang="ru-RU" b="1" dirty="0" err="1"/>
              <a:t>регіони</a:t>
            </a:r>
            <a:r>
              <a:rPr lang="ru-RU" b="1" dirty="0"/>
              <a:t> </a:t>
            </a:r>
            <a:r>
              <a:rPr lang="ru-RU" b="1" dirty="0" err="1"/>
              <a:t>виготовлення</a:t>
            </a:r>
            <a:r>
              <a:rPr lang="ru-RU" b="1" dirty="0"/>
              <a:t> </a:t>
            </a:r>
            <a:r>
              <a:rPr lang="ru-RU" b="1" dirty="0" err="1"/>
              <a:t>забавок</a:t>
            </a:r>
            <a:r>
              <a:rPr lang="ru-RU" b="1" dirty="0"/>
              <a:t>: </a:t>
            </a:r>
            <a:r>
              <a:rPr lang="ru-RU" b="1" dirty="0" err="1"/>
              <a:t>Подніпров'я</a:t>
            </a:r>
            <a:r>
              <a:rPr lang="ru-RU" b="1" dirty="0"/>
              <a:t>, </a:t>
            </a:r>
            <a:r>
              <a:rPr lang="ru-RU" b="1" dirty="0" err="1"/>
              <a:t>Поділля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Прикарпаття</a:t>
            </a:r>
            <a:r>
              <a:rPr lang="ru-RU" b="1" dirty="0"/>
              <a:t>, а в </a:t>
            </a:r>
            <a:r>
              <a:rPr lang="ru-RU" b="1" dirty="0" err="1"/>
              <a:t>їх</a:t>
            </a:r>
            <a:r>
              <a:rPr lang="ru-RU" b="1" dirty="0"/>
              <a:t> межах </a:t>
            </a:r>
            <a:r>
              <a:rPr lang="ru-RU" b="1" dirty="0" err="1"/>
              <a:t>утворилися</a:t>
            </a:r>
            <a:r>
              <a:rPr lang="ru-RU" b="1" dirty="0"/>
              <a:t> </a:t>
            </a:r>
            <a:r>
              <a:rPr lang="ru-RU" b="1" dirty="0" err="1"/>
              <a:t>провідні</a:t>
            </a:r>
            <a:r>
              <a:rPr lang="ru-RU" b="1" dirty="0"/>
              <a:t> </a:t>
            </a:r>
            <a:r>
              <a:rPr lang="ru-RU" b="1" dirty="0" err="1"/>
              <a:t>осередки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27650" name="Picture 2" descr="http://postup.brama.com/image_2009/igrashk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421484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0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Дерев’яна іграшка</a:t>
            </a:r>
            <a:br>
              <a:rPr lang="uk-UA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22" name="Picture 2" descr="http://about-ukraine.com/work_folder/5_12429360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25058"/>
            <a:ext cx="8072494" cy="605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bout-ukraine.com/work_folder/8_12429197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01080" cy="357190"/>
          </a:xfrm>
        </p:spPr>
        <p:txBody>
          <a:bodyPr>
            <a:normAutofit fontScale="90000"/>
          </a:bodyPr>
          <a:lstStyle/>
          <a:p>
            <a:pPr marL="0" algn="ctr">
              <a:tabLst>
                <a:tab pos="7620000" algn="l"/>
                <a:tab pos="7888288" algn="l"/>
              </a:tabLst>
            </a:pPr>
            <a:r>
              <a:rPr lang="uk-UA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Глиняна іграшка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4818" name="Picture 2" descr="http://sightseen.turistua.com/pictures/obj/gallery/muzej-589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643866" cy="607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s.hm-master.ru/work_images/9126d5976fe1f70a248f519798449d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C9169A-FC3A-FF5F-1CE7-FCCE370AC9D9}"/>
              </a:ext>
            </a:extLst>
          </p:cNvPr>
          <p:cNvSpPr/>
          <p:nvPr/>
        </p:nvSpPr>
        <p:spPr>
          <a:xfrm>
            <a:off x="357188" y="214313"/>
            <a:ext cx="8429625" cy="52387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ea typeface="+mn-ea"/>
                <a:cs typeface="Aharoni" pitchFamily="2" charset="-79"/>
              </a:rPr>
              <a:t>Народна іграшка </a:t>
            </a:r>
            <a:r>
              <a:rPr kumimoji="0" lang="uk-UA" sz="28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ea typeface="+mn-ea"/>
                <a:cs typeface="Aharoni" pitchFamily="2" charset="-79"/>
              </a:rPr>
              <a:t>лялька-мотанка</a:t>
            </a:r>
            <a:endParaRPr kumimoji="0" lang="ru-RU" sz="2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ea typeface="+mn-ea"/>
              <a:cs typeface="Aharoni" pitchFamily="2" charset="-79"/>
            </a:endParaRPr>
          </a:p>
        </p:txBody>
      </p:sp>
      <p:pic>
        <p:nvPicPr>
          <p:cNvPr id="4" name="Picture 2" descr="C:\Users\Masha\Desktop\image_5aa6050bc0a359.30059109.jpg">
            <a:extLst>
              <a:ext uri="{FF2B5EF4-FFF2-40B4-BE49-F238E27FC236}">
                <a16:creationId xmlns:a16="http://schemas.microsoft.com/office/drawing/2014/main" id="{FD334A2B-63F5-6482-F613-1EB997486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938390"/>
            <a:ext cx="5072066" cy="5669597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</p:spPr>
      </p:pic>
      <p:sp>
        <p:nvSpPr>
          <p:cNvPr id="17412" name="TextBox 4">
            <a:extLst>
              <a:ext uri="{FF2B5EF4-FFF2-40B4-BE49-F238E27FC236}">
                <a16:creationId xmlns:a16="http://schemas.microsoft.com/office/drawing/2014/main" id="{3959E376-0B55-85E3-C6F9-523C297F2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628800"/>
            <a:ext cx="31432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en-US" sz="1600" b="1" i="0" u="none" strike="noStrike" kern="1200" normalizeH="0" baseline="0" noProof="0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uLnTx/>
                <a:uFillTx/>
                <a:cs typeface="Arial" panose="020B0604020202020204" pitchFamily="34" charset="0"/>
              </a:rPr>
              <a:t>Назва ляльки-</a:t>
            </a:r>
            <a:r>
              <a:rPr kumimoji="0" lang="uk-UA" altLang="en-US" sz="1600" b="1" i="0" u="none" strike="noStrike" kern="1200" normalizeH="0" baseline="0" noProof="0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uLnTx/>
                <a:uFillTx/>
                <a:cs typeface="Arial" panose="020B0604020202020204" pitchFamily="34" charset="0"/>
              </a:rPr>
              <a:t>мотанки</a:t>
            </a:r>
            <a:r>
              <a:rPr kumimoji="0" lang="uk-UA" altLang="en-US" sz="1600" b="1" i="0" u="none" strike="noStrike" kern="1200" normalizeH="0" baseline="0" noProof="0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uLnTx/>
                <a:uFillTx/>
                <a:cs typeface="Arial" panose="020B0604020202020204" pitchFamily="34" charset="0"/>
              </a:rPr>
              <a:t> походить від способу її виготовлення – мотання. Цікаво, що для створення такої ляльки не можна було використовувати ножиці та голки – тканину рвали руками, а потім змотували за допомогою ниток.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4282" y="0"/>
            <a:ext cx="8643998" cy="428604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1" i="0" u="none" strike="noStrike" kern="120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Сирна іграшка</a:t>
            </a:r>
            <a:endParaRPr kumimoji="0" lang="ru-RU" sz="42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6" name="Picture 8" descr="http://www.kosivart.com/i/photo/folklore/kosmach2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90518"/>
            <a:ext cx="8001056" cy="6167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146</TotalTime>
  <Words>199</Words>
  <Application>Microsoft Office PowerPoint</Application>
  <PresentationFormat>Экран (4:3)</PresentationFormat>
  <Paragraphs>17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Легкий дым</vt:lpstr>
      <vt:lpstr>1_Легкий дым</vt:lpstr>
      <vt:lpstr>Українська народна іграшка</vt:lpstr>
      <vt:lpstr>Презентация PowerPoint</vt:lpstr>
      <vt:lpstr>Презентация PowerPoint</vt:lpstr>
      <vt:lpstr>Презентация PowerPoint</vt:lpstr>
      <vt:lpstr>Презентация PowerPoint</vt:lpstr>
      <vt:lpstr>Глиняна іграшка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Опішнянська іграшка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народна іграшка</dc:title>
  <dc:creator/>
  <cp:lastModifiedBy>Пользователь</cp:lastModifiedBy>
  <cp:revision>17</cp:revision>
  <dcterms:created xsi:type="dcterms:W3CDTF">2014-01-19T10:37:41Z</dcterms:created>
  <dcterms:modified xsi:type="dcterms:W3CDTF">2022-09-26T08:14:24Z</dcterms:modified>
</cp:coreProperties>
</file>