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00CC66"/>
    <a:srgbClr val="9933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C1452-A915-4A59-8F7B-A61B79B4FC68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E1277-49E3-433F-AD5A-E177A4E0149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80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·Ð°ÑÑÐ´ ÑÐ¾Ð½Ñ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005"/>
            <a:ext cx="9147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332656"/>
            <a:ext cx="7200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«Чому корисно </a:t>
            </a:r>
          </a:p>
          <a:p>
            <a:pPr algn="ctr"/>
            <a:r>
              <a:rPr lang="uk-UA" sz="8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читати книги»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Фредерик Шопен – мелодия ра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2440" y="3124200"/>
            <a:ext cx="6096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B004CE-8312-4520-9430-67F2674B73FD}"/>
              </a:ext>
            </a:extLst>
          </p:cNvPr>
          <p:cNvSpPr txBox="1"/>
          <p:nvPr/>
        </p:nvSpPr>
        <p:spPr>
          <a:xfrm>
            <a:off x="4322440" y="5805264"/>
            <a:ext cx="442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>
              <a:solidFill>
                <a:srgbClr val="00B050"/>
              </a:solidFill>
            </a:endParaRPr>
          </a:p>
          <a:p>
            <a:endParaRPr lang="uk-UA" dirty="0">
              <a:solidFill>
                <a:srgbClr val="00B050"/>
              </a:solidFill>
            </a:endParaRPr>
          </a:p>
          <a:p>
            <a:r>
              <a:rPr lang="uk-UA" dirty="0">
                <a:solidFill>
                  <a:srgbClr val="00B050"/>
                </a:solidFill>
              </a:rPr>
              <a:t>Підготувала: Мирослава </a:t>
            </a:r>
            <a:r>
              <a:rPr lang="uk-UA" dirty="0" err="1">
                <a:solidFill>
                  <a:srgbClr val="00B050"/>
                </a:solidFill>
              </a:rPr>
              <a:t>Радківська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02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Ð±ÑÐ±Ð»ÑÐ¾Ñ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9180512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54" y="-99392"/>
            <a:ext cx="8962710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400" b="1" cap="none" spc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CC66"/>
                </a:solidFill>
                <a:effectLst/>
              </a:rPr>
              <a:t>Креативні люди можуть генерувати</a:t>
            </a:r>
          </a:p>
          <a:p>
            <a:pPr algn="ctr">
              <a:lnSpc>
                <a:spcPct val="150000"/>
              </a:lnSpc>
            </a:pPr>
            <a:r>
              <a:rPr lang="uk-UA" sz="4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CC66"/>
                </a:solidFill>
              </a:rPr>
              <a:t>відразу декілька відмінних ідей.</a:t>
            </a:r>
          </a:p>
          <a:p>
            <a:pPr algn="ctr">
              <a:lnSpc>
                <a:spcPct val="150000"/>
              </a:lnSpc>
            </a:pPr>
            <a:r>
              <a:rPr lang="uk-UA" sz="4400" b="1" cap="none" spc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CC66"/>
                </a:solidFill>
                <a:effectLst/>
              </a:rPr>
              <a:t>Звідки їх можна взяти?</a:t>
            </a:r>
          </a:p>
          <a:p>
            <a:pPr algn="ctr">
              <a:lnSpc>
                <a:spcPct val="150000"/>
              </a:lnSpc>
            </a:pPr>
            <a:r>
              <a:rPr lang="uk-UA" sz="4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CC66"/>
                </a:solidFill>
              </a:rPr>
              <a:t>З книг. Читаючи твір, ви можете</a:t>
            </a:r>
          </a:p>
          <a:p>
            <a:pPr algn="ctr">
              <a:lnSpc>
                <a:spcPct val="150000"/>
              </a:lnSpc>
            </a:pPr>
            <a:r>
              <a:rPr lang="uk-UA" sz="4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CC66"/>
                </a:solidFill>
              </a:rPr>
              <a:t>п</a:t>
            </a:r>
            <a:r>
              <a:rPr lang="uk-UA" sz="4400" b="1" cap="none" spc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CC66"/>
                </a:solidFill>
                <a:effectLst/>
              </a:rPr>
              <a:t>очерпнути звідти масу ідей,</a:t>
            </a:r>
          </a:p>
          <a:p>
            <a:pPr algn="ctr">
              <a:lnSpc>
                <a:spcPct val="150000"/>
              </a:lnSpc>
            </a:pPr>
            <a:r>
              <a:rPr lang="uk-UA" sz="4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00CC66"/>
                </a:solidFill>
              </a:rPr>
              <a:t>які згодом втілити в життя.</a:t>
            </a:r>
            <a:endParaRPr lang="ru-RU" sz="4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00CC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8070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¼Ð°Ð¼Ð° Ð· Ð´Ð¸ÑÐ¸Ð½Ð¾Ñ ÑÐ¸ÑÐ°Ñ Ð¿ÐµÑÐµÐ´ ÑÐ½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0150" y="5293657"/>
            <a:ext cx="77037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cap="none" spc="0" dirty="0">
                <a:ln w="10541" cmpd="sng">
                  <a:solidFill>
                    <a:srgbClr val="FF33CC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5. ПОКРАЩУЄ СОН.</a:t>
            </a:r>
            <a:endParaRPr lang="ru-RU" sz="6000" b="1" cap="none" spc="0" dirty="0">
              <a:ln w="10541" cmpd="sng">
                <a:solidFill>
                  <a:srgbClr val="FF33CC"/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77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Ð¼Ð°Ð¼Ð° Ð· Ð´Ð¸ÑÐ¸Ð½Ð¾Ñ ÑÐ¸ÑÐ°Ñ Ð¿ÐµÑÐµÐ´ ÑÐ½Ð¾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276872"/>
            <a:ext cx="9144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Якщо ви систематично будете </a:t>
            </a:r>
          </a:p>
          <a:p>
            <a:pPr algn="ctr"/>
            <a:r>
              <a:rPr lang="uk-UA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читати перед сном,</a:t>
            </a:r>
          </a:p>
          <a:p>
            <a:pPr algn="ctr"/>
            <a:r>
              <a:rPr lang="uk-UA" sz="3600" b="1" cap="none" spc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 незабаром організм звикне до цього,</a:t>
            </a:r>
          </a:p>
          <a:p>
            <a:pPr algn="ctr"/>
            <a:r>
              <a:rPr lang="uk-UA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тоді читання стане своєрідним сигналом,</a:t>
            </a:r>
          </a:p>
          <a:p>
            <a:pPr algn="ctr"/>
            <a:r>
              <a:rPr lang="uk-UA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3600" b="1" cap="none" spc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 говорить про швидкий відхід до сну.</a:t>
            </a:r>
          </a:p>
          <a:p>
            <a:pPr algn="ctr"/>
            <a:r>
              <a:rPr lang="uk-UA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Таким чином ви не тільки поліпшите свій сон,</a:t>
            </a:r>
          </a:p>
          <a:p>
            <a:pPr algn="ctr"/>
            <a:r>
              <a:rPr lang="uk-UA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600" b="1" cap="none" spc="0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й вранці будете почувати себе бадьоріше.</a:t>
            </a:r>
            <a:endParaRPr lang="ru-RU" sz="36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9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Ð°ÑÑÐ¸Ð½ÐºÐ¸ Ð¿Ð¾ Ð·Ð°Ð¿ÑÐ¾ÑÑ ÐºÐ½Ð¸Ð³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33" y="0"/>
            <a:ext cx="9164830" cy="68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639" y="4377878"/>
            <a:ext cx="89487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rgbClr val="FF33CC"/>
                  </a:solidFill>
                  <a:prstDash val="solid"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6. НАДАЄ ВПЕВНЕНОСТІ.</a:t>
            </a:r>
            <a:endParaRPr lang="ru-RU" sz="5400" b="1" cap="none" spc="0" dirty="0">
              <a:ln w="10541" cmpd="sng">
                <a:solidFill>
                  <a:srgbClr val="FF33CC"/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ÐÐ°ÑÑÐ¸Ð½ÐºÐ¸ Ð¿Ð¾ Ð·Ð°Ð¿ÑÐ¾ÑÑ ÐºÐ½Ð¸Ð³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1"/>
            <a:ext cx="91538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1" y="44624"/>
            <a:ext cx="8064897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Читання книг робить нас більш впевненими.</a:t>
            </a:r>
          </a:p>
          <a:p>
            <a:pPr algn="ctr"/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Коли в розмові ми демонструємо</a:t>
            </a:r>
          </a:p>
          <a:p>
            <a:pPr algn="ctr"/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глибоке знання того чи іншого предмета,</a:t>
            </a:r>
          </a:p>
          <a:p>
            <a:pPr algn="ctr"/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 мимоволі ведемо себе більш впевнено.</a:t>
            </a:r>
          </a:p>
          <a:p>
            <a:pPr algn="ctr"/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визнання оточуючими ваших пізнань</a:t>
            </a:r>
          </a:p>
          <a:p>
            <a:pPr algn="ctr"/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позитивно позначається на самооцінці.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ÐºÐ½Ð¸Ð³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783" y="980728"/>
            <a:ext cx="888043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І САМЕ ТОМУ ЧИТАЙТЕ КНИЖКИ!</a:t>
            </a:r>
          </a:p>
          <a:p>
            <a:pPr algn="ctr"/>
            <a:r>
              <a:rPr lang="uk-UA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 ВСЕ Ж ТАКИ КОРИСНО.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2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´Ð¸ÑÐ¸Ð½Ð° ÑÐ¸ÑÐ°Ñ ÐºÐ½Ð¸Ð³Ñ Ð½Ð° Ð¿ÑÐ¸ÑÐ¾Ð´Ñ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5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3436" y="188640"/>
            <a:ext cx="7783020" cy="6647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none" spc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Багато хто зараз дуже зайнятий</a:t>
            </a:r>
          </a:p>
          <a:p>
            <a:pPr algn="ctr"/>
            <a:r>
              <a:rPr lang="uk-UA" sz="4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не може приділити час читанню,</a:t>
            </a:r>
          </a:p>
          <a:p>
            <a:pPr algn="ctr"/>
            <a:r>
              <a:rPr lang="uk-UA" sz="4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000" b="1" cap="none" spc="0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важаючи за краще відпочивати</a:t>
            </a:r>
          </a:p>
          <a:p>
            <a:pPr algn="ctr"/>
            <a:r>
              <a:rPr lang="uk-UA" sz="4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екраном телевізора чи комп'ютера.</a:t>
            </a:r>
          </a:p>
          <a:p>
            <a:pPr algn="ctr"/>
            <a:r>
              <a:rPr lang="uk-UA" sz="4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 яку ж користь несе нам читання</a:t>
            </a:r>
          </a:p>
          <a:p>
            <a:pPr algn="ctr"/>
            <a:r>
              <a:rPr lang="uk-UA" sz="4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чому його радять включити</a:t>
            </a:r>
          </a:p>
          <a:p>
            <a:pPr algn="ctr"/>
            <a:r>
              <a:rPr lang="uk-UA" sz="40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свій щоденний графік справ?</a:t>
            </a:r>
            <a:r>
              <a:rPr lang="uk-UA" sz="6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ru-RU" sz="6600" b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94929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´Ð¸ÑÐ¸Ð½Ð° ÑÐ¸ÑÐ°Ñ ÐºÐ½Ð¸Ð³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7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5689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cap="none" spc="0" dirty="0">
                <a:ln w="10541" cmpd="sng">
                  <a:solidFill>
                    <a:srgbClr val="FF33CC"/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1. РОЗВИВАЄ   МИСЛЕННЯ.</a:t>
            </a:r>
            <a:endParaRPr lang="ru-RU" sz="5400" b="1" cap="none" spc="0" dirty="0">
              <a:ln w="10541" cmpd="sng">
                <a:solidFill>
                  <a:srgbClr val="FF33CC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3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´Ð¸ÑÐ¸Ð½Ð° ÑÐ¸ÑÐ°Ñ ÐºÐ½Ð¸Ð³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9" y="0"/>
            <a:ext cx="91536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88091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2" algn="r">
              <a:lnSpc>
                <a:spcPct val="150000"/>
              </a:lnSpc>
            </a:pPr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Одне з важливих переваг читання книг – </a:t>
            </a:r>
          </a:p>
          <a:p>
            <a:pPr lvl="2" algn="r">
              <a:lnSpc>
                <a:spcPct val="150000"/>
              </a:lnSpc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 той позитивний ефект,</a:t>
            </a:r>
          </a:p>
          <a:p>
            <a:pPr lvl="2" algn="r">
              <a:lnSpc>
                <a:spcPct val="150000"/>
              </a:lnSpc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воно допомагає розвивати нам </a:t>
            </a:r>
          </a:p>
          <a:p>
            <a:pPr lvl="2" algn="r">
              <a:lnSpc>
                <a:spcPct val="150000"/>
              </a:lnSpc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наше мислення.</a:t>
            </a:r>
          </a:p>
          <a:p>
            <a:pPr lvl="2" algn="r">
              <a:lnSpc>
                <a:spcPct val="150000"/>
              </a:lnSpc>
            </a:pPr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 читання ми більше розмірковуємо,</a:t>
            </a:r>
          </a:p>
          <a:p>
            <a:pPr lvl="2" algn="r">
              <a:lnSpc>
                <a:spcPct val="150000"/>
              </a:lnSpc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щоб зрозуміти ту чи іншу ідею твору.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8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ÑÑÐµÑ Ñ Ð´Ð¸Ñ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149641"/>
            <a:ext cx="813690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10541" cmpd="sng">
                  <a:solidFill>
                    <a:srgbClr val="FF33CC"/>
                  </a:solidFill>
                  <a:prstDash val="solid"/>
                </a:ln>
                <a:solidFill>
                  <a:srgbClr val="0000FF"/>
                </a:solidFill>
              </a:rPr>
              <a:t>2. ЗНИЖУЄ СТРЕС.</a:t>
            </a:r>
            <a:endParaRPr lang="ru-RU" sz="6000" b="1" cap="none" spc="0" dirty="0">
              <a:ln w="10541" cmpd="sng">
                <a:solidFill>
                  <a:srgbClr val="FF33CC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06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ÑÑÑÐµÑ Ñ Ð´Ð¸Ñ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" y="0"/>
            <a:ext cx="9152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2901" y="980728"/>
            <a:ext cx="9176901" cy="58097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effectLst/>
                <a:latin typeface="Times New Roman" pitchFamily="18" charset="0"/>
                <a:cs typeface="Times New Roman" pitchFamily="18" charset="0"/>
              </a:rPr>
              <a:t>В сучасному світі позбавлення від стресу – </a:t>
            </a:r>
          </a:p>
          <a:p>
            <a:pPr algn="ctr">
              <a:lnSpc>
                <a:spcPct val="150000"/>
              </a:lnSpc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основна турбота багатьох людей.</a:t>
            </a:r>
          </a:p>
          <a:p>
            <a:pPr algn="ctr">
              <a:lnSpc>
                <a:spcPct val="150000"/>
              </a:lnSpc>
            </a:pPr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effectLst/>
                <a:latin typeface="Times New Roman" pitchFamily="18" charset="0"/>
                <a:cs typeface="Times New Roman" pitchFamily="18" charset="0"/>
              </a:rPr>
              <a:t>Багатство і ритміка мови</a:t>
            </a:r>
          </a:p>
          <a:p>
            <a:pPr algn="ctr">
              <a:lnSpc>
                <a:spcPct val="150000"/>
              </a:lnSpc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має властивість заспокоювати психіку</a:t>
            </a:r>
          </a:p>
          <a:p>
            <a:pPr algn="ctr">
              <a:lnSpc>
                <a:spcPct val="150000"/>
              </a:lnSpc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effectLst/>
                <a:latin typeface="Times New Roman" pitchFamily="18" charset="0"/>
                <a:cs typeface="Times New Roman" pitchFamily="18" charset="0"/>
              </a:rPr>
              <a:t> позбавляти організм від стресу.</a:t>
            </a:r>
          </a:p>
          <a:p>
            <a:pPr algn="ctr">
              <a:lnSpc>
                <a:spcPct val="150000"/>
              </a:lnSpc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Особливо допомагає в цьому</a:t>
            </a:r>
          </a:p>
          <a:p>
            <a:pPr algn="ctr">
              <a:lnSpc>
                <a:spcPct val="150000"/>
              </a:lnSpc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  <a:effectLst/>
                <a:latin typeface="Times New Roman" pitchFamily="18" charset="0"/>
                <a:cs typeface="Times New Roman" pitchFamily="18" charset="0"/>
              </a:rPr>
              <a:t>итання якої-небудь фантастики.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71400"/>
            <a:ext cx="9172692" cy="68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3796005"/>
            <a:ext cx="70567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10541" cmpd="sng">
                  <a:solidFill>
                    <a:srgbClr val="FF33CC"/>
                  </a:solidFill>
                  <a:prstDash val="solid"/>
                </a:ln>
                <a:solidFill>
                  <a:srgbClr val="9933FF"/>
                </a:solidFill>
              </a:rPr>
              <a:t>3. ЗБІЛЬШУЄ СЛОВНИКОВИЙ ЗАПАС.</a:t>
            </a:r>
            <a:endParaRPr lang="ru-RU" sz="5400" b="1" cap="none" spc="0" dirty="0">
              <a:ln w="10541" cmpd="sng">
                <a:solidFill>
                  <a:srgbClr val="FF33CC"/>
                </a:solidFill>
                <a:prstDash val="solid"/>
              </a:ln>
              <a:solidFill>
                <a:srgbClr val="9933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4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¼Ð°Ð¼Ð° Ð· Ð´Ð¸ÑÐ¸Ð½Ð¾Ñ ÑÐ¾Ð·Ð¼Ð¾Ð²Ð»ÑÑ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56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46038" y="3397056"/>
            <a:ext cx="94361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36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33"/>
                </a:solidFill>
                <a:effectLst/>
                <a:latin typeface="Times New Roman" pitchFamily="18" charset="0"/>
                <a:cs typeface="Times New Roman" pitchFamily="18" charset="0"/>
              </a:rPr>
              <a:t>Коли ви читаєте книги різних жанрів,</a:t>
            </a:r>
          </a:p>
          <a:p>
            <a:pPr algn="r"/>
            <a:r>
              <a:rPr lang="uk-UA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то стикаєтеся зі словами, які зазвичай</a:t>
            </a:r>
          </a:p>
          <a:p>
            <a:pPr algn="r"/>
            <a:r>
              <a:rPr lang="uk-UA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6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33"/>
                </a:solidFill>
                <a:effectLst/>
                <a:latin typeface="Times New Roman" pitchFamily="18" charset="0"/>
                <a:cs typeface="Times New Roman" pitchFamily="18" charset="0"/>
              </a:rPr>
              <a:t>е використовуєте в повсякденній мові.</a:t>
            </a:r>
          </a:p>
          <a:p>
            <a:pPr algn="r"/>
            <a:r>
              <a:rPr lang="uk-UA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Читання допомагає</a:t>
            </a:r>
          </a:p>
          <a:p>
            <a:pPr algn="r"/>
            <a:r>
              <a:rPr lang="uk-UA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6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33"/>
                </a:solidFill>
                <a:effectLst/>
                <a:latin typeface="Times New Roman" pitchFamily="18" charset="0"/>
                <a:cs typeface="Times New Roman" pitchFamily="18" charset="0"/>
              </a:rPr>
              <a:t>е тільки в збільшенні словникового запасу,</a:t>
            </a:r>
          </a:p>
          <a:p>
            <a:pPr algn="r"/>
            <a:r>
              <a:rPr lang="uk-UA" sz="36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але і підвищує грамотність.</a:t>
            </a:r>
            <a:endParaRPr lang="ru-RU" sz="36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99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90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ÑÐ¾Ð·ÐºÑÐ¸ÑÐ° ÐºÐ½Ð¸Ð³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627002"/>
            <a:ext cx="88811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0541" cmpd="sng">
                  <a:solidFill>
                    <a:srgbClr val="9933FF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4. РОБИТЬ НАС БІЛЬШ ТВОРЧИМИ.</a:t>
            </a:r>
            <a:endParaRPr lang="ru-RU" sz="5400" b="1" cap="none" spc="0" dirty="0">
              <a:ln w="10541" cmpd="sng">
                <a:solidFill>
                  <a:srgbClr val="9933FF"/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1903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313</Words>
  <Application>Microsoft Office PowerPoint</Application>
  <PresentationFormat>Екран (4:3)</PresentationFormat>
  <Paragraphs>58</Paragraphs>
  <Slides>15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10</cp:revision>
  <dcterms:created xsi:type="dcterms:W3CDTF">2018-10-08T18:04:03Z</dcterms:created>
  <dcterms:modified xsi:type="dcterms:W3CDTF">2022-09-28T11:25:43Z</dcterms:modified>
</cp:coreProperties>
</file>