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68" r:id="rId4"/>
    <p:sldId id="269" r:id="rId5"/>
    <p:sldId id="270" r:id="rId6"/>
    <p:sldId id="258" r:id="rId7"/>
    <p:sldId id="257" r:id="rId8"/>
    <p:sldId id="259" r:id="rId9"/>
    <p:sldId id="266" r:id="rId10"/>
    <p:sldId id="260" r:id="rId11"/>
    <p:sldId id="267" r:id="rId12"/>
    <p:sldId id="262" r:id="rId13"/>
    <p:sldId id="263" r:id="rId14"/>
    <p:sldId id="264" r:id="rId15"/>
    <p:sldId id="271" r:id="rId16"/>
    <p:sldId id="273" r:id="rId17"/>
    <p:sldId id="274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F830E4-E77B-4EBE-883F-5DB3A435F871}">
          <p14:sldIdLst>
            <p14:sldId id="256"/>
            <p14:sldId id="280"/>
            <p14:sldId id="268"/>
            <p14:sldId id="269"/>
            <p14:sldId id="270"/>
            <p14:sldId id="258"/>
          </p14:sldIdLst>
        </p14:section>
        <p14:section name="Раздел без заголовка" id="{5656E2DF-2D4D-4BAB-A787-7724E48CC70D}">
          <p14:sldIdLst>
            <p14:sldId id="257"/>
            <p14:sldId id="259"/>
            <p14:sldId id="266"/>
            <p14:sldId id="260"/>
            <p14:sldId id="267"/>
            <p14:sldId id="262"/>
            <p14:sldId id="263"/>
            <p14:sldId id="264"/>
            <p14:sldId id="271"/>
            <p14:sldId id="27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8D98E30-6793-4E57-AC54-C40C7BBABA36}" type="datetimeFigureOut">
              <a:rPr lang="uk-UA" smtClean="0"/>
              <a:t>20.10.2022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148189A-DBA7-4310-BB77-5C54BB98CA1F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Люда\шаблони і фони\осінні шаблони\osen shabloni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052736"/>
            <a:ext cx="8229600" cy="3240360"/>
          </a:xfrm>
        </p:spPr>
        <p:txBody>
          <a:bodyPr>
            <a:noAutofit/>
          </a:bodyPr>
          <a:lstStyle/>
          <a:p>
            <a:r>
              <a:rPr lang="uk-UA" sz="7200" b="1" i="1" dirty="0">
                <a:solidFill>
                  <a:srgbClr val="002060"/>
                </a:solidFill>
                <a:latin typeface="+mn-lt"/>
              </a:rPr>
              <a:t>Праця людей восени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500" y1="18049" x2="85000" y2="17073"/>
                        <a14:foregroundMark x1="45500" y1="23415" x2="40000" y2="19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61048"/>
            <a:ext cx="1905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A15F2-A518-4A9F-A504-5E07560217FF}"/>
              </a:ext>
            </a:extLst>
          </p:cNvPr>
          <p:cNvSpPr txBox="1"/>
          <p:nvPr/>
        </p:nvSpPr>
        <p:spPr>
          <a:xfrm>
            <a:off x="3995936" y="6453336"/>
            <a:ext cx="37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002060"/>
                </a:solidFill>
              </a:rPr>
              <a:t>Підготував: Андрій </a:t>
            </a:r>
            <a:r>
              <a:rPr lang="uk-UA" b="1" dirty="0" err="1">
                <a:solidFill>
                  <a:srgbClr val="002060"/>
                </a:solidFill>
              </a:rPr>
              <a:t>Михасевич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48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chemeClr val="accent1">
                    <a:lumMod val="75000"/>
                  </a:schemeClr>
                </a:solidFill>
              </a:rPr>
              <a:t>                  </a:t>
            </a:r>
            <a:r>
              <a:rPr lang="uk-UA" b="1" i="1" dirty="0">
                <a:solidFill>
                  <a:srgbClr val="002060"/>
                </a:solidFill>
                <a:latin typeface="+mn-lt"/>
              </a:rPr>
              <a:t>Восени саджають дерева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8" y="908720"/>
            <a:ext cx="4896544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ivrika.ru/wp-content/uploads/2013/01/tu-bi-shvat-derevo-300x2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85625"/>
            <a:ext cx="374441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73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892480" cy="778098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uk-UA" sz="3600" b="1" i="1" dirty="0">
                <a:solidFill>
                  <a:srgbClr val="002060"/>
                </a:solidFill>
                <a:latin typeface="+mn-lt"/>
              </a:rPr>
              <a:t>Восени обкопують та білять дерева </a:t>
            </a:r>
            <a:endParaRPr lang="uk-UA" sz="3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8074"/>
            <a:ext cx="8856984" cy="525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789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>
            <a:noAutofit/>
          </a:bodyPr>
          <a:lstStyle/>
          <a:p>
            <a:r>
              <a:rPr lang="uk-UA" sz="3600" b="1" i="1" dirty="0">
                <a:solidFill>
                  <a:srgbClr val="002060"/>
                </a:solidFill>
              </a:rPr>
              <a:t>           Восени висаджують часник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12968" cy="588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1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30" y="4653136"/>
            <a:ext cx="2916260" cy="206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02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634082"/>
          </a:xfrm>
        </p:spPr>
        <p:txBody>
          <a:bodyPr>
            <a:noAutofit/>
          </a:bodyPr>
          <a:lstStyle/>
          <a:p>
            <a:r>
              <a:rPr lang="uk-UA" sz="3200" b="1" i="1" dirty="0">
                <a:solidFill>
                  <a:srgbClr val="7030A0"/>
                </a:solidFill>
                <a:latin typeface="+mn-lt"/>
              </a:rPr>
              <a:t>Восени готують корм домашнім тваринам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2780927"/>
            <a:ext cx="6624736" cy="38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851920" y="1052736"/>
            <a:ext cx="5112568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002060"/>
                </a:solidFill>
              </a:rPr>
              <a:t>У доброго </a:t>
            </a:r>
            <a:r>
              <a:rPr lang="ru-RU" sz="3600" b="1" i="1" dirty="0" err="1">
                <a:solidFill>
                  <a:srgbClr val="002060"/>
                </a:solidFill>
              </a:rPr>
              <a:t>хазяїна</a:t>
            </a:r>
            <a:r>
              <a:rPr lang="ru-RU" sz="3600" b="1" i="1" dirty="0">
                <a:solidFill>
                  <a:srgbClr val="002060"/>
                </a:solidFill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</a:rPr>
              <a:t>восени</a:t>
            </a:r>
            <a:r>
              <a:rPr lang="ru-RU" sz="3600" b="1" i="1" dirty="0">
                <a:solidFill>
                  <a:srgbClr val="002060"/>
                </a:solidFill>
              </a:rPr>
              <a:t> й соломина не </a:t>
            </a:r>
            <a:r>
              <a:rPr lang="ru-RU" sz="3600" b="1" i="1" dirty="0" err="1">
                <a:solidFill>
                  <a:srgbClr val="002060"/>
                </a:solidFill>
              </a:rPr>
              <a:t>пропаде</a:t>
            </a:r>
            <a:endParaRPr lang="uk-UA" sz="3600" b="1" i="1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4282"/>
            <a:ext cx="3528392" cy="274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9699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340" y="4626916"/>
            <a:ext cx="2100064" cy="21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634082"/>
          </a:xfrm>
        </p:spPr>
        <p:txBody>
          <a:bodyPr>
            <a:normAutofit fontScale="90000"/>
          </a:bodyPr>
          <a:lstStyle/>
          <a:p>
            <a:r>
              <a:rPr lang="uk-UA" sz="3600" b="1" i="1" dirty="0">
                <a:solidFill>
                  <a:srgbClr val="7030A0"/>
                </a:solidFill>
                <a:latin typeface="+mn-lt"/>
              </a:rPr>
              <a:t>Восени прибирають опале листя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7056784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vamotkrytka.ru/_ph/57/2/5146101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15" y="652984"/>
            <a:ext cx="2701164" cy="191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206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" y="110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075"/>
            <a:ext cx="3888432" cy="23321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2343206"/>
            <a:ext cx="4032448" cy="2205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505" y="4548696"/>
            <a:ext cx="4032448" cy="23357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03648" y="54868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04663"/>
            <a:ext cx="5040560" cy="64644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b="1" dirty="0"/>
              <a:t>Зерно сіється у полі,</a:t>
            </a:r>
          </a:p>
          <a:p>
            <a:r>
              <a:rPr lang="uk-UA" sz="2400" b="1" dirty="0"/>
              <a:t>Кропить дощ його доволі.</a:t>
            </a:r>
          </a:p>
          <a:p>
            <a:r>
              <a:rPr lang="uk-UA" sz="2400" b="1" dirty="0"/>
              <a:t>Під снігами , в борозні.</a:t>
            </a:r>
          </a:p>
          <a:p>
            <a:r>
              <a:rPr lang="uk-UA" sz="2400" b="1" dirty="0"/>
              <a:t>Тепло зернятку </a:t>
            </a:r>
            <a:r>
              <a:rPr lang="uk-UA" sz="2400" b="1" dirty="0" err="1"/>
              <a:t>ві</a:t>
            </a:r>
            <a:r>
              <a:rPr lang="uk-UA" sz="2400" b="1" dirty="0"/>
              <a:t> сні.</a:t>
            </a:r>
          </a:p>
          <a:p>
            <a:endParaRPr lang="uk-UA" sz="2400" b="1" dirty="0"/>
          </a:p>
          <a:p>
            <a:r>
              <a:rPr lang="uk-UA" sz="2400" b="1" dirty="0"/>
              <a:t>Як весняне сонце грає </a:t>
            </a:r>
          </a:p>
          <a:p>
            <a:r>
              <a:rPr lang="uk-UA" sz="2400" b="1" dirty="0"/>
              <a:t>Із землі воно зростає.</a:t>
            </a:r>
          </a:p>
          <a:p>
            <a:r>
              <a:rPr lang="uk-UA" sz="2400" b="1" dirty="0"/>
              <a:t>Вступить літо у права,</a:t>
            </a:r>
          </a:p>
          <a:p>
            <a:r>
              <a:rPr lang="uk-UA" sz="2400" b="1" dirty="0"/>
              <a:t>Починаються жнива.</a:t>
            </a:r>
          </a:p>
          <a:p>
            <a:endParaRPr lang="uk-UA" sz="2400" b="1" dirty="0"/>
          </a:p>
          <a:p>
            <a:r>
              <a:rPr lang="uk-UA" sz="2400" b="1" dirty="0"/>
              <a:t>Ну, а пекар наш умілий</a:t>
            </a:r>
          </a:p>
          <a:p>
            <a:r>
              <a:rPr lang="uk-UA" sz="2400" b="1" dirty="0"/>
              <a:t>Хліб пече, як сонце білий.</a:t>
            </a:r>
          </a:p>
          <a:p>
            <a:r>
              <a:rPr lang="uk-UA" sz="2400" b="1" dirty="0"/>
              <a:t>І хазяйка залюбки.</a:t>
            </a:r>
          </a:p>
          <a:p>
            <a:r>
              <a:rPr lang="uk-UA" sz="2400" b="1" dirty="0"/>
              <a:t>Крає хліб той на скибки.</a:t>
            </a:r>
          </a:p>
          <a:p>
            <a:r>
              <a:rPr lang="uk-UA" sz="2400" b="1" dirty="0"/>
              <a:t>Скибку хліба лиш сумлінним</a:t>
            </a:r>
          </a:p>
          <a:p>
            <a:r>
              <a:rPr lang="uk-UA" sz="2400" b="1" dirty="0"/>
              <a:t>Тим, хто трудиться відмінно</a:t>
            </a:r>
            <a:r>
              <a:rPr lang="uk-UA" dirty="0"/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17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 ÐµÐ·ÑÐ»ÑÑÐ°Ñ Ð¿Ð¾ÑÑÐºÑ Ð·Ð¾Ð±ÑÐ°Ð¶ÐµÐ½Ñ Ð·Ð° Ð·Ð°Ð¿Ð¸ÑÐ¾Ð¼ &quot;ÑÐ°Ð±Ð»Ð¾Ð½Ð¸ Ð´Ð»Ñ Ð¿ÑÐµÐ·ÐµÐ½ÑÐ°ÑÑÐ¹ Ð¾ÑÑÐ½Ñ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" y="0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709" y="692696"/>
            <a:ext cx="9109291" cy="1152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ПРИТЧА </a:t>
            </a:r>
          </a:p>
          <a:p>
            <a:pPr algn="ctr"/>
            <a:r>
              <a:rPr lang="uk-UA" sz="4000" b="1" i="1" dirty="0"/>
              <a:t>про СКАТЕРТИНУ - САМОБРАНКУ</a:t>
            </a:r>
            <a:endParaRPr lang="en-US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14" y="1857721"/>
            <a:ext cx="8892480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5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 ÐµÐ·ÑÐ»ÑÑÐ°Ñ Ð¿Ð¾ÑÑÐºÑ Ð·Ð¾Ð±ÑÐ°Ð¶ÐµÐ½Ñ Ð·Ð° Ð·Ð°Ð¿Ð¸ÑÐ¾Ð¼ &quot;ÑÐ°Ð±Ð»Ð¾Ð½Ð¸ Ð´Ð»Ñ Ð¿ÑÐµÐ·ÐµÐ½ÑÐ°ÑÑÐ¹ Ð¾ÑÑÐ½Ñ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" y="0"/>
            <a:ext cx="913216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22" y="116633"/>
            <a:ext cx="9117878" cy="67413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УСНИЙ РАХУНОК</a:t>
            </a:r>
          </a:p>
          <a:p>
            <a:pPr marL="514350" indent="-514350" algn="just">
              <a:buAutoNum type="arabicPeriod"/>
            </a:pPr>
            <a:r>
              <a:rPr lang="uk-UA" sz="2800" dirty="0"/>
              <a:t>Виноградар посадив два нових сорти винограду. Один кущ– врожаю не дав, а з другого куща зібрали 20 кг винограду. Скільки винограду зібрали з двох кущів?</a:t>
            </a:r>
          </a:p>
          <a:p>
            <a:pPr marL="514350" indent="-514350" algn="just">
              <a:buAutoNum type="arabicPeriod"/>
            </a:pPr>
            <a:r>
              <a:rPr lang="uk-UA" sz="2800" dirty="0"/>
              <a:t>Землероб на дослідній ділянці висадив нові сорти моркви, цибулі, огірків. Доглядав за всіма овочами однаково, а врожай зібрав такий: моркви -  26 кг, цибулі – 46 кг, а огірків – 8 кг. Скільки овочів зібрав землероб?</a:t>
            </a:r>
          </a:p>
          <a:p>
            <a:pPr marL="514350" indent="-514350" algn="just">
              <a:buAutoNum type="arabicPeriod"/>
            </a:pPr>
            <a:r>
              <a:rPr lang="uk-UA" sz="2800" dirty="0"/>
              <a:t>Садівник вирішив посадити жовту і червону черешні щоб </a:t>
            </a:r>
            <a:r>
              <a:rPr lang="uk-UA" sz="2800" dirty="0" err="1"/>
              <a:t>поріняти</a:t>
            </a:r>
            <a:r>
              <a:rPr lang="uk-UA" sz="2800" dirty="0"/>
              <a:t> врожай.  Дерева порадували садівника і дали в перший же рік невеличкий врожай: жовта – 30 ягідок, червона – 50. Скільки ягід разом зібрав садівник?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7813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 ÐµÐ·ÑÐ»ÑÑÐ°Ñ Ð¿Ð¾ÑÑÐºÑ Ð·Ð¾Ð±ÑÐ°Ð¶ÐµÐ½Ñ Ð·Ð° Ð·Ð°Ð¿Ð¸ÑÐ¾Ð¼ &quot;ÑÐ°Ð±Ð»Ð¾Ð½Ð¸ Ð´Ð»Ñ Ð¿ÑÐµÐ·ÐµÐ½ÑÐ°ÑÑÐ¹ Ð¾ÑÑÐ½Ñ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76672"/>
            <a:ext cx="8640960" cy="34563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002060"/>
                </a:solidFill>
              </a:rPr>
              <a:t>Цікаво знати</a:t>
            </a:r>
          </a:p>
          <a:p>
            <a:pPr algn="just"/>
            <a:r>
              <a:rPr lang="uk-UA" sz="3600" dirty="0"/>
              <a:t>Моркву з 1991  у Європі вважають фруктом. У межах ЄС більше ніхто не називає її овочем. Португальці виготовляють та продають морквяне варення. Бо за європейськими законами варення можна варити тільки  із фруктів.</a:t>
            </a:r>
            <a:endParaRPr lang="en-US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385855"/>
            <a:ext cx="3403802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772" y="3933056"/>
            <a:ext cx="3995936" cy="28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3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83"/>
            <a:ext cx="9138677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5" y="692696"/>
            <a:ext cx="6582901" cy="12961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002060"/>
                </a:solidFill>
              </a:rPr>
              <a:t>ГРА «ВАРИМО БОРЩ»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953593"/>
              </p:ext>
            </p:extLst>
          </p:nvPr>
        </p:nvGraphicFramePr>
        <p:xfrm>
          <a:off x="1763688" y="2132856"/>
          <a:ext cx="5862820" cy="4539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Документ" r:id="rId4" imgW="9471220" imgH="7170295" progId="Word.Document.12">
                  <p:embed/>
                </p:oleObj>
              </mc:Choice>
              <mc:Fallback>
                <p:oleObj name="Документ" r:id="rId4" imgW="9471220" imgH="71702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3688" y="2132856"/>
                        <a:ext cx="5862820" cy="4539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202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6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-252536" y="620688"/>
            <a:ext cx="9649072" cy="3024336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7200" b="1" i="1" dirty="0">
                <a:solidFill>
                  <a:srgbClr val="002060"/>
                </a:solidFill>
              </a:rPr>
              <a:t>ПРАЦЯ ЛЮДЕЙ ВОСЕНИ</a:t>
            </a:r>
            <a:endParaRPr lang="en-US" sz="72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3645024"/>
            <a:ext cx="5688632" cy="17281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85640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88640"/>
            <a:ext cx="9144000" cy="58326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rgbClr val="7030A0"/>
                </a:solidFill>
              </a:rPr>
              <a:t>Технологія</a:t>
            </a:r>
          </a:p>
          <a:p>
            <a:pPr algn="ctr"/>
            <a:r>
              <a:rPr lang="uk-UA" sz="4400" b="1" dirty="0">
                <a:solidFill>
                  <a:srgbClr val="7030A0"/>
                </a:solidFill>
              </a:rPr>
              <a:t> «Незакінчене речення»</a:t>
            </a:r>
          </a:p>
          <a:p>
            <a:r>
              <a:rPr lang="uk-UA" sz="4000" b="1" dirty="0"/>
              <a:t>Сьогодні на </a:t>
            </a:r>
            <a:r>
              <a:rPr lang="uk-UA" sz="4000" b="1" dirty="0" err="1"/>
              <a:t>уроці</a:t>
            </a:r>
            <a:r>
              <a:rPr lang="uk-UA" sz="4000" b="1" dirty="0"/>
              <a:t> я дізнався( </a:t>
            </a:r>
            <a:r>
              <a:rPr lang="uk-UA" sz="4000" b="1" dirty="0" err="1"/>
              <a:t>лася</a:t>
            </a:r>
            <a:r>
              <a:rPr lang="uk-UA" sz="4000" b="1" dirty="0"/>
              <a:t>)…</a:t>
            </a:r>
          </a:p>
          <a:p>
            <a:r>
              <a:rPr lang="uk-UA" sz="4000" b="1" dirty="0"/>
              <a:t>Було цікаво…</a:t>
            </a:r>
          </a:p>
          <a:p>
            <a:r>
              <a:rPr lang="uk-UA" sz="4000" b="1" dirty="0"/>
              <a:t>Я зрозумів ( ла)…</a:t>
            </a:r>
          </a:p>
          <a:p>
            <a:r>
              <a:rPr lang="uk-UA" sz="4000" b="1" dirty="0"/>
              <a:t>Тепер я знаю…</a:t>
            </a:r>
            <a:endParaRPr lang="en-US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212976"/>
            <a:ext cx="3250632" cy="363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34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0746"/>
            <a:ext cx="9324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1412776"/>
            <a:ext cx="45719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476671"/>
            <a:ext cx="8640960" cy="29930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ДЯКУЮ ЗА РОБОТУ!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068960"/>
            <a:ext cx="3960441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2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" y="0"/>
            <a:ext cx="91167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63688" y="332656"/>
            <a:ext cx="720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88640"/>
            <a:ext cx="9036496" cy="3888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Рефлексія настрою</a:t>
            </a:r>
          </a:p>
          <a:p>
            <a:pPr marL="285750" indent="-285750">
              <a:buFontTx/>
              <a:buChar char="-"/>
            </a:pPr>
            <a:r>
              <a:rPr lang="uk-UA" sz="4800" b="1" dirty="0"/>
              <a:t>Який у вас сьогодні настрій?</a:t>
            </a:r>
          </a:p>
          <a:p>
            <a:r>
              <a:rPr lang="uk-UA" sz="4800" b="1" dirty="0"/>
              <a:t>- На яке природне явище схожий ваш душевний стан?     </a:t>
            </a:r>
            <a:r>
              <a:rPr lang="uk-UA" sz="3200" b="1" i="1" dirty="0"/>
              <a:t>( сонячний день, дощик, похмурий осінній день, райдуга)</a:t>
            </a:r>
            <a:endParaRPr lang="en-US" sz="32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7655" b="23137"/>
          <a:stretch/>
        </p:blipFill>
        <p:spPr>
          <a:xfrm>
            <a:off x="97894" y="4237432"/>
            <a:ext cx="2520280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9050" t="5901" r="7476" b="5901"/>
          <a:stretch/>
        </p:blipFill>
        <p:spPr>
          <a:xfrm>
            <a:off x="2587680" y="3573015"/>
            <a:ext cx="3240360" cy="2448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964" y="5011551"/>
            <a:ext cx="2485700" cy="20194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90" y="3384983"/>
            <a:ext cx="2763710" cy="28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5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94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24744"/>
            <a:ext cx="8208912" cy="26642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/>
              <a:t>РОБОТА В ПАРАХ</a:t>
            </a:r>
          </a:p>
          <a:p>
            <a:r>
              <a:rPr lang="uk-UA" sz="4000" dirty="0"/>
              <a:t> Складання ланцюга живлення .</a:t>
            </a:r>
            <a:endParaRPr lang="en-US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93096"/>
            <a:ext cx="2248081" cy="17397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174" t="7390" r="12748" b="14262"/>
          <a:stretch/>
        </p:blipFill>
        <p:spPr>
          <a:xfrm>
            <a:off x="5868144" y="3789040"/>
            <a:ext cx="3168352" cy="31578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23474" t="9445" r="23474" b="4246"/>
          <a:stretch/>
        </p:blipFill>
        <p:spPr>
          <a:xfrm>
            <a:off x="2248081" y="3573017"/>
            <a:ext cx="3295520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1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90872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701824" y="125060"/>
            <a:ext cx="7632848" cy="10085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«</a:t>
            </a:r>
            <a:r>
              <a:rPr lang="uk-UA" sz="3600" b="1" dirty="0"/>
              <a:t>ГРОНУВАННЯ»</a:t>
            </a:r>
            <a:endParaRPr lang="en-US" sz="3600" b="1" dirty="0"/>
          </a:p>
        </p:txBody>
      </p:sp>
      <p:sp>
        <p:nvSpPr>
          <p:cNvPr id="5" name="Овал 4"/>
          <p:cNvSpPr/>
          <p:nvPr/>
        </p:nvSpPr>
        <p:spPr>
          <a:xfrm>
            <a:off x="3105551" y="2850200"/>
            <a:ext cx="2616556" cy="188764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ОСІНЬ</a:t>
            </a:r>
            <a:endParaRPr lang="en-US" sz="4000" b="1" dirty="0"/>
          </a:p>
        </p:txBody>
      </p:sp>
      <p:sp>
        <p:nvSpPr>
          <p:cNvPr id="6" name="Овал 5"/>
          <p:cNvSpPr/>
          <p:nvPr/>
        </p:nvSpPr>
        <p:spPr>
          <a:xfrm>
            <a:off x="5722106" y="2996952"/>
            <a:ext cx="1946238" cy="1340178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Збирання фруктів</a:t>
            </a:r>
            <a:endParaRPr lang="en-US" sz="2000" b="1" dirty="0"/>
          </a:p>
        </p:txBody>
      </p:sp>
      <p:sp>
        <p:nvSpPr>
          <p:cNvPr id="10" name="Овал 9"/>
          <p:cNvSpPr/>
          <p:nvPr/>
        </p:nvSpPr>
        <p:spPr>
          <a:xfrm>
            <a:off x="5135740" y="1535087"/>
            <a:ext cx="2028548" cy="133057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Збирання овочів</a:t>
            </a:r>
            <a:endParaRPr lang="en-US" sz="2000" b="1" dirty="0"/>
          </a:p>
        </p:txBody>
      </p:sp>
      <p:sp>
        <p:nvSpPr>
          <p:cNvPr id="11" name="Овал 10"/>
          <p:cNvSpPr/>
          <p:nvPr/>
        </p:nvSpPr>
        <p:spPr>
          <a:xfrm>
            <a:off x="5292080" y="4641236"/>
            <a:ext cx="2088232" cy="139607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Збирання зернових </a:t>
            </a:r>
            <a:endParaRPr lang="en-US" sz="2000" b="1" dirty="0"/>
          </a:p>
        </p:txBody>
      </p:sp>
      <p:sp>
        <p:nvSpPr>
          <p:cNvPr id="12" name="Овал 11"/>
          <p:cNvSpPr/>
          <p:nvPr/>
        </p:nvSpPr>
        <p:spPr>
          <a:xfrm>
            <a:off x="2771799" y="1487289"/>
            <a:ext cx="2088233" cy="133057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Збирають гриби</a:t>
            </a:r>
            <a:endParaRPr lang="en-US" sz="2000" b="1" dirty="0"/>
          </a:p>
        </p:txBody>
      </p:sp>
      <p:sp>
        <p:nvSpPr>
          <p:cNvPr id="13" name="Овал 12"/>
          <p:cNvSpPr/>
          <p:nvPr/>
        </p:nvSpPr>
        <p:spPr>
          <a:xfrm>
            <a:off x="3004114" y="4909747"/>
            <a:ext cx="2287966" cy="145959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Пташки відлітають у теплі краї</a:t>
            </a:r>
            <a:endParaRPr lang="en-US" sz="2000" b="1" dirty="0"/>
          </a:p>
        </p:txBody>
      </p:sp>
      <p:sp>
        <p:nvSpPr>
          <p:cNvPr id="14" name="Овал 13"/>
          <p:cNvSpPr/>
          <p:nvPr/>
        </p:nvSpPr>
        <p:spPr>
          <a:xfrm>
            <a:off x="1021904" y="2399200"/>
            <a:ext cx="2241628" cy="163474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Звірі готуються до зими</a:t>
            </a:r>
            <a:endParaRPr lang="en-US" sz="2000" b="1" dirty="0"/>
          </a:p>
        </p:txBody>
      </p:sp>
      <p:sp>
        <p:nvSpPr>
          <p:cNvPr id="15" name="Овал 14"/>
          <p:cNvSpPr/>
          <p:nvPr/>
        </p:nvSpPr>
        <p:spPr>
          <a:xfrm>
            <a:off x="1187623" y="4221088"/>
            <a:ext cx="1917927" cy="141845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Стає холодно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810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udmila\Desktop\зображення\92838302_large_listopa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64488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339752" y="476672"/>
            <a:ext cx="6347048" cy="5543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   У осінній щедрий час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 Є турбот багато в нас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Треба урожай зібрати,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У комори поскладати.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Зготувати все на зиму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І собі, і всім тваринам.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Все навкруг </a:t>
            </a:r>
            <a:r>
              <a:rPr lang="uk-UA" b="1" i="1" dirty="0" err="1">
                <a:solidFill>
                  <a:schemeClr val="accent1">
                    <a:lumMod val="75000"/>
                  </a:schemeClr>
                </a:solidFill>
              </a:rPr>
              <a:t>поприбирати</a:t>
            </a: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Жовте листя позмітати.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Ще й дерева посадити, 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Обкопати й побілити.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У городі, у саду</a:t>
            </a:r>
          </a:p>
          <a:p>
            <a:pPr marL="0" indent="0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</a:rPr>
              <a:t>Все довести до ладу.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1546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490066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    Восени збирають урожай овочів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620687"/>
            <a:ext cx="8640960" cy="5854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/>
              <a:t>Під</a:t>
            </a:r>
            <a:r>
              <a:rPr lang="ru-RU" sz="2400" dirty="0"/>
              <a:t> землею народилась</a:t>
            </a:r>
          </a:p>
          <a:p>
            <a:pPr marL="0" indent="0">
              <a:buNone/>
            </a:pPr>
            <a:r>
              <a:rPr lang="ru-RU" sz="2400" dirty="0"/>
              <a:t> і для </a:t>
            </a:r>
            <a:r>
              <a:rPr lang="ru-RU" sz="2400" dirty="0" err="1"/>
              <a:t>борщику</a:t>
            </a:r>
            <a:r>
              <a:rPr lang="ru-RU" sz="2400" dirty="0"/>
              <a:t> </a:t>
            </a:r>
            <a:r>
              <a:rPr lang="ru-RU" sz="2400" dirty="0" err="1"/>
              <a:t>згодилась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r>
              <a:rPr lang="ru-RU" sz="2400" dirty="0"/>
              <a:t>Мене </a:t>
            </a:r>
            <a:r>
              <a:rPr lang="ru-RU" sz="2400" dirty="0" err="1"/>
              <a:t>чистять</a:t>
            </a:r>
            <a:r>
              <a:rPr lang="ru-RU" sz="2400" dirty="0"/>
              <a:t>, </a:t>
            </a:r>
            <a:r>
              <a:rPr lang="ru-RU" sz="2400" dirty="0" err="1"/>
              <a:t>ріжуть</a:t>
            </a:r>
            <a:r>
              <a:rPr lang="ru-RU" sz="2400" dirty="0"/>
              <a:t>, </a:t>
            </a:r>
            <a:r>
              <a:rPr lang="ru-RU" sz="2400" dirty="0" err="1"/>
              <a:t>труть</a:t>
            </a:r>
            <a:r>
              <a:rPr lang="ru-RU" sz="2400" dirty="0"/>
              <a:t>, </a:t>
            </a:r>
          </a:p>
          <a:p>
            <a:pPr marL="0" indent="0">
              <a:buNone/>
            </a:pPr>
            <a:r>
              <a:rPr lang="ru-RU" sz="2400" dirty="0" err="1"/>
              <a:t>смажать</a:t>
            </a:r>
            <a:r>
              <a:rPr lang="ru-RU" sz="2400" dirty="0"/>
              <a:t>, </a:t>
            </a:r>
            <a:r>
              <a:rPr lang="ru-RU" sz="2400" dirty="0" err="1"/>
              <a:t>варять</a:t>
            </a:r>
            <a:r>
              <a:rPr lang="ru-RU" sz="2400" dirty="0"/>
              <a:t> і </a:t>
            </a:r>
            <a:r>
              <a:rPr lang="ru-RU" sz="2400" dirty="0" err="1"/>
              <a:t>печуть</a:t>
            </a:r>
            <a:r>
              <a:rPr lang="ru-RU" sz="2800" dirty="0"/>
              <a:t>. </a:t>
            </a:r>
          </a:p>
          <a:p>
            <a:pPr marL="0" indent="0">
              <a:buNone/>
            </a:pPr>
            <a:r>
              <a:rPr lang="ru-RU" sz="2000" dirty="0"/>
              <a:t>                                        </a:t>
            </a:r>
            <a:r>
              <a:rPr lang="ru-RU" sz="2400" dirty="0" err="1"/>
              <a:t>Сидить</a:t>
            </a:r>
            <a:r>
              <a:rPr lang="ru-RU" sz="2400" dirty="0"/>
              <a:t> панна у </a:t>
            </a:r>
            <a:r>
              <a:rPr lang="ru-RU" sz="2400" dirty="0" err="1"/>
              <a:t>світлиці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>                                   молода, </a:t>
            </a:r>
            <a:r>
              <a:rPr lang="ru-RU" sz="2400" dirty="0" err="1"/>
              <a:t>червонолиця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r>
              <a:rPr lang="ru-RU" sz="2400" dirty="0"/>
              <a:t>                                   </a:t>
            </a:r>
            <a:r>
              <a:rPr lang="ru-RU" sz="2400" dirty="0" err="1"/>
              <a:t>Хто</a:t>
            </a:r>
            <a:r>
              <a:rPr lang="ru-RU" sz="2400" dirty="0"/>
              <a:t> до </a:t>
            </a:r>
            <a:r>
              <a:rPr lang="ru-RU" sz="2400" dirty="0" err="1"/>
              <a:t>неї</a:t>
            </a:r>
            <a:r>
              <a:rPr lang="ru-RU" sz="2400" dirty="0"/>
              <a:t> </a:t>
            </a:r>
            <a:r>
              <a:rPr lang="ru-RU" sz="2400" dirty="0" err="1"/>
              <a:t>завітає</a:t>
            </a:r>
            <a:r>
              <a:rPr lang="ru-RU" sz="2400" dirty="0"/>
              <a:t> — </a:t>
            </a:r>
          </a:p>
          <a:p>
            <a:pPr marL="0" indent="0">
              <a:buNone/>
            </a:pPr>
            <a:r>
              <a:rPr lang="ru-RU" sz="2400" dirty="0"/>
              <a:t>                                  </a:t>
            </a:r>
            <a:r>
              <a:rPr lang="ru-RU" sz="2400" dirty="0" err="1"/>
              <a:t>вітамінами</a:t>
            </a:r>
            <a:r>
              <a:rPr lang="ru-RU" sz="2400" dirty="0"/>
              <a:t> </a:t>
            </a:r>
            <a:r>
              <a:rPr lang="ru-RU" sz="2400" dirty="0" err="1"/>
              <a:t>вгощає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r>
              <a:rPr lang="ru-RU" sz="2400" dirty="0" err="1"/>
              <a:t>Ріс</a:t>
            </a:r>
            <a:r>
              <a:rPr lang="ru-RU" sz="2400" dirty="0"/>
              <a:t> на </a:t>
            </a:r>
            <a:r>
              <a:rPr lang="ru-RU" sz="2400" dirty="0" err="1"/>
              <a:t>грядці</a:t>
            </a:r>
            <a:r>
              <a:rPr lang="ru-RU" sz="2400" dirty="0"/>
              <a:t> </a:t>
            </a:r>
            <a:r>
              <a:rPr lang="ru-RU" sz="2400" dirty="0" err="1"/>
              <a:t>молодець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r>
              <a:rPr lang="ru-RU" sz="2400" dirty="0"/>
              <a:t>Хап за чуба, — та й </a:t>
            </a:r>
            <a:r>
              <a:rPr lang="ru-RU" sz="2400" dirty="0" err="1"/>
              <a:t>кінець</a:t>
            </a:r>
            <a:r>
              <a:rPr lang="ru-RU" sz="2400" dirty="0"/>
              <a:t>, </a:t>
            </a:r>
          </a:p>
          <a:p>
            <a:pPr marL="0" indent="0">
              <a:buNone/>
            </a:pPr>
            <a:r>
              <a:rPr lang="ru-RU" sz="2400" dirty="0" err="1"/>
              <a:t>бо</a:t>
            </a:r>
            <a:r>
              <a:rPr lang="ru-RU" sz="2400" dirty="0"/>
              <a:t> без </a:t>
            </a:r>
            <a:r>
              <a:rPr lang="ru-RU" sz="2400" dirty="0" err="1"/>
              <a:t>нього</a:t>
            </a:r>
            <a:r>
              <a:rPr lang="ru-RU" sz="2400" dirty="0"/>
              <a:t>, </a:t>
            </a:r>
            <a:r>
              <a:rPr lang="ru-RU" sz="2400" dirty="0" err="1"/>
              <a:t>кажуть</a:t>
            </a:r>
            <a:r>
              <a:rPr lang="ru-RU" sz="2400" dirty="0"/>
              <a:t> люди, </a:t>
            </a:r>
          </a:p>
          <a:p>
            <a:pPr marL="0" indent="0">
              <a:buNone/>
            </a:pPr>
            <a:r>
              <a:rPr lang="ru-RU" sz="2400" dirty="0" err="1"/>
              <a:t>борщику</a:t>
            </a:r>
            <a:r>
              <a:rPr lang="ru-RU" sz="2400" dirty="0"/>
              <a:t> у нас не буде.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461" y="692696"/>
            <a:ext cx="153294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72617"/>
            <a:ext cx="25241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58184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956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1">
                    <a:lumMod val="75000"/>
                  </a:schemeClr>
                </a:solidFill>
              </a:rPr>
              <a:t>    Восени  збирають урожай фруктів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20" y="764704"/>
            <a:ext cx="8784976" cy="52550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/>
              <a:t>Мов</a:t>
            </a:r>
            <a:r>
              <a:rPr lang="ru-RU" sz="2400" dirty="0"/>
              <a:t> маленький </a:t>
            </a:r>
            <a:r>
              <a:rPr lang="ru-RU" sz="2400" dirty="0" err="1"/>
              <a:t>м’ячик</a:t>
            </a:r>
            <a:r>
              <a:rPr lang="ru-RU" sz="2400" dirty="0"/>
              <a:t>, </a:t>
            </a:r>
          </a:p>
          <a:p>
            <a:pPr marL="0" indent="0">
              <a:buNone/>
            </a:pPr>
            <a:r>
              <a:rPr lang="ru-RU" sz="2400" dirty="0" err="1"/>
              <a:t>Висить</a:t>
            </a:r>
            <a:r>
              <a:rPr lang="ru-RU" sz="2400" dirty="0"/>
              <a:t>, а не </a:t>
            </a:r>
            <a:r>
              <a:rPr lang="ru-RU" sz="2400" dirty="0" err="1"/>
              <a:t>скаче</a:t>
            </a:r>
            <a:r>
              <a:rPr lang="ru-RU" sz="2400" dirty="0"/>
              <a:t>, </a:t>
            </a:r>
          </a:p>
          <a:p>
            <a:pPr marL="0" indent="0">
              <a:buNone/>
            </a:pPr>
            <a:r>
              <a:rPr lang="ru-RU" sz="2400" dirty="0" err="1"/>
              <a:t>Рум’яне</a:t>
            </a:r>
            <a:r>
              <a:rPr lang="ru-RU" sz="2400" dirty="0"/>
              <a:t>, </a:t>
            </a:r>
            <a:r>
              <a:rPr lang="ru-RU" sz="2400" dirty="0" err="1"/>
              <a:t>гладеньке</a:t>
            </a:r>
            <a:r>
              <a:rPr lang="ru-RU" sz="2400" dirty="0"/>
              <a:t>, </a:t>
            </a:r>
          </a:p>
          <a:p>
            <a:pPr marL="0" indent="0">
              <a:buNone/>
            </a:pPr>
            <a:r>
              <a:rPr lang="ru-RU" sz="2400" dirty="0"/>
              <a:t>На смак </a:t>
            </a:r>
            <a:r>
              <a:rPr lang="ru-RU" sz="2400" dirty="0" err="1"/>
              <a:t>солоденьке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r>
              <a:rPr lang="ru-RU" sz="2000" dirty="0"/>
              <a:t>                    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              Весною </a:t>
            </a:r>
            <a:r>
              <a:rPr lang="ru-RU" sz="2400" dirty="0" err="1"/>
              <a:t>біле</a:t>
            </a:r>
            <a:r>
              <a:rPr lang="ru-RU" sz="2400" dirty="0"/>
              <a:t>, </a:t>
            </a:r>
            <a:r>
              <a:rPr lang="ru-RU" sz="2400" dirty="0" err="1"/>
              <a:t>літом</a:t>
            </a:r>
            <a:r>
              <a:rPr lang="ru-RU" sz="2400" dirty="0"/>
              <a:t> </a:t>
            </a:r>
            <a:r>
              <a:rPr lang="ru-RU" sz="2400" dirty="0" err="1"/>
              <a:t>зелене</a:t>
            </a:r>
            <a:r>
              <a:rPr lang="ru-RU" sz="2400" dirty="0"/>
              <a:t>,</a:t>
            </a:r>
          </a:p>
          <a:p>
            <a:pPr marL="0" indent="0">
              <a:buNone/>
            </a:pPr>
            <a:r>
              <a:rPr lang="ru-RU" sz="2400" dirty="0"/>
              <a:t>                                                       </a:t>
            </a:r>
            <a:r>
              <a:rPr lang="ru-RU" sz="2400" dirty="0" err="1"/>
              <a:t>Восени</a:t>
            </a:r>
            <a:r>
              <a:rPr lang="ru-RU" sz="2400" dirty="0"/>
              <a:t> </a:t>
            </a:r>
            <a:r>
              <a:rPr lang="ru-RU" sz="2400" dirty="0" err="1"/>
              <a:t>жовте</a:t>
            </a:r>
            <a:r>
              <a:rPr lang="ru-RU" sz="2400" dirty="0"/>
              <a:t>, зимою добре. 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400" dirty="0" err="1"/>
              <a:t>Їх</a:t>
            </a:r>
            <a:r>
              <a:rPr lang="ru-RU" sz="2400" dirty="0"/>
              <a:t> на </a:t>
            </a:r>
            <a:r>
              <a:rPr lang="ru-RU" sz="2400" dirty="0" err="1"/>
              <a:t>гронах</a:t>
            </a:r>
            <a:r>
              <a:rPr lang="ru-RU" sz="2400" dirty="0"/>
              <a:t> не </a:t>
            </a:r>
            <a:r>
              <a:rPr lang="ru-RU" sz="2400" dirty="0" err="1"/>
              <a:t>злічити</a:t>
            </a:r>
            <a:r>
              <a:rPr lang="ru-RU" sz="2400" dirty="0"/>
              <a:t>,</a:t>
            </a:r>
          </a:p>
          <a:p>
            <a:pPr marL="0" indent="0">
              <a:buNone/>
            </a:pPr>
            <a:r>
              <a:rPr lang="ru-RU" sz="2400" dirty="0"/>
              <a:t>Як </a:t>
            </a:r>
            <a:r>
              <a:rPr lang="ru-RU" sz="2400" dirty="0" err="1"/>
              <a:t>вживати</a:t>
            </a:r>
            <a:r>
              <a:rPr lang="ru-RU" sz="2400" dirty="0"/>
              <a:t> – треба </a:t>
            </a:r>
            <a:r>
              <a:rPr lang="ru-RU" sz="2400" dirty="0" err="1"/>
              <a:t>мити</a:t>
            </a:r>
            <a:r>
              <a:rPr lang="ru-RU" sz="2400" dirty="0"/>
              <a:t>.</a:t>
            </a:r>
          </a:p>
          <a:p>
            <a:pPr marL="0" indent="0">
              <a:buNone/>
            </a:pPr>
            <a:r>
              <a:rPr lang="ru-RU" sz="2400" dirty="0"/>
              <a:t>В </a:t>
            </a:r>
            <a:r>
              <a:rPr lang="ru-RU" sz="2400" dirty="0" err="1"/>
              <a:t>їжу</a:t>
            </a:r>
            <a:r>
              <a:rPr lang="ru-RU" sz="2400" dirty="0"/>
              <a:t>, у вино, на </a:t>
            </a:r>
            <a:r>
              <a:rPr lang="ru-RU" sz="2400" dirty="0" err="1"/>
              <a:t>сік</a:t>
            </a:r>
            <a:r>
              <a:rPr lang="ru-RU" sz="2400" dirty="0"/>
              <a:t>,</a:t>
            </a:r>
          </a:p>
          <a:p>
            <a:pPr marL="0" indent="0">
              <a:buNone/>
            </a:pPr>
            <a:r>
              <a:rPr lang="ru-RU" sz="2400" dirty="0" err="1"/>
              <a:t>Вистачить</a:t>
            </a:r>
            <a:r>
              <a:rPr lang="ru-RU" sz="2400" dirty="0"/>
              <a:t> на </a:t>
            </a:r>
            <a:r>
              <a:rPr lang="ru-RU" sz="2400" dirty="0" err="1"/>
              <a:t>цілий</a:t>
            </a:r>
            <a:r>
              <a:rPr lang="ru-RU" sz="2400" dirty="0"/>
              <a:t> </a:t>
            </a:r>
            <a:r>
              <a:rPr lang="ru-RU" sz="2400" dirty="0" err="1"/>
              <a:t>рік</a:t>
            </a:r>
            <a:r>
              <a:rPr lang="ru-RU" sz="2400" dirty="0"/>
              <a:t>!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3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90600"/>
            <a:ext cx="1502296" cy="150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876" y1="8600" x2="54194" y2="29300"/>
                        <a14:foregroundMark x1="60596" y1="4300" x2="54194" y2="7900"/>
                        <a14:foregroundMark x1="50552" y1="13900" x2="51876" y2="1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27216"/>
            <a:ext cx="1578521" cy="174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4196" y1="9668" x2="24749" y2="2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184" y="4005064"/>
            <a:ext cx="1669840" cy="214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676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uk-UA" sz="3600" b="1" i="1" dirty="0">
                <a:solidFill>
                  <a:srgbClr val="002060"/>
                </a:solidFill>
                <a:latin typeface="+mn-lt"/>
              </a:rPr>
              <a:t>Восени люди збирають гриби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3715"/>
            <a:ext cx="410445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liubavyshka.ru/_ph/159/2/4418593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64" y="274638"/>
            <a:ext cx="2559024" cy="22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995094"/>
            <a:ext cx="4860032" cy="367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2348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746</TotalTime>
  <Words>565</Words>
  <Application>Microsoft Office PowerPoint</Application>
  <PresentationFormat>Екран (4:3)</PresentationFormat>
  <Paragraphs>95</Paragraphs>
  <Slides>21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8" baseType="lpstr">
      <vt:lpstr>Calibri</vt:lpstr>
      <vt:lpstr>Cambria</vt:lpstr>
      <vt:lpstr>Franklin Gothic Book</vt:lpstr>
      <vt:lpstr>Perpetua</vt:lpstr>
      <vt:lpstr>Wingdings 2</vt:lpstr>
      <vt:lpstr>Справедливость</vt:lpstr>
      <vt:lpstr>Документ</vt:lpstr>
      <vt:lpstr>Праця людей восени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  Восени збирають урожай овочів</vt:lpstr>
      <vt:lpstr>    Восени  збирають урожай фруктів</vt:lpstr>
      <vt:lpstr>Восени люди збирають гриби</vt:lpstr>
      <vt:lpstr>                  Восени саджають дерева</vt:lpstr>
      <vt:lpstr>  Восени обкопують та білять дерева </vt:lpstr>
      <vt:lpstr>           Восени висаджують часник</vt:lpstr>
      <vt:lpstr>Восени готують корм домашнім тваринам</vt:lpstr>
      <vt:lpstr>Восени прибирають опале листя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Liudmila</dc:creator>
  <cp:lastModifiedBy>user</cp:lastModifiedBy>
  <cp:revision>112</cp:revision>
  <dcterms:created xsi:type="dcterms:W3CDTF">2015-11-09T07:22:33Z</dcterms:created>
  <dcterms:modified xsi:type="dcterms:W3CDTF">2022-10-20T09:16:06Z</dcterms:modified>
</cp:coreProperties>
</file>